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ent Gül" initials="LG" lastIdx="1" clrIdx="0">
    <p:extLst>
      <p:ext uri="{19B8F6BF-5375-455C-9EA6-DF929625EA0E}">
        <p15:presenceInfo xmlns:p15="http://schemas.microsoft.com/office/powerpoint/2012/main" userId="f4a18025a2aff7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232"/>
    <a:srgbClr val="404040"/>
    <a:srgbClr val="009E33"/>
    <a:srgbClr val="51007C"/>
    <a:srgbClr val="00357C"/>
    <a:srgbClr val="004D00"/>
    <a:srgbClr val="A96900"/>
    <a:srgbClr val="008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DDB85-D489-400E-8C39-CDC9389ADF27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4CD6E-F8B4-43C1-8788-DAE89A6D46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03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BEST OF ASTRO NE ZAMAN OLACAK?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259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BAYRAM NEDENİ İLE İLK HAFTAYA KOYDUM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777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UROK TARİH ??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9364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ESTRO TARİH????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3063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BAYRAM NEDENİ İLE 3.HAFTADA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442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775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817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140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GROG GÜZ OKULUNU ÇIKARDIM.TARİHE GÖRE EKLENECEK.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258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GÜS Ü 12 DEN 5 İNE ALDIM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068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San Antonio 2026 </a:t>
            </a:r>
          </a:p>
          <a:p>
            <a:r>
              <a:rPr lang="tr-TR" dirty="0"/>
              <a:t>Tarih ?????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125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fontAlgn="t" latinLnBrk="0" hangingPunct="1">
              <a:buNone/>
            </a:pPr>
            <a:endParaRPr lang="tr-TR" sz="1600" b="0" i="0" u="none" strike="noStrike" dirty="0">
              <a:effectLst/>
              <a:latin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954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fontAlgn="t" latinLnBrk="0" hangingPunct="1">
              <a:buNone/>
            </a:pPr>
            <a:r>
              <a:rPr lang="tr-TR" dirty="0"/>
              <a:t>18 ŞUBATA GÜS EKLEDİM.</a:t>
            </a:r>
            <a:r>
              <a:rPr lang="tr-TR" sz="1200" b="0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22</a:t>
            </a:r>
            <a:endParaRPr lang="tr-TR" sz="1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t" latinLnBrk="0" hangingPunct="1">
              <a:buNone/>
            </a:pPr>
            <a:endParaRPr lang="tr-TR" sz="1600" b="0" i="0" u="none" strike="noStrike" dirty="0">
              <a:effectLst/>
              <a:latin typeface="Arial" panose="020B0604020202020204" pitchFamily="34" charset="0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4CD6E-F8B4-43C1-8788-DAE89A6D469A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742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4030"/>
          </a:xfrm>
        </p:spPr>
        <p:txBody>
          <a:bodyPr>
            <a:normAutofit fontScale="90000"/>
          </a:bodyPr>
          <a:lstStyle/>
          <a:p>
            <a:r>
              <a:rPr dirty="0"/>
              <a:t>EYLÜL 2025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652448"/>
              </p:ext>
            </p:extLst>
          </p:nvPr>
        </p:nvGraphicFramePr>
        <p:xfrm>
          <a:off x="274320" y="914400"/>
          <a:ext cx="82296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10</a:t>
                      </a:r>
                      <a:endParaRPr lang="tr-TR" sz="1400" dirty="0"/>
                    </a:p>
                    <a:p>
                      <a:r>
                        <a:rPr lang="tr-TR" sz="1400" dirty="0"/>
                        <a:t>GROG Akşamları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13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latin typeface="+mj-lt"/>
                        </a:rPr>
                        <a:t>ESPEN</a:t>
                      </a:r>
                      <a:endParaRPr lang="tr-TR" sz="1400" b="0" dirty="0">
                        <a:latin typeface="+mj-lt"/>
                      </a:endParaRP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latin typeface="+mj-lt"/>
                        </a:rPr>
                        <a:t> (13-16 Eylül)</a:t>
                      </a:r>
                    </a:p>
                    <a:p>
                      <a:pPr>
                        <a:defRPr sz="1000"/>
                      </a:pPr>
                      <a:endParaRPr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14</a:t>
                      </a:r>
                      <a:endParaRPr lang="tr-TR" sz="1400" dirty="0"/>
                    </a:p>
                    <a:p>
                      <a:endParaRPr lang="tr-TR" sz="1400" dirty="0"/>
                    </a:p>
                    <a:p>
                      <a:endParaRPr lang="tr-TR" sz="1400" b="1" dirty="0"/>
                    </a:p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dirty="0"/>
                        <a:t>15</a:t>
                      </a:r>
                      <a:endParaRPr lang="tr-TR" sz="1400" dirty="0"/>
                    </a:p>
                    <a:p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16</a:t>
                      </a:r>
                      <a:endParaRPr lang="tr-TR" sz="1400" dirty="0"/>
                    </a:p>
                    <a:p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27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latin typeface="+mj-lt"/>
                        </a:rPr>
                        <a:t>ASTRO </a:t>
                      </a:r>
                      <a:endParaRPr lang="tr-TR" sz="1400" b="0" dirty="0">
                        <a:latin typeface="+mj-lt"/>
                      </a:endParaRP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latin typeface="+mj-lt"/>
                        </a:rPr>
                        <a:t>( 27 Eylül-1 Ekim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28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dirty="0"/>
                        <a:t>29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30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7725"/>
          </a:xfrm>
        </p:spPr>
        <p:txBody>
          <a:bodyPr/>
          <a:lstStyle/>
          <a:p>
            <a:r>
              <a:rPr dirty="0"/>
              <a:t>HAZ</a:t>
            </a:r>
            <a:r>
              <a:rPr lang="tr-TR" dirty="0"/>
              <a:t>İ</a:t>
            </a:r>
            <a:r>
              <a:rPr dirty="0"/>
              <a:t>RAN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270346"/>
              </p:ext>
            </p:extLst>
          </p:nvPr>
        </p:nvGraphicFramePr>
        <p:xfrm>
          <a:off x="274320" y="914400"/>
          <a:ext cx="8229600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4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3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8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1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10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11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 </a:t>
                      </a:r>
                      <a:r>
                        <a:rPr lang="tr-TR" sz="1400" b="0" dirty="0"/>
                        <a:t>i</a:t>
                      </a:r>
                      <a:r>
                        <a:rPr sz="1400" b="0" dirty="0"/>
                        <a:t>ARTIST </a:t>
                      </a:r>
                      <a:r>
                        <a:rPr sz="1400" b="0" dirty="0" err="1"/>
                        <a:t>Sempozyumu</a:t>
                      </a:r>
                      <a:r>
                        <a:rPr sz="1400" b="0" dirty="0"/>
                        <a:t> (</a:t>
                      </a:r>
                      <a:r>
                        <a:rPr sz="1400" b="0" dirty="0" err="1"/>
                        <a:t>İstan</a:t>
                      </a:r>
                      <a:r>
                        <a:rPr lang="tr-TR" sz="1400" b="0" dirty="0"/>
                        <a:t>bul 11-13 Haziran)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  <a:endParaRPr lang="tr-TR" sz="1400" b="0" dirty="0"/>
                    </a:p>
                    <a:p>
                      <a:r>
                        <a:rPr lang="tr-TR" sz="1400" b="0" dirty="0" err="1"/>
                        <a:t>iARTIST</a:t>
                      </a:r>
                      <a:r>
                        <a:rPr lang="tr-TR" sz="1400" b="0" dirty="0"/>
                        <a:t> Sempozyumu (İstanbul 11-13 Haziran)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13</a:t>
                      </a:r>
                      <a:endParaRPr lang="tr-TR" sz="1400" b="0" dirty="0"/>
                    </a:p>
                    <a:p>
                      <a:r>
                        <a:rPr lang="tr-TR" sz="1400" b="0" dirty="0" err="1"/>
                        <a:t>iARTIST</a:t>
                      </a:r>
                      <a:r>
                        <a:rPr lang="tr-TR" sz="1400" b="0" dirty="0"/>
                        <a:t> Sempozyumu (İstanbul 11-13 Haziran)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17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  <a:endParaRPr lang="tr-TR" sz="1400" b="0" dirty="0"/>
                    </a:p>
                    <a:p>
                      <a:r>
                        <a:rPr sz="1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dirty="0"/>
              <a:t>TEMMUZ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405180"/>
              </p:ext>
            </p:extLst>
          </p:nvPr>
        </p:nvGraphicFramePr>
        <p:xfrm>
          <a:off x="274320" y="914400"/>
          <a:ext cx="8229600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8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15</a:t>
                      </a:r>
                      <a:endParaRPr lang="tr-TR" sz="1400" dirty="0"/>
                    </a:p>
                    <a:p>
                      <a:r>
                        <a:rPr lang="tr-TR" sz="1400" dirty="0">
                          <a:solidFill>
                            <a:srgbClr val="C00000"/>
                          </a:solidFill>
                        </a:rPr>
                        <a:t>Demokrasi ve Milli Birlik Günü</a:t>
                      </a:r>
                      <a:endParaRPr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176"/>
          </a:xfrm>
        </p:spPr>
        <p:txBody>
          <a:bodyPr>
            <a:normAutofit fontScale="90000"/>
          </a:bodyPr>
          <a:lstStyle/>
          <a:p>
            <a:r>
              <a:rPr dirty="0"/>
              <a:t>AĞUSTOS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812810"/>
              </p:ext>
            </p:extLst>
          </p:nvPr>
        </p:nvGraphicFramePr>
        <p:xfrm>
          <a:off x="274320" y="914400"/>
          <a:ext cx="8229600" cy="5042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18457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r>
                        <a:rPr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r>
                        <a:rPr sz="14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8457"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30</a:t>
                      </a:r>
                      <a:endParaRPr lang="tr-TR" sz="1400" dirty="0"/>
                    </a:p>
                    <a:p>
                      <a:r>
                        <a:rPr lang="tr-TR" sz="1400" dirty="0">
                          <a:solidFill>
                            <a:srgbClr val="C00000"/>
                          </a:solidFill>
                        </a:rPr>
                        <a:t>Zafer Bayramı</a:t>
                      </a:r>
                      <a:endParaRPr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8458">
                <a:tc>
                  <a:txBody>
                    <a:bodyPr/>
                    <a:lstStyle/>
                    <a:p>
                      <a:r>
                        <a:rPr sz="140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5750"/>
          </a:xfrm>
        </p:spPr>
        <p:txBody>
          <a:bodyPr>
            <a:normAutofit fontScale="90000"/>
          </a:bodyPr>
          <a:lstStyle/>
          <a:p>
            <a:r>
              <a:rPr dirty="0"/>
              <a:t>EYLÜL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020282"/>
              </p:ext>
            </p:extLst>
          </p:nvPr>
        </p:nvGraphicFramePr>
        <p:xfrm>
          <a:off x="274320" y="914401"/>
          <a:ext cx="8634011" cy="5648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3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4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3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4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34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957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/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/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9310"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Nöroonkoloji Çalışma Grubu Toplantısı</a:t>
                      </a:r>
                    </a:p>
                    <a:p>
                      <a:pPr>
                        <a:defRPr sz="1000"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57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GROG</a:t>
                      </a: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6758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 SIOP 2026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(15-18 Eylül)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Geriatri Çalışma Grubu Toplantısı</a:t>
                      </a:r>
                    </a:p>
                    <a:p>
                      <a:pPr>
                        <a:defRPr sz="1000"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570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ASTRO 2026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 (26-30 Eylül)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9901"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5097"/>
            <a:ext cx="8229600" cy="1084083"/>
          </a:xfrm>
        </p:spPr>
        <p:txBody>
          <a:bodyPr>
            <a:normAutofit/>
          </a:bodyPr>
          <a:lstStyle/>
          <a:p>
            <a:r>
              <a:rPr dirty="0"/>
              <a:t>EK</a:t>
            </a:r>
            <a:r>
              <a:rPr lang="tr-TR" dirty="0"/>
              <a:t>İ</a:t>
            </a:r>
            <a:r>
              <a:rPr dirty="0"/>
              <a:t>M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754820"/>
              </p:ext>
            </p:extLst>
          </p:nvPr>
        </p:nvGraphicFramePr>
        <p:xfrm>
          <a:off x="0" y="791851"/>
          <a:ext cx="9144000" cy="5976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3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2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3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5686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726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8695">
                <a:tc>
                  <a:txBody>
                    <a:bodyPr/>
                    <a:lstStyle/>
                    <a:p>
                      <a:r>
                        <a:rPr sz="1400" b="0" dirty="0"/>
                        <a:t>5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8</a:t>
                      </a:r>
                      <a:endParaRPr lang="tr-TR" sz="1400" b="0" dirty="0"/>
                    </a:p>
                    <a:p>
                      <a:r>
                        <a:rPr lang="tr-TR" sz="1400" b="0" dirty="0" err="1">
                          <a:solidFill>
                            <a:srgbClr val="FF0000"/>
                          </a:solidFill>
                        </a:rPr>
                        <a:t>Gastrointestinal</a:t>
                      </a:r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 Onkoloji Çalışma Grubu Toplantısı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3819"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Radyobiyoloji2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14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15</a:t>
                      </a:r>
                      <a:endParaRPr lang="tr-TR" sz="1400" b="0" dirty="0"/>
                    </a:p>
                    <a:p>
                      <a:endParaRPr sz="1400" b="0" dirty="0">
                        <a:solidFill>
                          <a:srgbClr val="51007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EANO 2026</a:t>
                      </a:r>
                      <a:endParaRPr lang="tr-TR" sz="1400" b="0" dirty="0"/>
                    </a:p>
                    <a:p>
                      <a:pPr>
                        <a:defRPr sz="1000"/>
                      </a:pPr>
                      <a:r>
                        <a:rPr lang="tr-TR" sz="1400" b="0" dirty="0"/>
                        <a:t>(16-19Ekim)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8703"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Radyobiyoloji3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23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 ESMO Congress 2026</a:t>
                      </a:r>
                      <a:r>
                        <a:rPr lang="tr-TR" sz="1400" b="0" dirty="0"/>
                        <a:t> (23-27 Ekim)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24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Integratif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Onkoloji</a:t>
                      </a:r>
                      <a:r>
                        <a:rPr lang="tr-TR" sz="1400" b="0" dirty="0"/>
                        <a:t> Çalışma Grubu Toplantısı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9964"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Radyobiyoloji4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29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Cumhuriyet Bayramı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4030"/>
          </a:xfrm>
        </p:spPr>
        <p:txBody>
          <a:bodyPr>
            <a:normAutofit fontScale="90000"/>
          </a:bodyPr>
          <a:lstStyle/>
          <a:p>
            <a:r>
              <a:rPr dirty="0"/>
              <a:t>KASIM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327443"/>
              </p:ext>
            </p:extLst>
          </p:nvPr>
        </p:nvGraphicFramePr>
        <p:xfrm>
          <a:off x="0" y="914401"/>
          <a:ext cx="9068589" cy="5904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8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28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8849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490"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1461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Radyobiyoloji 5</a:t>
                      </a:r>
                    </a:p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tr-TR" sz="1400" b="0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</a:endParaRPr>
                    </a:p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1461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Radyobiyoloji 6</a:t>
                      </a:r>
                    </a:p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Atamızı Anma Günü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GROG</a:t>
                      </a: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>
                        <a:defRPr sz="1000"/>
                      </a:pP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1397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Radyobiyoloji 7</a:t>
                      </a:r>
                    </a:p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solidFill>
                            <a:schemeClr val="tx1"/>
                          </a:solidFill>
                        </a:rPr>
                        <a:t>Stereotak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tik Radyoterapi Çalışma Grubu Toplantısı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5851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Radyobiyoloji 8</a:t>
                      </a:r>
                    </a:p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Radyasyon Onkologları Günü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80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tr-TR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</a:rPr>
                        <a:t>Radyobiyoloji 9</a:t>
                      </a:r>
                    </a:p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dirty="0"/>
              <a:t>ARALIK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25327"/>
              </p:ext>
            </p:extLst>
          </p:nvPr>
        </p:nvGraphicFramePr>
        <p:xfrm>
          <a:off x="87332" y="306618"/>
          <a:ext cx="9133968" cy="6276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5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54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54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09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571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76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476"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10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9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  <a:p>
                      <a:pPr>
                        <a:defRPr sz="1000"/>
                      </a:pP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5810">
                <a:tc>
                  <a:txBody>
                    <a:bodyPr/>
                    <a:lstStyle/>
                    <a:p>
                      <a:r>
                        <a:rPr sz="1400" b="0" dirty="0"/>
                        <a:t>14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11</a:t>
                      </a:r>
                    </a:p>
                    <a:p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Yapay</a:t>
                      </a:r>
                      <a:r>
                        <a:rPr sz="1400" b="0" dirty="0"/>
                        <a:t> Zeka </a:t>
                      </a:r>
                      <a:r>
                        <a:rPr sz="1400" b="0" dirty="0" err="1"/>
                        <a:t>ve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Bilişim</a:t>
                      </a:r>
                      <a:r>
                        <a:rPr lang="tr-TR" sz="1400" b="0" dirty="0"/>
                        <a:t> Çalışma Grubu Toplantısı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4935">
                <a:tc>
                  <a:txBody>
                    <a:bodyPr/>
                    <a:lstStyle/>
                    <a:p>
                      <a:r>
                        <a:rPr sz="1400" b="0" dirty="0"/>
                        <a:t>21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24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Torasik Onkoloji Çalışma Grubu Toplantısı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476">
                <a:tc>
                  <a:txBody>
                    <a:bodyPr/>
                    <a:lstStyle/>
                    <a:p>
                      <a:r>
                        <a:rPr sz="1400" b="0" dirty="0"/>
                        <a:t>28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13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31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Yılbaşı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dirty="0"/>
              <a:t>OCAK 2027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133885"/>
              </p:ext>
            </p:extLst>
          </p:nvPr>
        </p:nvGraphicFramePr>
        <p:xfrm>
          <a:off x="0" y="782424"/>
          <a:ext cx="9144003" cy="637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62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6937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/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800" b="0"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447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8866">
                <a:tc>
                  <a:txBody>
                    <a:bodyPr/>
                    <a:lstStyle/>
                    <a:p>
                      <a:r>
                        <a:rPr sz="1400" b="0" dirty="0"/>
                        <a:t>4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14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/>
                        <a:t>Hematolojik Onkoloji Pediatrik Onkoloji ve Total Vücut Işınlaması Çalışma Grubu Toplantısı</a:t>
                      </a:r>
                    </a:p>
                    <a:p>
                      <a:pPr>
                        <a:defRPr sz="1000"/>
                      </a:pP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587">
                <a:tc>
                  <a:txBody>
                    <a:bodyPr/>
                    <a:lstStyle/>
                    <a:p>
                      <a:r>
                        <a:rPr sz="1400" b="0" dirty="0"/>
                        <a:t>11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</a:t>
                      </a:r>
                    </a:p>
                    <a:p>
                      <a:r>
                        <a:rPr lang="tr-TR" sz="1400" b="0" dirty="0"/>
                        <a:t>15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13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8927">
                <a:tc>
                  <a:txBody>
                    <a:bodyPr/>
                    <a:lstStyle/>
                    <a:p>
                      <a:r>
                        <a:rPr sz="1400" b="0" dirty="0"/>
                        <a:t>18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16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21</a:t>
                      </a:r>
                    </a:p>
                    <a:p>
                      <a:pPr>
                        <a:defRPr sz="1000"/>
                      </a:pPr>
                      <a:endParaRPr lang="tr-T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23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Baş-Boyun Kanserleri Çalışma Grubu Toplantısı</a:t>
                      </a:r>
                    </a:p>
                    <a:p>
                      <a:endParaRPr sz="1400" b="0" dirty="0"/>
                    </a:p>
                    <a:p>
                      <a:pPr>
                        <a:defRPr sz="1000"/>
                      </a:pPr>
                      <a:endParaRPr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4587"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Radyobiyoloji </a:t>
                      </a:r>
                    </a:p>
                    <a:p>
                      <a:r>
                        <a:rPr lang="tr-TR" sz="1400" b="0" dirty="0"/>
                        <a:t>17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dirty="0"/>
              <a:t>ŞUBAT 2027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577882"/>
              </p:ext>
            </p:extLst>
          </p:nvPr>
        </p:nvGraphicFramePr>
        <p:xfrm>
          <a:off x="0" y="791852"/>
          <a:ext cx="9087439" cy="6368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97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07048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2875">
                <a:tc>
                  <a:txBody>
                    <a:bodyPr/>
                    <a:lstStyle/>
                    <a:p>
                      <a:r>
                        <a:rPr sz="14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4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Kemik-Yumuşak Doku Sarkomları Cilt Maligniteleri </a:t>
                      </a:r>
                      <a:r>
                        <a:rPr lang="tr-TR" sz="1400" b="0" dirty="0" err="1">
                          <a:solidFill>
                            <a:srgbClr val="FF0000"/>
                          </a:solidFill>
                        </a:rPr>
                        <a:t>Benign</a:t>
                      </a:r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rgbClr val="FF0000"/>
                          </a:solidFill>
                        </a:rPr>
                        <a:t>Tümörler,Palyatif</a:t>
                      </a:r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 Tedaviler Çalışma Grubu Toplantısı</a:t>
                      </a:r>
                    </a:p>
                    <a:p>
                      <a:endParaRPr lang="tr-TR" sz="1400" b="0" dirty="0">
                        <a:solidFill>
                          <a:srgbClr val="FF0000"/>
                        </a:solidFill>
                      </a:endParaRP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6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048"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10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11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4474"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18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Üroonkoloji Çalışma Grubu Toplantısı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20</a:t>
                      </a:r>
                    </a:p>
                    <a:p>
                      <a:pPr>
                        <a:defRPr sz="1000"/>
                      </a:pPr>
                      <a:endParaRPr sz="1400" b="0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4702"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  <a:endParaRPr lang="tr-TR" sz="1400" b="0" dirty="0"/>
                    </a:p>
                    <a:p>
                      <a:endParaRPr lang="tr-TR" sz="1400" b="0" dirty="0"/>
                    </a:p>
                    <a:p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dirty="0"/>
              <a:t>MART 2027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838247"/>
              </p:ext>
            </p:extLst>
          </p:nvPr>
        </p:nvGraphicFramePr>
        <p:xfrm>
          <a:off x="131975" y="914400"/>
          <a:ext cx="8880047" cy="5644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11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83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96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52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018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432">
                <a:tc>
                  <a:txBody>
                    <a:bodyPr/>
                    <a:lstStyle/>
                    <a:p>
                      <a:r>
                        <a:rPr sz="1400" b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</a:t>
                      </a:r>
                      <a:endParaRPr lang="tr-TR" sz="1400" b="0" dirty="0"/>
                    </a:p>
                    <a:p>
                      <a:endParaRPr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4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Meme Kanseri   Çalışma Grubu Toplantısı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074"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9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10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Ramazan Bayramı (10-12 Mart)</a:t>
                      </a:r>
                      <a:endParaRPr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11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180"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17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18</a:t>
                      </a:r>
                    </a:p>
                    <a:p>
                      <a:pPr>
                        <a:defRPr sz="1000"/>
                      </a:pP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7659"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  <a:endParaRPr lang="tr-TR" sz="1400" b="0" dirty="0"/>
                    </a:p>
                    <a:p>
                      <a:endParaRPr lang="tr-TR" sz="1400" b="0" dirty="0">
                        <a:solidFill>
                          <a:srgbClr val="FF0000"/>
                        </a:solidFill>
                      </a:endParaRPr>
                    </a:p>
                    <a:p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Jinekolojik Onkoloji Çalışma Grubu Toplantısı</a:t>
                      </a:r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27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180">
                <a:tc>
                  <a:txBody>
                    <a:bodyPr/>
                    <a:lstStyle/>
                    <a:p>
                      <a:r>
                        <a:rPr sz="1400" b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164"/>
          </a:xfrm>
        </p:spPr>
        <p:txBody>
          <a:bodyPr/>
          <a:lstStyle/>
          <a:p>
            <a:r>
              <a:rPr dirty="0"/>
              <a:t>EK</a:t>
            </a:r>
            <a:r>
              <a:rPr lang="tr-TR" dirty="0"/>
              <a:t>İ</a:t>
            </a:r>
            <a:r>
              <a:rPr dirty="0"/>
              <a:t>M 2025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453343"/>
              </p:ext>
            </p:extLst>
          </p:nvPr>
        </p:nvGraphicFramePr>
        <p:xfrm>
          <a:off x="273377" y="914400"/>
          <a:ext cx="8521831" cy="5743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8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3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7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7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72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52116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 dirty="0">
                          <a:latin typeface="+mn-lt"/>
                        </a:rP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latin typeface="+mn-lt"/>
                        </a:rP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latin typeface="+mn-lt"/>
                        </a:rP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latin typeface="+mn-lt"/>
                        </a:rP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latin typeface="+mn-lt"/>
                        </a:rP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latin typeface="+mn-lt"/>
                        </a:rP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latin typeface="+mn-lt"/>
                        </a:rP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238">
                <a:tc>
                  <a:txBody>
                    <a:bodyPr/>
                    <a:lstStyle/>
                    <a:p>
                      <a:endParaRPr sz="14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1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4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5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+mn-lt"/>
                        </a:rPr>
                        <a:t>P</a:t>
                      </a:r>
                      <a:r>
                        <a:rPr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ost-EORTC Baş-</a:t>
                      </a:r>
                      <a:r>
                        <a:rPr sz="14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Boyun</a:t>
                      </a:r>
                      <a:endParaRPr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116"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latin typeface="+mn-lt"/>
                        </a:rPr>
                        <a:t>Radyofizik</a:t>
                      </a:r>
                      <a:r>
                        <a:rPr sz="1400" b="0" dirty="0">
                          <a:latin typeface="+mn-lt"/>
                        </a:rPr>
                        <a:t> </a:t>
                      </a:r>
                      <a:r>
                        <a:rPr sz="1400" b="0" dirty="0" err="1">
                          <a:latin typeface="+mn-lt"/>
                        </a:rPr>
                        <a:t>Dersi</a:t>
                      </a:r>
                      <a:r>
                        <a:rPr lang="tr-TR" sz="1400" b="0" dirty="0">
                          <a:latin typeface="+mn-lt"/>
                        </a:rPr>
                        <a:t> 1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8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r>
                        <a:rPr lang="tr-TR" sz="1400" b="0" dirty="0">
                          <a:latin typeface="+mn-lt"/>
                        </a:rPr>
                        <a:t>GROG</a:t>
                      </a:r>
                    </a:p>
                    <a:p>
                      <a:r>
                        <a:rPr lang="tr-TR" sz="1400" b="0" dirty="0">
                          <a:latin typeface="+mn-lt"/>
                        </a:rPr>
                        <a:t>Akşamları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3987"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13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latin typeface="+mn-lt"/>
                        </a:rPr>
                        <a:t>Radyofizik</a:t>
                      </a:r>
                      <a:r>
                        <a:rPr sz="1400" b="0" dirty="0">
                          <a:latin typeface="+mn-lt"/>
                        </a:rPr>
                        <a:t> </a:t>
                      </a:r>
                      <a:r>
                        <a:rPr sz="1400" b="0" dirty="0" err="1">
                          <a:latin typeface="+mn-lt"/>
                        </a:rPr>
                        <a:t>Dersi</a:t>
                      </a:r>
                      <a:r>
                        <a:rPr lang="tr-TR" sz="1400" b="0" dirty="0">
                          <a:latin typeface="+mn-lt"/>
                        </a:rPr>
                        <a:t> 2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16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latin typeface="+mn-lt"/>
                        </a:rPr>
                        <a:t>EANO 2025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latin typeface="+mn-lt"/>
                        </a:rPr>
                        <a:t>(16-19Ekim)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17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latin typeface="+mn-lt"/>
                        </a:rPr>
                        <a:t>ESMO Congress 2025</a:t>
                      </a:r>
                      <a:r>
                        <a:rPr lang="tr-TR" sz="1400" b="0" dirty="0">
                          <a:latin typeface="+mn-lt"/>
                        </a:rPr>
                        <a:t> (17-21Ekim)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3987"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20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latin typeface="+mn-lt"/>
                        </a:rPr>
                        <a:t>SIOP</a:t>
                      </a:r>
                      <a:r>
                        <a:rPr lang="tr-TR" sz="1400" b="0" dirty="0">
                          <a:latin typeface="+mn-lt"/>
                        </a:rPr>
                        <a:t> (20-23 Ekim)</a:t>
                      </a:r>
                      <a:endParaRPr sz="1400" b="0" dirty="0">
                        <a:latin typeface="+mn-lt"/>
                      </a:endParaRP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latin typeface="+mn-lt"/>
                        </a:rPr>
                        <a:t>Radyofizik</a:t>
                      </a:r>
                      <a:r>
                        <a:rPr sz="1400" b="0" dirty="0">
                          <a:latin typeface="+mn-lt"/>
                        </a:rPr>
                        <a:t> </a:t>
                      </a:r>
                      <a:r>
                        <a:rPr sz="1400" b="0" dirty="0" err="1">
                          <a:latin typeface="+mn-lt"/>
                        </a:rPr>
                        <a:t>Dersi</a:t>
                      </a:r>
                      <a:r>
                        <a:rPr lang="tr-TR" sz="1400" b="0" dirty="0">
                          <a:latin typeface="+mn-lt"/>
                        </a:rPr>
                        <a:t> 3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21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22</a:t>
                      </a:r>
                      <a:r>
                        <a:rPr lang="tr-TR" sz="1400" b="0" dirty="0">
                          <a:latin typeface="+mn-lt"/>
                        </a:rPr>
                        <a:t> </a:t>
                      </a:r>
                    </a:p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23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r>
                        <a:rPr lang="tr-TR" sz="1400" b="0" dirty="0">
                          <a:latin typeface="+mn-lt"/>
                        </a:rPr>
                        <a:t>  </a:t>
                      </a:r>
                    </a:p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25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rgbClr val="404040"/>
                          </a:solidFill>
                          <a:latin typeface="+mn-lt"/>
                        </a:rPr>
                        <a:t>Meme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  <a:latin typeface="+mn-lt"/>
                        </a:rPr>
                        <a:t> Kanseri 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  <a:latin typeface="+mn-lt"/>
                        </a:rPr>
                        <a:t> 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  <a:latin typeface="+mn-lt"/>
                        </a:rPr>
                        <a:t> Çalışma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  <a:latin typeface="+mn-lt"/>
                        </a:rPr>
                        <a:t>Grubu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  <a:latin typeface="+mn-lt"/>
                        </a:rPr>
                        <a:t> Toplantısı</a:t>
                      </a:r>
                      <a:endParaRPr sz="1400" b="0" dirty="0">
                        <a:solidFill>
                          <a:srgbClr val="40404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2116"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27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latin typeface="+mn-lt"/>
                        </a:rPr>
                        <a:t>Radyofizik</a:t>
                      </a:r>
                      <a:r>
                        <a:rPr sz="1400" b="0" dirty="0">
                          <a:latin typeface="+mn-lt"/>
                        </a:rPr>
                        <a:t> </a:t>
                      </a:r>
                      <a:r>
                        <a:rPr sz="1400" b="0" dirty="0" err="1">
                          <a:latin typeface="+mn-lt"/>
                        </a:rPr>
                        <a:t>Dersi</a:t>
                      </a:r>
                      <a:r>
                        <a:rPr lang="tr-TR" sz="1400" b="0" dirty="0">
                          <a:latin typeface="+mn-lt"/>
                        </a:rPr>
                        <a:t> 4</a:t>
                      </a:r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latin typeface="+mn-lt"/>
                        </a:rPr>
                        <a:t>29</a:t>
                      </a:r>
                      <a:endParaRPr lang="tr-TR" sz="1400" b="0" dirty="0">
                        <a:latin typeface="+mn-lt"/>
                      </a:endParaRPr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  <a:latin typeface="+mn-lt"/>
                        </a:rPr>
                        <a:t>Cumhuriyet Bayramı</a:t>
                      </a:r>
                      <a:endParaRPr sz="1400" b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latin typeface="+mn-lt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3457"/>
          </a:xfrm>
        </p:spPr>
        <p:txBody>
          <a:bodyPr>
            <a:normAutofit fontScale="90000"/>
          </a:bodyPr>
          <a:lstStyle/>
          <a:p>
            <a:r>
              <a:rPr dirty="0"/>
              <a:t>N</a:t>
            </a:r>
            <a:r>
              <a:rPr lang="tr-TR" dirty="0"/>
              <a:t>İ</a:t>
            </a:r>
            <a:r>
              <a:rPr dirty="0"/>
              <a:t>SAN 2027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401147"/>
              </p:ext>
            </p:extLst>
          </p:nvPr>
        </p:nvGraphicFramePr>
        <p:xfrm>
          <a:off x="274320" y="914400"/>
          <a:ext cx="8229600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14</a:t>
                      </a:r>
                      <a:endParaRPr lang="tr-TR" sz="1400" dirty="0"/>
                    </a:p>
                    <a:p>
                      <a:r>
                        <a:rPr lang="tr-TR" sz="1400" dirty="0"/>
                        <a:t>GROG</a:t>
                      </a:r>
                    </a:p>
                    <a:p>
                      <a:r>
                        <a:rPr lang="tr-TR" sz="140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23</a:t>
                      </a:r>
                      <a:endParaRPr lang="tr-TR" sz="1400" dirty="0"/>
                    </a:p>
                    <a:p>
                      <a:r>
                        <a:rPr lang="tr-TR" sz="1400" dirty="0">
                          <a:solidFill>
                            <a:srgbClr val="FF0000"/>
                          </a:solidFill>
                        </a:rPr>
                        <a:t>Ulusal Egemenlik ve Çocuk Bayramı</a:t>
                      </a:r>
                      <a:endParaRPr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548"/>
            <a:ext cx="8229600" cy="678730"/>
          </a:xfrm>
        </p:spPr>
        <p:txBody>
          <a:bodyPr>
            <a:normAutofit fontScale="90000"/>
          </a:bodyPr>
          <a:lstStyle/>
          <a:p>
            <a:r>
              <a:rPr dirty="0"/>
              <a:t>MAYIS 2027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92073"/>
              </p:ext>
            </p:extLst>
          </p:nvPr>
        </p:nvGraphicFramePr>
        <p:xfrm>
          <a:off x="-1" y="801279"/>
          <a:ext cx="9087439" cy="6255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9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4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8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1063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126"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Emek ve Dayanışma Günü</a:t>
                      </a:r>
                      <a:endParaRPr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8647">
                <a:tc>
                  <a:txBody>
                    <a:bodyPr/>
                    <a:lstStyle/>
                    <a:p>
                      <a:r>
                        <a:rPr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 </a:t>
                      </a:r>
                      <a:r>
                        <a:rPr lang="tr-TR" sz="1400" b="0" dirty="0"/>
                        <a:t>21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 err="1"/>
                        <a:t>Stereotaktik</a:t>
                      </a:r>
                      <a:r>
                        <a:rPr lang="tr-TR" sz="1400" b="0" dirty="0"/>
                        <a:t> Radyoterapi Çalışma Grubu Toplantısı</a:t>
                      </a:r>
                    </a:p>
                    <a:p>
                      <a:pPr>
                        <a:defRPr sz="1000"/>
                      </a:pP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032">
                <a:tc>
                  <a:txBody>
                    <a:bodyPr/>
                    <a:lstStyle/>
                    <a:p>
                      <a:r>
                        <a:rPr sz="14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  <a:p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1079"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  <a:endParaRPr lang="tr-TR" sz="1400" b="0" dirty="0"/>
                    </a:p>
                    <a:p>
                      <a:r>
                        <a:rPr lang="tr-TR" sz="1400" b="0" dirty="0" err="1">
                          <a:solidFill>
                            <a:srgbClr val="FF0000"/>
                          </a:solidFill>
                        </a:rPr>
                        <a:t>Atatürkü</a:t>
                      </a:r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 Anma Gençlik ve Spor Bayramı</a:t>
                      </a:r>
                      <a:endParaRPr sz="1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22</a:t>
                      </a:r>
                    </a:p>
                    <a:p>
                      <a:pPr>
                        <a:defRPr sz="1000"/>
                      </a:pPr>
                      <a:endParaRPr sz="1400" b="0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8985"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29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FF0000"/>
                          </a:solidFill>
                        </a:rPr>
                        <a:t>Torasik Onkoloji Çalışma Grubu Toplantısı</a:t>
                      </a:r>
                    </a:p>
                    <a:p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242">
                <a:tc>
                  <a:txBody>
                    <a:bodyPr/>
                    <a:lstStyle/>
                    <a:p>
                      <a:r>
                        <a:rPr sz="140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164"/>
          </a:xfrm>
        </p:spPr>
        <p:txBody>
          <a:bodyPr/>
          <a:lstStyle/>
          <a:p>
            <a:r>
              <a:rPr dirty="0"/>
              <a:t>HAZ</a:t>
            </a:r>
            <a:r>
              <a:rPr lang="tr-TR" dirty="0"/>
              <a:t>İ</a:t>
            </a:r>
            <a:r>
              <a:rPr dirty="0"/>
              <a:t>RAN 2027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035865"/>
              </p:ext>
            </p:extLst>
          </p:nvPr>
        </p:nvGraphicFramePr>
        <p:xfrm>
          <a:off x="274320" y="914400"/>
          <a:ext cx="82296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</a:t>
                      </a:r>
                      <a:endParaRPr lang="tr-TR" sz="1400" dirty="0"/>
                    </a:p>
                    <a:p>
                      <a:endParaRPr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4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ASCO Annual Meeting </a:t>
                      </a:r>
                      <a:r>
                        <a:rPr lang="tr-TR" sz="1400" b="0" dirty="0"/>
                        <a:t>(4-8 Haziran)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6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dirty="0"/>
                        <a:t>7</a:t>
                      </a:r>
                      <a:endParaRPr lang="tr-TR" sz="1400" dirty="0"/>
                    </a:p>
                    <a:p>
                      <a:r>
                        <a:rPr lang="tr-TR" sz="1400" dirty="0"/>
                        <a:t>Kurban Bayramı  (7-10 Haziran)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8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9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10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16</a:t>
                      </a:r>
                      <a:endParaRPr lang="tr-TR" sz="1400" dirty="0"/>
                    </a:p>
                    <a:p>
                      <a:endParaRPr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1737"/>
          </a:xfrm>
        </p:spPr>
        <p:txBody>
          <a:bodyPr/>
          <a:lstStyle/>
          <a:p>
            <a:r>
              <a:rPr dirty="0"/>
              <a:t>KASIM 2025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268544"/>
              </p:ext>
            </p:extLst>
          </p:nvPr>
        </p:nvGraphicFramePr>
        <p:xfrm>
          <a:off x="1" y="914401"/>
          <a:ext cx="9144001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1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9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8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3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27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9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26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solidFill>
                            <a:srgbClr val="404040"/>
                          </a:solidFill>
                        </a:rP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solidFill>
                            <a:srgbClr val="404040"/>
                          </a:solidFill>
                        </a:rP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solidFill>
                            <a:srgbClr val="404040"/>
                          </a:solidFill>
                        </a:rP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solidFill>
                            <a:srgbClr val="404040"/>
                          </a:solidFill>
                        </a:rP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solidFill>
                            <a:srgbClr val="404040"/>
                          </a:solidFill>
                        </a:rP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>
                          <a:solidFill>
                            <a:srgbClr val="404040"/>
                          </a:solidFill>
                        </a:rP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260">
                <a:tc>
                  <a:txBody>
                    <a:bodyPr/>
                    <a:lstStyle/>
                    <a:p>
                      <a:endParaRPr sz="1400" b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169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3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Radyofizik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Dersi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 5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5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17.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Üroonkoloji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Kongresi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 (5-9 Kasım)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6</a:t>
                      </a:r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20.Ulusal Medikal </a:t>
                      </a:r>
                      <a:r>
                        <a:rPr lang="tr-TR" sz="1400" b="0">
                          <a:solidFill>
                            <a:srgbClr val="404040"/>
                          </a:solidFill>
                        </a:rPr>
                        <a:t>Fizik Kongresi (6-9 Kasım)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7</a:t>
                      </a:r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21.Ulusal </a:t>
                      </a:r>
                      <a:r>
                        <a:rPr lang="tr-TR" sz="1400" b="0">
                          <a:solidFill>
                            <a:srgbClr val="404040"/>
                          </a:solidFill>
                        </a:rPr>
                        <a:t>Onkolojik Araştırmalar Çalıştayı (7-8 Kasım)</a:t>
                      </a:r>
                      <a:endParaRPr sz="1400" b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8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PRO - Plan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Değerlendirme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Kursu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424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10</a:t>
                      </a:r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Atamızı anma günü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Radyofizik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Dersi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 6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12</a:t>
                      </a:r>
                    </a:p>
                    <a:p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16</a:t>
                      </a:r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Yeterlilik sınavı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6333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17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Radyofizik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Dersi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 7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19</a:t>
                      </a:r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GROG</a:t>
                      </a:r>
                    </a:p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Akşamları</a:t>
                      </a:r>
                    </a:p>
                    <a:p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22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Hemato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lojik Onkoloji Pediatrik Onkoloji ve Total Vücut Işınlaması Çalışma Grubu Toplantısı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4406"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25</a:t>
                      </a:r>
                      <a:endParaRPr lang="tr-TR" sz="1400" b="0" dirty="0">
                        <a:solidFill>
                          <a:srgbClr val="40404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Radyasyon Onkologları Günü</a:t>
                      </a:r>
                      <a:endParaRPr sz="1400" b="0" dirty="0">
                        <a:solidFill>
                          <a:srgbClr val="40404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>
                          <a:solidFill>
                            <a:srgbClr val="40404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27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18.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Ulusal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Meme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Hastalıkları</a:t>
                      </a:r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 </a:t>
                      </a:r>
                      <a:r>
                        <a:rPr sz="1400" b="0" dirty="0" err="1">
                          <a:solidFill>
                            <a:srgbClr val="404040"/>
                          </a:solidFill>
                        </a:rPr>
                        <a:t>Kongresi</a:t>
                      </a:r>
                      <a:r>
                        <a:rPr lang="tr-TR" sz="1400" b="0" dirty="0">
                          <a:solidFill>
                            <a:srgbClr val="404040"/>
                          </a:solidFill>
                        </a:rPr>
                        <a:t> (27-30 Kasım)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404040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4603"/>
          </a:xfrm>
        </p:spPr>
        <p:txBody>
          <a:bodyPr>
            <a:normAutofit fontScale="90000"/>
          </a:bodyPr>
          <a:lstStyle/>
          <a:p>
            <a:r>
              <a:rPr dirty="0"/>
              <a:t>ARALIK 2025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06206"/>
              </p:ext>
            </p:extLst>
          </p:nvPr>
        </p:nvGraphicFramePr>
        <p:xfrm>
          <a:off x="274320" y="914400"/>
          <a:ext cx="8229600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4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 dirty="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1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lang="tr-TR" sz="1400" b="0" dirty="0"/>
                        <a:t>Ara Sınav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8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8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9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/>
                        <a:t>San Antonio Meme </a:t>
                      </a:r>
                      <a:r>
                        <a:rPr sz="1400" b="0" dirty="0" err="1"/>
                        <a:t>Sempozyumu</a:t>
                      </a:r>
                      <a:r>
                        <a:rPr lang="tr-TR" sz="1400" b="0" dirty="0"/>
                        <a:t> (9-12 Aralık)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10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15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9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20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>
                          <a:solidFill>
                            <a:srgbClr val="323232"/>
                          </a:solidFill>
                        </a:rPr>
                        <a:t>Jinekoloji</a:t>
                      </a: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k Onkoloji Çalışma Grubu Toplantısı</a:t>
                      </a:r>
                      <a:endParaRPr sz="1400" b="0" dirty="0">
                        <a:solidFill>
                          <a:srgbClr val="32323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22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10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29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11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31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Yılbaşı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164"/>
          </a:xfrm>
        </p:spPr>
        <p:txBody>
          <a:bodyPr/>
          <a:lstStyle/>
          <a:p>
            <a:r>
              <a:rPr dirty="0"/>
              <a:t>OCAK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36876"/>
              </p:ext>
            </p:extLst>
          </p:nvPr>
        </p:nvGraphicFramePr>
        <p:xfrm>
          <a:off x="274320" y="914400"/>
          <a:ext cx="8756560" cy="5668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0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09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6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55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66076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076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6076">
                <a:tc>
                  <a:txBody>
                    <a:bodyPr/>
                    <a:lstStyle/>
                    <a:p>
                      <a:r>
                        <a:rPr sz="1400" b="0" dirty="0"/>
                        <a:t>5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12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8</a:t>
                      </a:r>
                    </a:p>
                    <a:p>
                      <a:pPr>
                        <a:defRPr sz="1000"/>
                      </a:pPr>
                      <a:endParaRPr lang="tr-TR"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6076"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13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14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8582"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14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323232"/>
                          </a:solidFill>
                        </a:rPr>
                        <a:t>24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Kemik-Yumuşak Doku Sarkomları Cilt Maligniteleri </a:t>
                      </a:r>
                      <a:r>
                        <a:rPr lang="tr-TR" sz="1400" b="0" dirty="0" err="1">
                          <a:solidFill>
                            <a:srgbClr val="323232"/>
                          </a:solidFill>
                        </a:rPr>
                        <a:t>Benign</a:t>
                      </a: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rgbClr val="323232"/>
                          </a:solidFill>
                        </a:rPr>
                        <a:t>Tümörler,Palyatif</a:t>
                      </a: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 Tedaviler Çalışma Grubu Toplantısı</a:t>
                      </a:r>
                      <a:endParaRPr sz="1400" b="0" dirty="0">
                        <a:solidFill>
                          <a:srgbClr val="32323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6076"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15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9762"/>
          </a:xfrm>
        </p:spPr>
        <p:txBody>
          <a:bodyPr>
            <a:normAutofit fontScale="90000"/>
          </a:bodyPr>
          <a:lstStyle/>
          <a:p>
            <a:r>
              <a:rPr dirty="0"/>
              <a:t>ŞUBAT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84549"/>
              </p:ext>
            </p:extLst>
          </p:nvPr>
        </p:nvGraphicFramePr>
        <p:xfrm>
          <a:off x="274320" y="914400"/>
          <a:ext cx="82296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9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1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0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13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1400" b="0"/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2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Dersi</a:t>
                      </a:r>
                      <a:r>
                        <a:rPr lang="tr-TR" sz="1400" b="0" dirty="0"/>
                        <a:t> 16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b="0" dirty="0"/>
                        <a:t>11</a:t>
                      </a:r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12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11. Multidisipliner Baş Boyun Kanserleri Kongresi ( 12 -14 Şubat)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21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23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 err="1"/>
                        <a:t>Radyofizik</a:t>
                      </a:r>
                      <a:r>
                        <a:rPr sz="1400" b="0" dirty="0"/>
                        <a:t> </a:t>
                      </a:r>
                      <a:r>
                        <a:rPr sz="1400" b="0" dirty="0" err="1"/>
                        <a:t>Sınavı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</a:p>
                    <a:p>
                      <a:pPr>
                        <a:defRPr sz="1000"/>
                      </a:pP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28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 err="1">
                          <a:solidFill>
                            <a:srgbClr val="323232"/>
                          </a:solidFill>
                        </a:rPr>
                        <a:t>Gastrointestinal</a:t>
                      </a: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 Onkoloji Çalışma Grubu Toplantısı</a:t>
                      </a:r>
                      <a:endParaRPr sz="1400" b="0" dirty="0">
                        <a:solidFill>
                          <a:srgbClr val="32323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164"/>
          </a:xfrm>
        </p:spPr>
        <p:txBody>
          <a:bodyPr/>
          <a:lstStyle/>
          <a:p>
            <a:r>
              <a:rPr dirty="0"/>
              <a:t>MART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426586"/>
              </p:ext>
            </p:extLst>
          </p:nvPr>
        </p:nvGraphicFramePr>
        <p:xfrm>
          <a:off x="274320" y="914400"/>
          <a:ext cx="8577449" cy="58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3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32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80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55994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994"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994">
                <a:tc>
                  <a:txBody>
                    <a:bodyPr/>
                    <a:lstStyle/>
                    <a:p>
                      <a:r>
                        <a:rPr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357">
                <a:tc>
                  <a:txBody>
                    <a:bodyPr/>
                    <a:lstStyle/>
                    <a:p>
                      <a:r>
                        <a:rPr sz="14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11</a:t>
                      </a:r>
                      <a:endParaRPr lang="tr-TR" sz="1400" dirty="0"/>
                    </a:p>
                    <a:p>
                      <a:r>
                        <a:rPr lang="tr-TR" sz="1400" dirty="0"/>
                        <a:t>GROG</a:t>
                      </a:r>
                    </a:p>
                    <a:p>
                      <a:r>
                        <a:rPr lang="tr-TR" sz="140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8795">
                <a:tc>
                  <a:txBody>
                    <a:bodyPr/>
                    <a:lstStyle/>
                    <a:p>
                      <a:r>
                        <a:rPr sz="140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19</a:t>
                      </a:r>
                      <a:endParaRPr lang="tr-TR" sz="1400" dirty="0"/>
                    </a:p>
                    <a:p>
                      <a:r>
                        <a:rPr lang="tr-TR" sz="1400"/>
                        <a:t>RSS (19-21Mart)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20</a:t>
                      </a:r>
                      <a:endParaRPr lang="tr-TR" sz="1400" dirty="0"/>
                    </a:p>
                    <a:p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21</a:t>
                      </a:r>
                      <a:endParaRPr lang="tr-TR" sz="1400" dirty="0"/>
                    </a:p>
                    <a:p>
                      <a:r>
                        <a:rPr lang="tr-TR" sz="1400" dirty="0">
                          <a:solidFill>
                            <a:srgbClr val="C00000"/>
                          </a:solidFill>
                        </a:rPr>
                        <a:t>Ramazan Bayramı (21-23 Mart)</a:t>
                      </a:r>
                    </a:p>
                    <a:p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22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3649">
                <a:tc>
                  <a:txBody>
                    <a:bodyPr/>
                    <a:lstStyle/>
                    <a:p>
                      <a:r>
                        <a:rPr sz="1400" dirty="0"/>
                        <a:t>23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28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/>
                        <a:t>Nöroonkoloji Çalışma Grubu Toplantısı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995">
                <a:tc>
                  <a:txBody>
                    <a:bodyPr/>
                    <a:lstStyle/>
                    <a:p>
                      <a:r>
                        <a:rPr sz="14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4030"/>
          </a:xfrm>
        </p:spPr>
        <p:txBody>
          <a:bodyPr>
            <a:normAutofit fontScale="90000"/>
          </a:bodyPr>
          <a:lstStyle/>
          <a:p>
            <a:r>
              <a:rPr dirty="0"/>
              <a:t>N</a:t>
            </a:r>
            <a:r>
              <a:rPr lang="tr-TR" dirty="0"/>
              <a:t>İ</a:t>
            </a:r>
            <a:r>
              <a:rPr dirty="0"/>
              <a:t>SAN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222287"/>
              </p:ext>
            </p:extLst>
          </p:nvPr>
        </p:nvGraphicFramePr>
        <p:xfrm>
          <a:off x="274320" y="914400"/>
          <a:ext cx="82296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8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34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50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8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16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rgbClr val="323232"/>
                          </a:solidFill>
                        </a:rPr>
                        <a:t>Baş-</a:t>
                      </a:r>
                      <a:r>
                        <a:rPr sz="1400" b="0" dirty="0" err="1">
                          <a:solidFill>
                            <a:srgbClr val="323232"/>
                          </a:solidFill>
                        </a:rPr>
                        <a:t>Boyun</a:t>
                      </a: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 Kanserleri Çalışma Grubu Toplantısı</a:t>
                      </a:r>
                      <a:endParaRPr sz="1400" b="0" dirty="0">
                        <a:solidFill>
                          <a:srgbClr val="32323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>
                          <a:solidFill>
                            <a:srgbClr val="C00000"/>
                          </a:solidFill>
                        </a:rPr>
                        <a:t>23</a:t>
                      </a:r>
                      <a:endParaRPr lang="tr-TR" sz="1400" b="0" dirty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Ulusal Egemenlik ve Çocuk Bayramı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25</a:t>
                      </a:r>
                    </a:p>
                    <a:p>
                      <a:pPr>
                        <a:defRPr sz="1000"/>
                      </a:pPr>
                      <a:r>
                        <a:rPr sz="1400" b="0" dirty="0">
                          <a:solidFill>
                            <a:srgbClr val="323232"/>
                          </a:solidFill>
                        </a:rPr>
                        <a:t>Toras</a:t>
                      </a:r>
                      <a:r>
                        <a:rPr lang="tr-TR" sz="1400" b="0" dirty="0" err="1">
                          <a:solidFill>
                            <a:srgbClr val="323232"/>
                          </a:solidFill>
                        </a:rPr>
                        <a:t>ik</a:t>
                      </a:r>
                      <a:r>
                        <a:rPr lang="tr-TR" sz="1400" b="0" dirty="0">
                          <a:solidFill>
                            <a:srgbClr val="323232"/>
                          </a:solidFill>
                        </a:rPr>
                        <a:t> Onkoloji Çalışma Grubu Toplantısı</a:t>
                      </a:r>
                      <a:endParaRPr sz="1400" b="0" dirty="0">
                        <a:solidFill>
                          <a:srgbClr val="32323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sz="1400" b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989"/>
            <a:ext cx="8229600" cy="612742"/>
          </a:xfrm>
        </p:spPr>
        <p:txBody>
          <a:bodyPr>
            <a:normAutofit fontScale="90000"/>
          </a:bodyPr>
          <a:lstStyle/>
          <a:p>
            <a:r>
              <a:rPr dirty="0"/>
              <a:t>MAYIS 2026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37269"/>
              </p:ext>
            </p:extLst>
          </p:nvPr>
        </p:nvGraphicFramePr>
        <p:xfrm>
          <a:off x="245096" y="612743"/>
          <a:ext cx="8766925" cy="6036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8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9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6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20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84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8544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PZT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SAL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ÇAR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dirty="0"/>
                        <a:t>PER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CUM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CMT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PAZ</a:t>
                      </a:r>
                    </a:p>
                  </a:txBody>
                  <a:tcPr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5546"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</a:t>
                      </a:r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Emek ve Dayanışma Günü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3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r>
                        <a:rPr sz="1400" b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544">
                <a:tc>
                  <a:txBody>
                    <a:bodyPr/>
                    <a:lstStyle/>
                    <a:p>
                      <a:r>
                        <a:rPr sz="1400" b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13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GROG</a:t>
                      </a:r>
                    </a:p>
                    <a:p>
                      <a:r>
                        <a:rPr lang="tr-TR" sz="1400" b="0" dirty="0"/>
                        <a:t>Akşamları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15</a:t>
                      </a:r>
                      <a:endParaRPr lang="tr-TR" sz="1400" b="0" dirty="0"/>
                    </a:p>
                    <a:p>
                      <a:r>
                        <a:rPr lang="tr-TR" sz="1400" b="0" dirty="0"/>
                        <a:t>ESTRO (15-19 Mayıs)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16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17</a:t>
                      </a: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6391">
                <a:tc>
                  <a:txBody>
                    <a:bodyPr/>
                    <a:lstStyle/>
                    <a:p>
                      <a:r>
                        <a:rPr sz="1400" b="0" dirty="0"/>
                        <a:t>18</a:t>
                      </a: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19</a:t>
                      </a:r>
                      <a:endParaRPr lang="tr-TR" sz="1400" b="0" dirty="0"/>
                    </a:p>
                    <a:p>
                      <a:endParaRPr lang="tr-TR" sz="1400" b="0" dirty="0"/>
                    </a:p>
                    <a:p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Atatürk’ü </a:t>
                      </a:r>
                      <a:r>
                        <a:rPr lang="tr-TR" sz="1400" b="0" dirty="0" err="1">
                          <a:solidFill>
                            <a:srgbClr val="C00000"/>
                          </a:solidFill>
                        </a:rPr>
                        <a:t>Anma,Gençlik</a:t>
                      </a:r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 ve Spor Bayramı</a:t>
                      </a:r>
                      <a:endParaRPr sz="14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23</a:t>
                      </a:r>
                    </a:p>
                    <a:p>
                      <a:pPr>
                        <a:defRPr sz="1000"/>
                      </a:pPr>
                      <a:r>
                        <a:rPr lang="tr-TR" sz="1400" b="0" dirty="0"/>
                        <a:t>Üroonkoloji Çalışma Grubu Toplantısı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0775">
                <a:tc>
                  <a:txBody>
                    <a:bodyPr/>
                    <a:lstStyle/>
                    <a:p>
                      <a:r>
                        <a:rPr sz="1400" b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28</a:t>
                      </a:r>
                      <a:endParaRPr lang="tr-TR" sz="1400" b="0" dirty="0"/>
                    </a:p>
                    <a:p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29</a:t>
                      </a:r>
                      <a:endParaRPr lang="tr-TR" sz="1400" b="0" dirty="0"/>
                    </a:p>
                    <a:p>
                      <a:endParaRPr lang="tr-TR" sz="1400" b="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solidFill>
                            <a:srgbClr val="C00000"/>
                          </a:solidFill>
                        </a:rPr>
                        <a:t>Kurban Bayramı (29 Mayıs-1 Haziran)</a:t>
                      </a:r>
                    </a:p>
                    <a:p>
                      <a:endParaRPr sz="1400" b="0" dirty="0"/>
                    </a:p>
                    <a:p>
                      <a:pPr>
                        <a:defRPr sz="1000"/>
                      </a:pPr>
                      <a:r>
                        <a:rPr sz="1400" b="0" dirty="0"/>
                        <a:t>ASCO Annual Meeting </a:t>
                      </a:r>
                      <a:r>
                        <a:rPr lang="tr-TR" sz="1400" b="0" dirty="0"/>
                        <a:t> (29 Mayıs-2 Haziran)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30</a:t>
                      </a:r>
                      <a:endParaRPr lang="tr-TR" sz="1400" b="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b="0" dirty="0"/>
                    </a:p>
                    <a:p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31</a:t>
                      </a:r>
                      <a:endParaRPr lang="tr-TR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  <a:p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1516</Words>
  <Application>Microsoft Office PowerPoint</Application>
  <PresentationFormat>Ekran Gösterisi (4:3)</PresentationFormat>
  <Paragraphs>1065</Paragraphs>
  <Slides>22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Office Theme</vt:lpstr>
      <vt:lpstr>EYLÜL 2025</vt:lpstr>
      <vt:lpstr>EKİM 2025</vt:lpstr>
      <vt:lpstr>KASIM 2025</vt:lpstr>
      <vt:lpstr>ARALIK 2025</vt:lpstr>
      <vt:lpstr>OCAK 2026</vt:lpstr>
      <vt:lpstr>ŞUBAT 2026</vt:lpstr>
      <vt:lpstr>MART 2026</vt:lpstr>
      <vt:lpstr>NİSAN 2026</vt:lpstr>
      <vt:lpstr>MAYIS 2026</vt:lpstr>
      <vt:lpstr>HAZİRAN 2026</vt:lpstr>
      <vt:lpstr>TEMMUZ 2026</vt:lpstr>
      <vt:lpstr>AĞUSTOS 2026</vt:lpstr>
      <vt:lpstr>EYLÜL 2026</vt:lpstr>
      <vt:lpstr>EKİM 2026</vt:lpstr>
      <vt:lpstr>KASIM 2026</vt:lpstr>
      <vt:lpstr>ARALIK 2026</vt:lpstr>
      <vt:lpstr>OCAK 2027</vt:lpstr>
      <vt:lpstr>ŞUBAT 2027</vt:lpstr>
      <vt:lpstr>MART 2027</vt:lpstr>
      <vt:lpstr>NİSAN 2027</vt:lpstr>
      <vt:lpstr>MAYIS 2027</vt:lpstr>
      <vt:lpstr>HAZİRAN 2027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AĞUSTOS 2025</dc:title>
  <dc:subject/>
  <dc:creator>Levent Gül</dc:creator>
  <cp:keywords/>
  <dc:description>generated using python-pptx</dc:description>
  <cp:lastModifiedBy>Banu Atalar</cp:lastModifiedBy>
  <cp:revision>74</cp:revision>
  <dcterms:created xsi:type="dcterms:W3CDTF">2013-01-27T09:14:16Z</dcterms:created>
  <dcterms:modified xsi:type="dcterms:W3CDTF">2025-09-08T17:03:07Z</dcterms:modified>
  <cp:category/>
</cp:coreProperties>
</file>