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5" r:id="rId4"/>
    <p:sldId id="276" r:id="rId5"/>
    <p:sldId id="277" r:id="rId6"/>
    <p:sldId id="279" r:id="rId7"/>
    <p:sldId id="280" r:id="rId8"/>
    <p:sldId id="278" r:id="rId9"/>
    <p:sldId id="259" r:id="rId10"/>
    <p:sldId id="263" r:id="rId11"/>
    <p:sldId id="274" r:id="rId12"/>
    <p:sldId id="261" r:id="rId13"/>
    <p:sldId id="281" r:id="rId14"/>
    <p:sldId id="282" r:id="rId15"/>
    <p:sldId id="286" r:id="rId16"/>
    <p:sldId id="287" r:id="rId17"/>
    <p:sldId id="273" r:id="rId18"/>
    <p:sldId id="285" r:id="rId19"/>
    <p:sldId id="268" r:id="rId20"/>
    <p:sldId id="265" r:id="rId21"/>
    <p:sldId id="267" r:id="rId22"/>
    <p:sldId id="269" r:id="rId23"/>
    <p:sldId id="266" r:id="rId24"/>
    <p:sldId id="270" r:id="rId25"/>
    <p:sldId id="271" r:id="rId26"/>
    <p:sldId id="288" r:id="rId27"/>
    <p:sldId id="289" r:id="rId28"/>
    <p:sldId id="284" r:id="rId29"/>
    <p:sldId id="283" r:id="rId30"/>
    <p:sldId id="272" r:id="rId3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801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574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486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358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864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684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820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9940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3955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195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4748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FBD62-758E-4325-83A8-CDB5BEFBEC2F}" type="datetimeFigureOut">
              <a:rPr lang="tr-TR" smtClean="0"/>
              <a:t>24.11.2023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4F599-4CC3-48FD-9CD7-7478006A9F6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401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Sınırlı Evre </a:t>
            </a:r>
            <a:r>
              <a:rPr lang="tr-TR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KHAK’nde</a:t>
            </a:r>
            <a:r>
              <a:rPr lang="tr-TR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TRT</a:t>
            </a:r>
            <a:endParaRPr lang="tr-TR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010025"/>
            <a:ext cx="9144000" cy="1247775"/>
          </a:xfrm>
        </p:spPr>
        <p:txBody>
          <a:bodyPr>
            <a:normAutofit/>
          </a:bodyPr>
          <a:lstStyle/>
          <a:p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Alaattin ÖZEN</a:t>
            </a:r>
          </a:p>
          <a:p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Hisar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Intercontinental</a:t>
            </a:r>
            <a:r>
              <a:rPr lang="tr-TR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Bütünleşik Onkoloji Merkezi</a:t>
            </a:r>
          </a:p>
          <a:p>
            <a:r>
              <a:rPr lang="tr-TR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Radyasyon Onkolojisi Kliniği </a:t>
            </a:r>
            <a:endParaRPr lang="tr-TR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ürk Radyasyon Onkolojisi Derneğ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532" y="9525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a Sayfa - Hisar Hospital Intercontinent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852" y="5387681"/>
            <a:ext cx="2464859" cy="112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199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394857"/>
            <a:ext cx="10515600" cy="378210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SCLC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agresif ve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LS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SCLC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5 yıllık GS %35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Sınırlı evre küçük hücreli akciğer kanseri 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SCLC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tanılı hastalarda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Torasik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Radyoterapi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(TRT)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 eş zamanlı kemoterapi standart tedavi yaklaşımı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Ancak optimal doz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fraksiyonasyon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şeması tartışmalı</a:t>
            </a:r>
          </a:p>
        </p:txBody>
      </p:sp>
    </p:spTree>
    <p:extLst>
      <p:ext uri="{BB962C8B-B14F-4D97-AF65-F5344CB8AC3E}">
        <p14:creationId xmlns:p14="http://schemas.microsoft.com/office/powerpoint/2010/main" val="125833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795451"/>
            <a:ext cx="10515600" cy="338151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 başına Kemoterapiye göre RT eklenmesi lokal kontrolü %25-30 oranında iyileştirmekte, 2 yıllık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GS’da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%5-7 artış</a:t>
            </a:r>
          </a:p>
        </p:txBody>
      </p:sp>
    </p:spTree>
    <p:extLst>
      <p:ext uri="{BB962C8B-B14F-4D97-AF65-F5344CB8AC3E}">
        <p14:creationId xmlns:p14="http://schemas.microsoft.com/office/powerpoint/2010/main" val="112736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281645"/>
            <a:ext cx="10515600" cy="389531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Kemoradyoterapi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Eş zamanlı / ardışık 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Erken / Geç 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Hedef olarak İlk tümör volümü / küçülen tümör volümü 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Radyoterapi Dozu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Fraksiyonasyon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14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27909"/>
            <a:ext cx="10515600" cy="494905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Farklı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çalışmalar ve meta analizlerde erken radyoterapinin katkısı gösterildi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 (Start of any treatment until end of radiotherapy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&lt;30 gün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Japon çalışması (9104)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Faz III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Eş zamanlı / ardışık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27,2 ay vs. 19,7 ay (p = 0.097)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Hematolojik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toksisite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daha yüksek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Ciddi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özefajit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%9 vs. %4</a:t>
            </a:r>
          </a:p>
        </p:txBody>
      </p:sp>
    </p:spTree>
    <p:extLst>
      <p:ext uri="{BB962C8B-B14F-4D97-AF65-F5344CB8AC3E}">
        <p14:creationId xmlns:p14="http://schemas.microsoft.com/office/powerpoint/2010/main" val="225402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307771"/>
            <a:ext cx="10515600" cy="386919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Volüm 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Tedaviye Kemoterapi ile başlanan hastalarda GTV kemoterapi sonrası kalan hacim olarak belirlenmeli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Tanı anında tutulu lenf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nodu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varsa kemoterapi öncesi hacim dikkate alınmalı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Elektif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RT</a:t>
            </a:r>
          </a:p>
          <a:p>
            <a:pPr lvl="2"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CALGB 30610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elektif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mediasten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supraklavikuler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LN CTV ye dahil edilmedi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09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66" y="1027906"/>
            <a:ext cx="6095103" cy="448128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679" y="0"/>
            <a:ext cx="3545898" cy="6858000"/>
          </a:xfrm>
          <a:prstGeom prst="rect">
            <a:avLst/>
          </a:prstGeom>
        </p:spPr>
      </p:pic>
      <p:cxnSp>
        <p:nvCxnSpPr>
          <p:cNvPr id="7" name="Düz Ok Bağlayıcısı 6"/>
          <p:cNvCxnSpPr/>
          <p:nvPr/>
        </p:nvCxnSpPr>
        <p:spPr>
          <a:xfrm>
            <a:off x="5477691" y="6514011"/>
            <a:ext cx="188105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>
            <a:off x="105190" y="5049367"/>
            <a:ext cx="751458" cy="3896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04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Doz /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Fraksiyonasyon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lvl="1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Konvansiyonel</a:t>
            </a: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Akselere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Hipofraksiyone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49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Intergroup (INT) 0096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45Gy (1,5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BID, toplam 3 hafta)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(1,8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QD, toplam 5 hafta)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 iki kolda da 4 kür CDDP+ETO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 kolunda 5 yıllık GS %26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%16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 III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özefajit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kat daha fazla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Faklı BED nedeni ile karşılaştırmak zor</a:t>
            </a:r>
          </a:p>
        </p:txBody>
      </p:sp>
    </p:spTree>
    <p:extLst>
      <p:ext uri="{BB962C8B-B14F-4D97-AF65-F5344CB8AC3E}">
        <p14:creationId xmlns:p14="http://schemas.microsoft.com/office/powerpoint/2010/main" val="91044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97577"/>
            <a:ext cx="10515600" cy="48793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CONVERT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çalışması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45Gy (1,5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BID, toplam 3 hafta)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QD, toplam 33 gün)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yıllık GS da fark YOK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 vs.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31,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15)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Özefajit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benzer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Cancer and Leukemia Group B (CALGB) 30610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BID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QD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Medyan GS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(28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90)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progresyonsuz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sağkalım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PFS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94)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1454331" y="679269"/>
            <a:ext cx="1601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nedenle…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9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14697"/>
            <a:ext cx="10515600" cy="506226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 ve ark.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Tüm hastalar 6 kür CDDP + ETO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45Gy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(1,5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BID, toplam 3 hafta)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 </a:t>
            </a:r>
            <a:r>
              <a:rPr lang="tr-T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QD, toplam 6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gün)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 II ve üzeri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özefajit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pnömoni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daha yüksek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 III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özefajit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%6 vs. %19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Medyan GS 29,5 ay vs. 31,4 ay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yıllık GS oranı %43,3 vs. %48,8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yıllık LRFS %45 vs. %63</a:t>
            </a:r>
          </a:p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Lokal kontrolde </a:t>
            </a:r>
            <a:r>
              <a:rPr lang="tr-TR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 kolunda trend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263" y="3953691"/>
            <a:ext cx="7395737" cy="269530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637" y="899432"/>
            <a:ext cx="3734268" cy="247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58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20389"/>
            <a:ext cx="10515600" cy="415657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çalışmaların sonucunda 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NCCN kılavuzunda</a:t>
            </a:r>
          </a:p>
          <a:p>
            <a:pPr lvl="2"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BID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 da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66-70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QD standart</a:t>
            </a:r>
          </a:p>
          <a:p>
            <a:pPr lvl="1" algn="just"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American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Society of Radiation Oncology (ASTRO)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BID standart</a:t>
            </a:r>
          </a:p>
        </p:txBody>
      </p:sp>
    </p:spTree>
    <p:extLst>
      <p:ext uri="{BB962C8B-B14F-4D97-AF65-F5344CB8AC3E}">
        <p14:creationId xmlns:p14="http://schemas.microsoft.com/office/powerpoint/2010/main" val="214444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2" y="428625"/>
            <a:ext cx="11420475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71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12" y="1462087"/>
            <a:ext cx="11458575" cy="3933825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513806" y="5068389"/>
            <a:ext cx="11234057" cy="327523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983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4754" y="3773103"/>
            <a:ext cx="5467150" cy="2403860"/>
          </a:xfrm>
        </p:spPr>
        <p:txBody>
          <a:bodyPr>
            <a:normAutofit/>
          </a:bodyPr>
          <a:lstStyle/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Medyan takip 49 ay</a:t>
            </a:r>
          </a:p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yıllık GS %75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%48, p = 0.0005</a:t>
            </a:r>
          </a:p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Hematolojik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toksisite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özefajit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benzer</a:t>
            </a:r>
          </a:p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kolunda 38 hastada 55 ciddi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etki, 45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kolunda ise 44 hastada 56 ciddi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advers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etki</a:t>
            </a:r>
          </a:p>
          <a:p>
            <a:pPr algn="just"/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Tedavi ilişkili ölüm her iki kolda da 3 vaka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568"/>
            <a:ext cx="4397753" cy="308224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265" y="0"/>
            <a:ext cx="5607375" cy="6858000"/>
          </a:xfrm>
          <a:prstGeom prst="rect">
            <a:avLst/>
          </a:prstGeom>
        </p:spPr>
      </p:pic>
      <p:cxnSp>
        <p:nvCxnSpPr>
          <p:cNvPr id="7" name="Düz Ok Bağlayıcısı 6"/>
          <p:cNvCxnSpPr/>
          <p:nvPr/>
        </p:nvCxnSpPr>
        <p:spPr>
          <a:xfrm flipV="1">
            <a:off x="3763478" y="6525928"/>
            <a:ext cx="2406787" cy="19251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59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0" y="2006765"/>
            <a:ext cx="5459428" cy="216977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175" y="901416"/>
            <a:ext cx="6674444" cy="497169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754018" y="4492614"/>
            <a:ext cx="420967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smtClean="0"/>
              <a:t>Medyan takip 24,3 ay </a:t>
            </a:r>
          </a:p>
          <a:p>
            <a:r>
              <a:rPr lang="tr-TR" sz="2000" dirty="0" smtClean="0"/>
              <a:t>Medyan PFS 13,4 </a:t>
            </a:r>
            <a:r>
              <a:rPr lang="tr-TR" sz="2000" dirty="0" err="1" smtClean="0"/>
              <a:t>vs</a:t>
            </a:r>
            <a:r>
              <a:rPr lang="tr-TR" sz="2000" dirty="0" smtClean="0"/>
              <a:t> 17,2</a:t>
            </a:r>
          </a:p>
          <a:p>
            <a:r>
              <a:rPr lang="tr-TR" sz="2000" dirty="0" smtClean="0"/>
              <a:t>2 yıllık PFS %28,4 </a:t>
            </a:r>
            <a:r>
              <a:rPr lang="tr-TR" sz="2000" dirty="0" err="1" smtClean="0"/>
              <a:t>vs</a:t>
            </a:r>
            <a:r>
              <a:rPr lang="tr-TR" sz="2000" dirty="0" smtClean="0"/>
              <a:t> 42,3</a:t>
            </a:r>
          </a:p>
          <a:p>
            <a:r>
              <a:rPr lang="tr-TR" sz="2000" dirty="0" smtClean="0"/>
              <a:t>Medyan GS 33,6 </a:t>
            </a:r>
            <a:r>
              <a:rPr lang="tr-TR" sz="2000" dirty="0" err="1" smtClean="0"/>
              <a:t>vs</a:t>
            </a:r>
            <a:r>
              <a:rPr lang="tr-TR" sz="2000" dirty="0" smtClean="0"/>
              <a:t> 39,3 ay</a:t>
            </a:r>
          </a:p>
          <a:p>
            <a:r>
              <a:rPr lang="tr-TR" sz="2000" dirty="0" err="1" smtClean="0"/>
              <a:t>Pnömoni</a:t>
            </a:r>
            <a:r>
              <a:rPr lang="tr-TR" sz="2000" dirty="0" smtClean="0"/>
              <a:t> ve </a:t>
            </a:r>
            <a:r>
              <a:rPr lang="tr-TR" sz="2000" dirty="0" err="1" smtClean="0"/>
              <a:t>özefajit</a:t>
            </a:r>
            <a:r>
              <a:rPr lang="tr-TR" sz="2000" dirty="0" smtClean="0"/>
              <a:t> açısından fark YOK</a:t>
            </a:r>
            <a:endParaRPr lang="tr-TR" sz="2000" dirty="0"/>
          </a:p>
        </p:txBody>
      </p:sp>
      <p:cxnSp>
        <p:nvCxnSpPr>
          <p:cNvPr id="8" name="Düz Ok Bağlayıcısı 7"/>
          <p:cNvCxnSpPr/>
          <p:nvPr/>
        </p:nvCxnSpPr>
        <p:spPr>
          <a:xfrm flipV="1">
            <a:off x="5573027" y="5873114"/>
            <a:ext cx="587141" cy="806819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52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Yuen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Intergroup (INT)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0096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çalışması alt grup analizi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 yaş</a:t>
            </a:r>
          </a:p>
          <a:p>
            <a:pPr lvl="1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Benzer yanıt ve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sağkalım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oranları</a:t>
            </a:r>
          </a:p>
          <a:p>
            <a:pPr lvl="2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Yanıt oranı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88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80;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0.11),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yıllık olaysız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sağkalım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16;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0.18), </a:t>
            </a:r>
            <a:endParaRPr lang="tr-TR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Lokal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nükse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kadar geçen süre ve yanıt süresi benzer</a:t>
            </a:r>
          </a:p>
          <a:p>
            <a:pPr lvl="2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yıllık GS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16;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0.05)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fark ilk 6 ay kaynaklı</a:t>
            </a:r>
          </a:p>
          <a:p>
            <a:pPr lvl="1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Hematoloji dışı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toksisite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benzer</a:t>
            </a:r>
          </a:p>
          <a:p>
            <a:pPr lvl="1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Ciddi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hematolo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jik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toksisite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(Grad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4-5: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84;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&lt; 0.01)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fatal </a:t>
            </a:r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toksisite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10;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= 0.01) 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daha yüksek</a:t>
            </a:r>
          </a:p>
          <a:p>
            <a:pPr lvl="1" algn="just">
              <a:lnSpc>
                <a:spcPct val="150000"/>
              </a:lnSpc>
            </a:pP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İyi </a:t>
            </a:r>
            <a:r>
              <a:rPr lang="tr-TR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PS’a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sahip seçilmiş olgularda uygulanabilir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13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6725" y="3590925"/>
            <a:ext cx="3590925" cy="16716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GS benzer ancak eş zamanlı olarak erken RT başlanamayacak ise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hiopfraksiyone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uygulanabilir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059" y="0"/>
            <a:ext cx="65859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8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516777"/>
            <a:ext cx="10515600" cy="366018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Gerçek 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Literatür verisinin gerçeğe yansıması nasıl?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Tedavi seçimini etkileyen faktörler neler?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18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66949"/>
            <a:ext cx="10515600" cy="501001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Farell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ark. ABD’de Radyasyon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Onkologlarının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tercihi nasıl?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QD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fraksiyonasyon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tercihi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 konforu %71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İş akışı %43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Kötü performansa sahip hasta %59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fraksiyonasyon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tercihi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Kısa tedavi %51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Kabul görmüş bir tedavi %58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Daha iyi sonuç %42</a:t>
            </a:r>
          </a:p>
        </p:txBody>
      </p:sp>
    </p:spTree>
    <p:extLst>
      <p:ext uri="{BB962C8B-B14F-4D97-AF65-F5344CB8AC3E}">
        <p14:creationId xmlns:p14="http://schemas.microsoft.com/office/powerpoint/2010/main" val="233218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629989"/>
            <a:ext cx="10515600" cy="354697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İleri yaş ve yüksek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Charlson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Deyo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skoru günlük tedaviyi daha iyi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tolere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etmekte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85" y="3323528"/>
            <a:ext cx="5806440" cy="339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5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32114"/>
            <a:ext cx="10515600" cy="5044849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Pezzi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 Hasta sigortasının etkisi var mı?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Hükümet sigortası ya da sigortasız olma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Tedavi oranı daha düşük ve sonuçlar daha kötü</a:t>
            </a:r>
          </a:p>
          <a:p>
            <a:pPr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Kazemi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Aynı şekilde sigortaya sahip kişilerde QD oranı daha yüksek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Hükümet sigortası ileri yaş hastalarda daha fazla oranda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 hastalarda QD daha kolay ve </a:t>
            </a:r>
            <a:r>
              <a:rPr lang="tr-T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tolere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edilebilir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Akademi dışı hastalarda QD daha fazla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Akademik ve daha fazla sayıda tedavi eden merkezlerin kılavuzlara ve literatüre uyumu daha fazla</a:t>
            </a:r>
          </a:p>
        </p:txBody>
      </p:sp>
    </p:spTree>
    <p:extLst>
      <p:ext uri="{BB962C8B-B14F-4D97-AF65-F5344CB8AC3E}">
        <p14:creationId xmlns:p14="http://schemas.microsoft.com/office/powerpoint/2010/main" val="198419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481943"/>
            <a:ext cx="10515600" cy="369502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Demografi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Irk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Fark var ancak nedeni tam olarak belirlenememiş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91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290353"/>
            <a:ext cx="10515600" cy="388660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Avrupa da durum nasıl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Glatzer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ark. ESTRO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QD için RT öncesi hastanın performansı en önemli belirleyici</a:t>
            </a:r>
          </a:p>
          <a:p>
            <a:pPr lvl="2" algn="just">
              <a:lnSpc>
                <a:spcPct val="150000"/>
              </a:lnSpc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BID için CONVERT çalışması sonuçları</a:t>
            </a:r>
          </a:p>
        </p:txBody>
      </p:sp>
    </p:spTree>
    <p:extLst>
      <p:ext uri="{BB962C8B-B14F-4D97-AF65-F5344CB8AC3E}">
        <p14:creationId xmlns:p14="http://schemas.microsoft.com/office/powerpoint/2010/main" val="247242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377439"/>
            <a:ext cx="10515600" cy="379952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Benzer şekilde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Schreiber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ark.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1999-2012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Akademik merkezlerde genç hastalarda BID uygulaması daha fazla</a:t>
            </a:r>
          </a:p>
          <a:p>
            <a:pPr lvl="1" algn="just">
              <a:lnSpc>
                <a:spcPct val="150000"/>
              </a:lnSpc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Ancak çalışmada </a:t>
            </a:r>
            <a:r>
              <a:rPr lang="tr-TR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komorbidite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sigorta gibi ek bilgiler yok</a:t>
            </a:r>
          </a:p>
        </p:txBody>
      </p:sp>
    </p:spTree>
    <p:extLst>
      <p:ext uri="{BB962C8B-B14F-4D97-AF65-F5344CB8AC3E}">
        <p14:creationId xmlns:p14="http://schemas.microsoft.com/office/powerpoint/2010/main" val="97212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62" y="647700"/>
            <a:ext cx="10658475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3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337" y="585787"/>
            <a:ext cx="526732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01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895" y="96813"/>
            <a:ext cx="6776332" cy="667456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00151"/>
            <a:ext cx="5621154" cy="1967404"/>
          </a:xfrm>
          <a:prstGeom prst="rect">
            <a:avLst/>
          </a:prstGeom>
        </p:spPr>
      </p:pic>
      <p:cxnSp>
        <p:nvCxnSpPr>
          <p:cNvPr id="7" name="Düz Bağlayıcı 6"/>
          <p:cNvCxnSpPr/>
          <p:nvPr/>
        </p:nvCxnSpPr>
        <p:spPr>
          <a:xfrm>
            <a:off x="8422105" y="1825625"/>
            <a:ext cx="1193533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8"/>
          <p:cNvCxnSpPr/>
          <p:nvPr/>
        </p:nvCxnSpPr>
        <p:spPr>
          <a:xfrm>
            <a:off x="6506678" y="4591251"/>
            <a:ext cx="5245768" cy="96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9"/>
          <p:cNvCxnSpPr/>
          <p:nvPr/>
        </p:nvCxnSpPr>
        <p:spPr>
          <a:xfrm>
            <a:off x="5293895" y="4759947"/>
            <a:ext cx="5245768" cy="96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68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4395652"/>
            <a:ext cx="11153775" cy="12192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881" y="1027906"/>
            <a:ext cx="551497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5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Dinlediğiniz için teşekkürler…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22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890</Words>
  <Application>Microsoft Office PowerPoint</Application>
  <PresentationFormat>Özel</PresentationFormat>
  <Paragraphs>120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Office Teması</vt:lpstr>
      <vt:lpstr>Sınırlı Evre KHAK’nde TRT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Sınırlı Evre KHAK’nde TRT</dc:title>
  <dc:creator>Alaattin Özen</dc:creator>
  <cp:lastModifiedBy>HP</cp:lastModifiedBy>
  <cp:revision>38</cp:revision>
  <dcterms:created xsi:type="dcterms:W3CDTF">2023-11-16T09:42:59Z</dcterms:created>
  <dcterms:modified xsi:type="dcterms:W3CDTF">2023-11-24T20:47:00Z</dcterms:modified>
</cp:coreProperties>
</file>