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12192000"/>
  <p:notesSz cx="6858000" cy="9144000"/>
  <p:embeddedFontLst>
    <p:embeddedFont>
      <p:font typeface="Century Schoolbook"/>
      <p:regular r:id="rId46"/>
      <p:bold r:id="rId47"/>
      <p:italic r:id="rId48"/>
      <p:boldItalic r:id="rId49"/>
    </p:embeddedFont>
    <p:embeddedFont>
      <p:font typeface="Book Antiqua"/>
      <p:regular r:id="rId50"/>
      <p:bold r:id="rId51"/>
      <p:italic r:id="rId52"/>
      <p:boldItalic r:id="rId53"/>
    </p:embeddedFont>
    <p:embeddedFont>
      <p:font typeface="Charis SIL"/>
      <p:regular r:id="rId54"/>
      <p:bold r:id="rId55"/>
      <p:italic r:id="rId56"/>
      <p:boldItalic r:id="rId57"/>
    </p:embeddedFont>
    <p:embeddedFont>
      <p:font typeface="Helvetica Neue"/>
      <p:regular r:id="rId58"/>
      <p:bold r:id="rId59"/>
      <p:italic r:id="rId60"/>
      <p:boldItalic r:id="rId61"/>
    </p:embeddedFont>
    <p:embeddedFont>
      <p:font typeface="Arial Black"/>
      <p:regular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3" roundtripDataSignature="AMtx7mhllH6H6uHZho0Ke/hr866rQpYg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4588B4F-EFF0-4139-A943-E72E66ECAAF8}">
  <a:tblStyle styleId="{74588B4F-EFF0-4139-A943-E72E66ECAAF8}"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CenturySchoolbook-regular.fntdata"/><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enturySchoolbook-italic.fntdata"/><Relationship Id="rId47" Type="http://schemas.openxmlformats.org/officeDocument/2006/relationships/font" Target="fonts/CenturySchoolbook-bold.fntdata"/><Relationship Id="rId49" Type="http://schemas.openxmlformats.org/officeDocument/2006/relationships/font" Target="fonts/CenturySchoolboo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ArialBlack-regular.fntdata"/><Relationship Id="rId61" Type="http://schemas.openxmlformats.org/officeDocument/2006/relationships/font" Target="fonts/HelveticaNeue-boldItalic.fntdata"/><Relationship Id="rId20" Type="http://schemas.openxmlformats.org/officeDocument/2006/relationships/slide" Target="slides/slide15.xml"/><Relationship Id="rId63"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HelveticaNeue-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ookAntiqua-bold.fntdata"/><Relationship Id="rId50" Type="http://schemas.openxmlformats.org/officeDocument/2006/relationships/font" Target="fonts/BookAntiqua-regular.fntdata"/><Relationship Id="rId53" Type="http://schemas.openxmlformats.org/officeDocument/2006/relationships/font" Target="fonts/BookAntiqua-boldItalic.fntdata"/><Relationship Id="rId52" Type="http://schemas.openxmlformats.org/officeDocument/2006/relationships/font" Target="fonts/BookAntiqua-italic.fntdata"/><Relationship Id="rId11" Type="http://schemas.openxmlformats.org/officeDocument/2006/relationships/slide" Target="slides/slide6.xml"/><Relationship Id="rId55" Type="http://schemas.openxmlformats.org/officeDocument/2006/relationships/font" Target="fonts/CharisSIL-bold.fntdata"/><Relationship Id="rId10" Type="http://schemas.openxmlformats.org/officeDocument/2006/relationships/slide" Target="slides/slide5.xml"/><Relationship Id="rId54" Type="http://schemas.openxmlformats.org/officeDocument/2006/relationships/font" Target="fonts/CharisSIL-regular.fntdata"/><Relationship Id="rId13" Type="http://schemas.openxmlformats.org/officeDocument/2006/relationships/slide" Target="slides/slide8.xml"/><Relationship Id="rId57" Type="http://schemas.openxmlformats.org/officeDocument/2006/relationships/font" Target="fonts/CharisSIL-boldItalic.fntdata"/><Relationship Id="rId12" Type="http://schemas.openxmlformats.org/officeDocument/2006/relationships/slide" Target="slides/slide7.xml"/><Relationship Id="rId56" Type="http://schemas.openxmlformats.org/officeDocument/2006/relationships/font" Target="fonts/CharisSIL-italic.fntdata"/><Relationship Id="rId15" Type="http://schemas.openxmlformats.org/officeDocument/2006/relationships/slide" Target="slides/slide10.xml"/><Relationship Id="rId59" Type="http://schemas.openxmlformats.org/officeDocument/2006/relationships/font" Target="fonts/HelveticaNeue-bold.fntdata"/><Relationship Id="rId14" Type="http://schemas.openxmlformats.org/officeDocument/2006/relationships/slide" Target="slides/slide9.xml"/><Relationship Id="rId58" Type="http://schemas.openxmlformats.org/officeDocument/2006/relationships/font" Target="fonts/HelveticaNeue-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tr-T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1" y="4400550"/>
            <a:ext cx="6724356"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Char char="•"/>
            </a:pPr>
            <a:r>
              <a:rPr b="0" i="0" lang="tr-TR" sz="1000" u="none" strike="noStrike">
                <a:solidFill>
                  <a:srgbClr val="000000"/>
                </a:solidFill>
                <a:latin typeface="Times New Roman"/>
                <a:ea typeface="Times New Roman"/>
                <a:cs typeface="Times New Roman"/>
                <a:sym typeface="Times New Roman"/>
              </a:rPr>
              <a:t>As an excellent tool to study the pathogenesis of human diseases and explore the principles of disease prevention and treatment, animal models are constantly providing new ideas for cancer research. However, there are some differences in physiology, heredity and immunity between animal models and human beings. Therefore, it is an urgent need for the current biomedical development to develop animal models that can better reflect human biological characteristics and replace human beings to carry out preclinical research. </a:t>
            </a:r>
            <a:r>
              <a:rPr b="0" i="0" lang="tr-TR" sz="1000" u="none" strike="noStrike">
                <a:solidFill>
                  <a:schemeClr val="dk1"/>
                </a:solidFill>
                <a:latin typeface="Calibri"/>
                <a:ea typeface="Calibri"/>
                <a:cs typeface="Calibri"/>
                <a:sym typeface="Calibri"/>
              </a:rPr>
              <a:t>–LI</a:t>
            </a:r>
            <a:endParaRPr/>
          </a:p>
          <a:p>
            <a:pPr indent="-285750" lvl="0" marL="285750" rtl="0" algn="l">
              <a:spcBef>
                <a:spcPts val="0"/>
              </a:spcBef>
              <a:spcAft>
                <a:spcPts val="0"/>
              </a:spcAft>
              <a:buClr>
                <a:srgbClr val="000000"/>
              </a:buClr>
              <a:buSzPts val="1000"/>
              <a:buFont typeface="Arial"/>
              <a:buChar char="•"/>
            </a:pPr>
            <a:r>
              <a:rPr b="0" i="0" lang="tr-TR" sz="1000" u="none" strike="noStrike">
                <a:solidFill>
                  <a:srgbClr val="000000"/>
                </a:solidFill>
                <a:latin typeface="Times New Roman"/>
                <a:ea typeface="Times New Roman"/>
                <a:cs typeface="Times New Roman"/>
                <a:sym typeface="Times New Roman"/>
              </a:rPr>
              <a:t>Animal models refers to the animal experimental objects and related materials that can simulate human body established in medical research. As the second-largest disease in terms of morbidity and mortality after cardiovascular disease, cancer has always been the focus of human attention all over the world, which makes it a research hotspot in the medical field. At the same time, more and more animal models have been constructed and used in cancer research. With the deepening of research, the construction methods of cancer animal models are becoming more and more diverse, including chemical induction, xenotransplantation, gene programming, and so on. In recent years, patient-derived xenotransplantation (PDX) model has become a research hotspot because it can retain the microenvironment of the primary tumor and the basic characteristics of cells. Animal models can be used not only to study the biochemical and physiological processes of the occurrence and development of cancer in objects but also for the screening of cancer drugs and the exploration of gene therapy. In this paper, several main tumor animal models and the application progress of animal models in tumor research are systematically reviewed. Finally, combined with the latest progress and development trend in this field, the future research of tumor animal model was prospected. -lı</a:t>
            </a:r>
            <a:endParaRPr b="0" i="0" sz="1000" u="none" strike="noStrike">
              <a:solidFill>
                <a:schemeClr val="dk1"/>
              </a:solidFill>
              <a:latin typeface="Calibri"/>
              <a:ea typeface="Calibri"/>
              <a:cs typeface="Calibri"/>
              <a:sym typeface="Calibri"/>
            </a:endParaRPr>
          </a:p>
          <a:p>
            <a:pPr indent="-285750" lvl="0" marL="285750" rtl="0" algn="just">
              <a:spcBef>
                <a:spcPts val="0"/>
              </a:spcBef>
              <a:spcAft>
                <a:spcPts val="0"/>
              </a:spcAft>
              <a:buClr>
                <a:srgbClr val="221E1F"/>
              </a:buClr>
              <a:buSzPts val="1000"/>
              <a:buFont typeface="Arial"/>
              <a:buChar char="•"/>
            </a:pPr>
            <a:r>
              <a:rPr b="0" i="0" lang="tr-TR" sz="1000" u="none" strike="noStrike">
                <a:solidFill>
                  <a:srgbClr val="221E1F"/>
                </a:solidFill>
                <a:latin typeface="Times New Roman"/>
                <a:ea typeface="Times New Roman"/>
                <a:cs typeface="Times New Roman"/>
                <a:sym typeface="Times New Roman"/>
              </a:rPr>
              <a:t>Decades of focused cancer research has revealed that tumorigenesis is a frustratingly complex process, with scientists still grappling with an incomplete understanding of the disease’s genetic basis. Surprisingly, animal models are used heavily in human cancer genetics. Selection of the best cancer model is always challenge to the scientists because there is no unique system which relies on basic features like genome stability, heterogeneity of transplanted cell lines, immunogenicity within the host and accuracy in biological endpoints. As a result, there is no better model that explains the complexities of cancer disease; therefore, research is ongoing to develop a better model that provides an insightful resource for understanding the cellular and molecular processes in order to improve prognosis.-ADUSUMALLI</a:t>
            </a:r>
            <a:endParaRPr b="0" i="0" sz="1000" u="none" strike="noStrike">
              <a:solidFill>
                <a:srgbClr val="221E1F"/>
              </a:solidFill>
              <a:latin typeface="Times New Roman"/>
              <a:ea typeface="Times New Roman"/>
              <a:cs typeface="Times New Roman"/>
              <a:sym typeface="Times New Roman"/>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1"/>
              </a:buClr>
              <a:buSzPts val="1200"/>
              <a:buFont typeface="Calibri"/>
              <a:buNone/>
            </a:pPr>
            <a:fld id="{00000000-1234-1234-1234-123412341234}" type="slidenum">
              <a:rPr lang="tr-T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9ead35580c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5" name="Google Shape;95;g29ead35580c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g29ead35580c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03" name="Google Shape;10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chemeClr val="dk1"/>
              </a:buClr>
              <a:buSzPts val="1800"/>
              <a:buFont typeface="Arial"/>
              <a:buChar char="•"/>
            </a:pPr>
            <a:r>
              <a:rPr b="0" i="0" lang="tr-TR" sz="1800" u="none" strike="noStrike">
                <a:latin typeface="Book Antiqua"/>
                <a:ea typeface="Book Antiqua"/>
                <a:cs typeface="Book Antiqua"/>
                <a:sym typeface="Book Antiqua"/>
              </a:rPr>
              <a:t>This trial has confirmed that PCI, given at the end of induction therapy, substantially reduced the likelihood of cranial relapse of small cell lung cancer. This finding supports the previously reported trials [4, 19, 201. The estimated risk was reduced from 54% to 30% at 2 years after randomisation and from 54% to 38% at 3 years, a substantial gain in a situation with devastating consequences for patients. </a:t>
            </a:r>
            <a:endParaRPr/>
          </a:p>
          <a:p>
            <a:pPr indent="-285750" lvl="0" marL="285750" rtl="0" algn="l">
              <a:spcBef>
                <a:spcPts val="0"/>
              </a:spcBef>
              <a:spcAft>
                <a:spcPts val="0"/>
              </a:spcAft>
              <a:buClr>
                <a:schemeClr val="dk1"/>
              </a:buClr>
              <a:buSzPts val="1800"/>
              <a:buFont typeface="Arial"/>
              <a:buChar char="•"/>
            </a:pPr>
            <a:r>
              <a:rPr b="0" i="0" lang="tr-TR" sz="1800" u="none" strike="noStrike">
                <a:latin typeface="Book Antiqua"/>
                <a:ea typeface="Book Antiqua"/>
                <a:cs typeface="Book Antiqua"/>
                <a:sym typeface="Book Antiqua"/>
              </a:rPr>
              <a:t>BM: There was a large and highly significant difference in favour of the PC1 group (HR = 0.44, 95% CI 0.29-0.67, P = 0.00004). The percentages were 30% in the PC1 group and 54% in the No PC1 group at 2 years and 38% and 54% at 3 years</a:t>
            </a:r>
            <a:endParaRPr b="0" i="0" sz="1800" u="none" strike="noStrike">
              <a:latin typeface="Book Antiqua"/>
              <a:ea typeface="Book Antiqua"/>
              <a:cs typeface="Book Antiqua"/>
              <a:sym typeface="Book Antiqua"/>
            </a:endParaRPr>
          </a:p>
          <a:p>
            <a:pPr indent="-285750" lvl="0" marL="285750" rtl="0" algn="l">
              <a:spcBef>
                <a:spcPts val="0"/>
              </a:spcBef>
              <a:spcAft>
                <a:spcPts val="0"/>
              </a:spcAft>
              <a:buClr>
                <a:schemeClr val="dk1"/>
              </a:buClr>
              <a:buSzPts val="1800"/>
              <a:buFont typeface="Arial"/>
              <a:buChar char="•"/>
            </a:pPr>
            <a:r>
              <a:rPr b="0" i="0" lang="tr-TR" sz="1800" u="none" strike="noStrike">
                <a:latin typeface="Book Antiqua"/>
                <a:ea typeface="Book Antiqua"/>
                <a:cs typeface="Book Antiqua"/>
                <a:sym typeface="Book Antiqua"/>
              </a:rPr>
              <a:t>GS: The survival comparison by treatment group is shown in Figure 3. The advantage to PC1 is not statistically significant (HR= 0.86, 95% CI 0.66-1.12, P= 0.25). Median survival was 305 days in the PC1 group and 300 in the No PC1 group; the estimated survival rates were 44% and 39% at 1 year, 25% and 19% at 2 years and 21% and 11% at 3 years, respectively.</a:t>
            </a:r>
            <a:endParaRPr/>
          </a:p>
        </p:txBody>
      </p:sp>
      <p:sp>
        <p:nvSpPr>
          <p:cNvPr id="109" name="Google Shape;109;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rgbClr val="FA0000"/>
              </a:buClr>
              <a:buSzPts val="1800"/>
              <a:buFont typeface="Noto Sans Symbols"/>
              <a:buChar char="▪"/>
            </a:pPr>
            <a:r>
              <a:rPr b="0" lang="tr-TR" sz="1200"/>
              <a:t>3 yıllık SK oranında %5,4’lük mutlak 	  (%20,7 vs %15,3; p=0,01)</a:t>
            </a:r>
            <a:endParaRPr/>
          </a:p>
          <a:p>
            <a:pPr indent="-342900" lvl="0" marL="342900" rtl="0" algn="l">
              <a:spcBef>
                <a:spcPts val="600"/>
              </a:spcBef>
              <a:spcAft>
                <a:spcPts val="0"/>
              </a:spcAft>
              <a:buClr>
                <a:srgbClr val="FA0000"/>
              </a:buClr>
              <a:buSzPts val="1800"/>
              <a:buFont typeface="Noto Sans Symbols"/>
              <a:buChar char="▪"/>
            </a:pPr>
            <a:r>
              <a:rPr b="0" lang="tr-TR" sz="1200"/>
              <a:t>HSK’da %8,8’lik mutlak    (p&lt;0,001)</a:t>
            </a:r>
            <a:endParaRPr/>
          </a:p>
          <a:p>
            <a:pPr indent="-342900" lvl="0" marL="342900" rtl="0" algn="l">
              <a:spcBef>
                <a:spcPts val="600"/>
              </a:spcBef>
              <a:spcAft>
                <a:spcPts val="0"/>
              </a:spcAft>
              <a:buClr>
                <a:srgbClr val="FA0000"/>
              </a:buClr>
              <a:buSzPts val="1800"/>
              <a:buFont typeface="Noto Sans Symbols"/>
              <a:buChar char="▪"/>
            </a:pPr>
            <a:r>
              <a:rPr b="0" lang="tr-TR" sz="1200"/>
              <a:t>Beyin metastazlarının kümülatif insidensinde      (p&lt;0,001)</a:t>
            </a:r>
            <a:endParaRPr/>
          </a:p>
          <a:p>
            <a:pPr indent="-342900" lvl="0" marL="342900" rtl="0" algn="l">
              <a:spcBef>
                <a:spcPts val="600"/>
              </a:spcBef>
              <a:spcAft>
                <a:spcPts val="0"/>
              </a:spcAft>
              <a:buClr>
                <a:srgbClr val="FA0000"/>
              </a:buClr>
              <a:buSzPts val="1800"/>
              <a:buFont typeface="Noto Sans Symbols"/>
              <a:buChar char="▪"/>
            </a:pPr>
            <a:r>
              <a:rPr b="0" lang="tr-TR" sz="1200"/>
              <a:t>Yüksek doz PKI ile beyin metastazı riskinde daha fazla    (p=0,02), ancak SK’a etkisi yok</a:t>
            </a:r>
            <a:endParaRPr/>
          </a:p>
          <a:p>
            <a:pPr indent="-342900" lvl="0" marL="342900" rtl="0" algn="l">
              <a:spcBef>
                <a:spcPts val="600"/>
              </a:spcBef>
              <a:spcAft>
                <a:spcPts val="0"/>
              </a:spcAft>
              <a:buClr>
                <a:srgbClr val="FA0000"/>
              </a:buClr>
              <a:buSzPts val="1800"/>
              <a:buFont typeface="Noto Sans Symbols"/>
              <a:buChar char="▪"/>
            </a:pPr>
            <a:r>
              <a:rPr b="0" lang="tr-TR" sz="1200"/>
              <a:t>PKI erken yapılırsa (indüksiyon KT’sinin başlamasından sonra) beyin metastazı riskinde azalma eğilimi </a:t>
            </a:r>
            <a:endParaRPr/>
          </a:p>
          <a:p>
            <a:pPr indent="0" lvl="0" marL="0" rtl="0" algn="l">
              <a:spcBef>
                <a:spcPts val="0"/>
              </a:spcBef>
              <a:spcAft>
                <a:spcPts val="0"/>
              </a:spcAft>
              <a:buNone/>
            </a:pPr>
            <a:r>
              <a:t/>
            </a:r>
            <a:endParaRPr/>
          </a:p>
        </p:txBody>
      </p:sp>
      <p:sp>
        <p:nvSpPr>
          <p:cNvPr id="122" name="Google Shape;12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a:t>Fransız çalışması</a:t>
            </a:r>
            <a:endParaRPr/>
          </a:p>
          <a:p>
            <a:pPr indent="0" lvl="0" marL="0" rtl="0" algn="l">
              <a:spcBef>
                <a:spcPts val="600"/>
              </a:spcBef>
              <a:spcAft>
                <a:spcPts val="0"/>
              </a:spcAft>
              <a:buNone/>
            </a:pPr>
            <a:r>
              <a:rPr b="0" lang="tr-TR" sz="1200"/>
              <a:t>2  randomize çalışma, tam yanıt alınmış 505 olgu</a:t>
            </a:r>
            <a:endParaRPr/>
          </a:p>
          <a:p>
            <a:pPr indent="0" lvl="0" marL="0" rtl="0" algn="l">
              <a:spcBef>
                <a:spcPts val="600"/>
              </a:spcBef>
              <a:spcAft>
                <a:spcPts val="0"/>
              </a:spcAft>
              <a:buNone/>
            </a:pPr>
            <a:r>
              <a:rPr lang="tr-TR" sz="1200">
                <a:solidFill>
                  <a:srgbClr val="FA0000"/>
                </a:solidFill>
                <a:latin typeface="Calibri"/>
                <a:ea typeface="Calibri"/>
                <a:cs typeface="Calibri"/>
                <a:sym typeface="Calibri"/>
              </a:rPr>
              <a:t>≈ % </a:t>
            </a:r>
            <a:r>
              <a:rPr lang="tr-TR" sz="1200">
                <a:solidFill>
                  <a:srgbClr val="FA0000"/>
                </a:solidFill>
              </a:rPr>
              <a:t>82 sınırlı evre</a:t>
            </a:r>
            <a:endParaRPr/>
          </a:p>
          <a:p>
            <a:pPr indent="0" lvl="0" marL="0" rtl="0" algn="l">
              <a:spcBef>
                <a:spcPts val="0"/>
              </a:spcBef>
              <a:spcAft>
                <a:spcPts val="0"/>
              </a:spcAft>
              <a:buNone/>
            </a:pPr>
            <a:r>
              <a:rPr b="0" i="0" lang="tr-TR" sz="1200" u="none" strike="noStrike">
                <a:latin typeface="Times"/>
                <a:ea typeface="Times"/>
                <a:cs typeface="Times"/>
                <a:sym typeface="Times"/>
              </a:rPr>
              <a:t>Five hundred and five patients were analyzed. </a:t>
            </a:r>
            <a:endParaRPr b="0" i="0" sz="1200" u="none" strike="noStrike">
              <a:latin typeface="Times"/>
              <a:ea typeface="Times"/>
              <a:cs typeface="Times"/>
              <a:sym typeface="Times"/>
            </a:endParaRPr>
          </a:p>
          <a:p>
            <a:pPr indent="0" lvl="0" marL="0" rtl="0" algn="l">
              <a:spcBef>
                <a:spcPts val="0"/>
              </a:spcBef>
              <a:spcAft>
                <a:spcPts val="0"/>
              </a:spcAft>
              <a:buNone/>
            </a:pPr>
            <a:r>
              <a:rPr b="0" i="0" lang="tr-TR" sz="1200" u="none" strike="noStrike">
                <a:latin typeface="Times"/>
                <a:ea typeface="Times"/>
                <a:cs typeface="Times"/>
                <a:sym typeface="Times"/>
              </a:rPr>
              <a:t>Şekil 1. The 5-year cumulative rate of brain metastasis as an isolated first site of relapse was 37% in the control group and 20% in the PCI group (</a:t>
            </a:r>
            <a:r>
              <a:rPr b="0" i="1" lang="tr-TR" sz="1200" u="none" strike="noStrike">
                <a:latin typeface="Times"/>
                <a:ea typeface="Times"/>
                <a:cs typeface="Times"/>
                <a:sym typeface="Times"/>
              </a:rPr>
              <a:t>P </a:t>
            </a:r>
            <a:r>
              <a:rPr b="0" i="0" lang="tr-TR" sz="1200" u="none" strike="noStrike">
                <a:latin typeface="Times"/>
                <a:ea typeface="Times"/>
                <a:cs typeface="Times"/>
                <a:sym typeface="Times"/>
              </a:rPr>
              <a:t>&lt;0.001).</a:t>
            </a:r>
            <a:endParaRPr/>
          </a:p>
          <a:p>
            <a:pPr indent="0" lvl="0" marL="0" rtl="0" algn="l">
              <a:spcBef>
                <a:spcPts val="0"/>
              </a:spcBef>
              <a:spcAft>
                <a:spcPts val="0"/>
              </a:spcAft>
              <a:buNone/>
            </a:pPr>
            <a:r>
              <a:rPr b="0" i="0" lang="tr-TR" sz="1200" u="none" strike="noStrike">
                <a:latin typeface="Times"/>
                <a:ea typeface="Times"/>
                <a:cs typeface="Times"/>
                <a:sym typeface="Times"/>
              </a:rPr>
              <a:t>The overall 5-year rates of brain metastasis were 59% and 43%, respectively [relative risk (RR) 0.50;</a:t>
            </a:r>
            <a:r>
              <a:rPr b="0" i="1" lang="tr-TR" sz="1200" u="none" strike="noStrike">
                <a:latin typeface="Times"/>
                <a:ea typeface="Times"/>
                <a:cs typeface="Times"/>
                <a:sym typeface="Times"/>
              </a:rPr>
              <a:t>P </a:t>
            </a:r>
            <a:r>
              <a:rPr b="0" i="0" lang="tr-TR" sz="1200" u="none" strike="noStrike">
                <a:latin typeface="Times"/>
                <a:ea typeface="Times"/>
                <a:cs typeface="Times"/>
                <a:sym typeface="Times"/>
              </a:rPr>
              <a:t>&lt;0.001]. </a:t>
            </a:r>
            <a:endParaRPr b="0" i="0" sz="1200" u="none" strike="noStrike">
              <a:latin typeface="Times"/>
              <a:ea typeface="Times"/>
              <a:cs typeface="Times"/>
              <a:sym typeface="Times"/>
            </a:endParaRPr>
          </a:p>
          <a:p>
            <a:pPr indent="0" lvl="0" marL="0" rtl="0" algn="l">
              <a:spcBef>
                <a:spcPts val="0"/>
              </a:spcBef>
              <a:spcAft>
                <a:spcPts val="0"/>
              </a:spcAft>
              <a:buNone/>
            </a:pPr>
            <a:r>
              <a:rPr b="0" i="0" lang="tr-TR" sz="1200" u="none" strike="noStrike">
                <a:latin typeface="Times"/>
                <a:ea typeface="Times"/>
                <a:cs typeface="Times"/>
                <a:sym typeface="Times"/>
              </a:rPr>
              <a:t>The 5-year overall survival rates were 15% in the control group and 18% in the PCI group(RR 0.84; </a:t>
            </a:r>
            <a:r>
              <a:rPr b="0" i="1" lang="tr-TR" sz="1200" u="none" strike="noStrike">
                <a:latin typeface="Times"/>
                <a:ea typeface="Times"/>
                <a:cs typeface="Times"/>
                <a:sym typeface="Times"/>
              </a:rPr>
              <a:t>P </a:t>
            </a:r>
            <a:r>
              <a:rPr b="0" i="0" lang="tr-TR" sz="1200" u="none" strike="noStrike">
                <a:latin typeface="Times"/>
                <a:ea typeface="Times"/>
                <a:cs typeface="Times"/>
                <a:sym typeface="Times"/>
              </a:rPr>
              <a:t>= 0.06).</a:t>
            </a:r>
            <a:endParaRPr/>
          </a:p>
          <a:p>
            <a:pPr indent="0" lvl="0" marL="0" rtl="0" algn="l">
              <a:spcBef>
                <a:spcPts val="0"/>
              </a:spcBef>
              <a:spcAft>
                <a:spcPts val="0"/>
              </a:spcAft>
              <a:buNone/>
            </a:pPr>
            <a:r>
              <a:rPr b="0" i="0" lang="tr-TR" sz="1800" u="none" strike="noStrike">
                <a:latin typeface="Times"/>
                <a:ea typeface="Times"/>
                <a:cs typeface="Times"/>
                <a:sym typeface="Times"/>
              </a:rPr>
              <a:t>PCI given to patients with SCLC in complete remission significantly decreased the risk of developing brain metastases. This effect was the same whether total brain metastasis or brain metastasis as the first site of failure was used in the assessment. Other events were not influenced by treatment. The effect of treatment on overall survival was not significant, but the relative death risk reduction (0.84) was similar to that observed in the meta-analysis [15], but of borderline significance (</a:t>
            </a:r>
            <a:r>
              <a:rPr b="0" i="1" lang="tr-TR" sz="1800" u="none" strike="noStrike">
                <a:latin typeface="Times"/>
                <a:ea typeface="Times"/>
                <a:cs typeface="Times"/>
                <a:sym typeface="Times"/>
              </a:rPr>
              <a:t>P </a:t>
            </a:r>
            <a:r>
              <a:rPr b="0" i="0" lang="tr-TR" sz="1800" u="none" strike="noStrike">
                <a:latin typeface="Times"/>
                <a:ea typeface="Times"/>
                <a:cs typeface="Times"/>
                <a:sym typeface="Times"/>
              </a:rPr>
              <a:t>= 0.06).</a:t>
            </a:r>
            <a:endParaRPr sz="800"/>
          </a:p>
          <a:p>
            <a:pPr indent="0" lvl="0" marL="0" rtl="0" algn="l">
              <a:spcBef>
                <a:spcPts val="0"/>
              </a:spcBef>
              <a:spcAft>
                <a:spcPts val="0"/>
              </a:spcAft>
              <a:buNone/>
            </a:pPr>
            <a:r>
              <a:t/>
            </a:r>
            <a:endParaRPr/>
          </a:p>
        </p:txBody>
      </p:sp>
      <p:sp>
        <p:nvSpPr>
          <p:cNvPr id="131" name="Google Shape;13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9ead35580c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9ead35580c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g29ead35580c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9ead35580c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9ead35580c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g29ead35580c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9ead35580c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9ead35580c_0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g29ead35580c_0_2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9ead35580c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9ead35580c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g29ead35580c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171450" lvl="0" marL="171450" rtl="0" algn="l">
              <a:spcBef>
                <a:spcPts val="0"/>
              </a:spcBef>
              <a:spcAft>
                <a:spcPts val="0"/>
              </a:spcAft>
              <a:buClr>
                <a:schemeClr val="dk1"/>
              </a:buClr>
              <a:buSzPts val="900"/>
              <a:buFont typeface="Arial"/>
              <a:buChar char="•"/>
            </a:pPr>
            <a:r>
              <a:rPr lang="tr-TR" sz="900"/>
              <a:t>The ASCO Expert Panel agrees with ASTRO recommendation for shared decision making around PCI for ES-SCLC, given an alternative to PCI exists in MRI surveillance,15 and this approach has been shown to be effective in a randomized trial. However, PCI should remain the standard of care in LS-SCLC, until further data are available that show MRI surveillance in lieu of PCI does not compromise overall survival (OS), given that cure is possible in limited-stage disease. The panel agrees that there are individual cases of LS-SCLC where the risks of neurocognitive toxicity may outweigh the potential benefit to PCI, particularly in patients with marginal performance status or baseline neurologic deficits. These cases should be considered on a case-bycase basis, with shared decision making employed.-DALY</a:t>
            </a:r>
            <a:endParaRPr/>
          </a:p>
          <a:p>
            <a:pPr indent="-171450" lvl="0" marL="171450" rtl="0" algn="l">
              <a:spcBef>
                <a:spcPts val="0"/>
              </a:spcBef>
              <a:spcAft>
                <a:spcPts val="0"/>
              </a:spcAft>
              <a:buClr>
                <a:schemeClr val="dk1"/>
              </a:buClr>
              <a:buSzPts val="900"/>
              <a:buFont typeface="Arial"/>
              <a:buChar char="•"/>
            </a:pPr>
            <a:r>
              <a:rPr b="0" i="0" lang="tr-TR" sz="900" u="none" strike="noStrike">
                <a:latin typeface="Arial"/>
                <a:ea typeface="Arial"/>
                <a:cs typeface="Arial"/>
                <a:sym typeface="Arial"/>
              </a:rPr>
              <a:t>PCI in early-stage disease is controversial and has been</a:t>
            </a:r>
            <a:endParaRPr/>
          </a:p>
          <a:p>
            <a:pPr indent="0" lvl="0" marL="0" rtl="0" algn="l">
              <a:spcBef>
                <a:spcPts val="0"/>
              </a:spcBef>
              <a:spcAft>
                <a:spcPts val="0"/>
              </a:spcAft>
              <a:buNone/>
            </a:pPr>
            <a:r>
              <a:rPr b="0" i="0" lang="tr-TR" sz="900" u="none" strike="noStrike">
                <a:latin typeface="Arial"/>
                <a:ea typeface="Arial"/>
                <a:cs typeface="Arial"/>
                <a:sym typeface="Arial"/>
              </a:rPr>
              <a:t>particularly questioned in surgical patients with N0 disease.</a:t>
            </a:r>
            <a:r>
              <a:rPr b="0" i="0" lang="tr-TR" sz="900" u="none" strike="noStrike">
                <a:solidFill>
                  <a:srgbClr val="000000"/>
                </a:solidFill>
                <a:latin typeface="Arial"/>
                <a:ea typeface="Arial"/>
                <a:cs typeface="Arial"/>
                <a:sym typeface="Arial"/>
              </a:rPr>
              <a:t>-BOGART</a:t>
            </a:r>
            <a:endParaRPr/>
          </a:p>
          <a:p>
            <a:pPr indent="0" lvl="0" marL="0" marR="0" rtl="0" algn="l">
              <a:lnSpc>
                <a:spcPct val="100000"/>
              </a:lnSpc>
              <a:spcBef>
                <a:spcPts val="0"/>
              </a:spcBef>
              <a:spcAft>
                <a:spcPts val="0"/>
              </a:spcAft>
              <a:buClr>
                <a:schemeClr val="dk1"/>
              </a:buClr>
              <a:buSzPts val="900"/>
              <a:buFont typeface="Calibri"/>
              <a:buNone/>
            </a:pPr>
            <a:r>
              <a:rPr lang="tr-TR" sz="900"/>
              <a:t> 5-year brain metastasis risk was relatively low (12%, 95% CI: 8%-17%) for p-stage I patients without PCI. YANG-MTA</a:t>
            </a:r>
            <a:endParaRPr/>
          </a:p>
          <a:p>
            <a:pPr indent="0" lvl="0" marL="0" rtl="0" algn="l">
              <a:spcBef>
                <a:spcPts val="0"/>
              </a:spcBef>
              <a:spcAft>
                <a:spcPts val="0"/>
              </a:spcAft>
              <a:buNone/>
            </a:pPr>
            <a:r>
              <a:t/>
            </a:r>
            <a:endParaRPr/>
          </a:p>
        </p:txBody>
      </p:sp>
      <p:sp>
        <p:nvSpPr>
          <p:cNvPr id="175" name="Google Shape;17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tr-TR"/>
              <a:t>the use of PCI may further decrease if IO can reduce the incidence of brain metastasis in ESSCLC patients –HAN 7 REF</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The use of PCI in patients with ES-SCLC is controversial. The EORTC study[38] showed that PCI reduced the incidence of BM from 40% to 15%, prolonged median survival (from 5.4 mo to 6.7 mo) and improved OS rates (27% to 13%). However, prior to initiation of PCI, no imaging test was required in that study. In the study conducted by Takahashi </a:t>
            </a:r>
            <a:r>
              <a:rPr b="0" i="1" lang="tr-TR" sz="1200" u="none" strike="noStrike">
                <a:solidFill>
                  <a:schemeClr val="dk1"/>
                </a:solidFill>
                <a:latin typeface="Calibri"/>
                <a:ea typeface="Calibri"/>
                <a:cs typeface="Calibri"/>
                <a:sym typeface="Calibri"/>
              </a:rPr>
              <a:t>et al</a:t>
            </a:r>
            <a:r>
              <a:rPr b="0" i="0" lang="tr-TR" sz="1200" u="none" strike="noStrike">
                <a:solidFill>
                  <a:schemeClr val="dk1"/>
                </a:solidFill>
                <a:latin typeface="Calibri"/>
                <a:ea typeface="Calibri"/>
                <a:cs typeface="Calibri"/>
                <a:sym typeface="Calibri"/>
              </a:rPr>
              <a:t>[122] all patients underwent MRI prior to PCI. The cumulative incidence of BM in the two arms (PCI </a:t>
            </a:r>
            <a:r>
              <a:rPr b="0" i="1" lang="tr-TR" sz="1200" u="none" strike="noStrike">
                <a:solidFill>
                  <a:schemeClr val="dk1"/>
                </a:solidFill>
                <a:latin typeface="Calibri"/>
                <a:ea typeface="Calibri"/>
                <a:cs typeface="Calibri"/>
                <a:sym typeface="Calibri"/>
              </a:rPr>
              <a:t>vs </a:t>
            </a:r>
            <a:r>
              <a:rPr b="0" i="0" lang="tr-TR" sz="1200" u="none" strike="noStrike">
                <a:solidFill>
                  <a:schemeClr val="dk1"/>
                </a:solidFill>
                <a:latin typeface="Calibri"/>
                <a:ea typeface="Calibri"/>
                <a:cs typeface="Calibri"/>
                <a:sym typeface="Calibri"/>
              </a:rPr>
              <a:t>observation) was 48% and 69%, respectively. Despite the lower rate of BM with PCI, this did not improve OS (Table 6).</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The PCI dose in ES-SCLC is 2500 cGy in 10 frations (level of evidence I, grade of recommendation A) and 2000 cGy in 5 fractions[38]; however, the neurocognitive effects of the latter scheme have not been fully investigated. Although two MTA and one pooled analysis have shown that PCI improves OS in</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patients with ES-SCLC[157-149], the result of another MTA called into question the value of PCI[150]. Consequently, the decision to use PCI or not should be discussed with the radiation oncologist. Patients with ES-SCLC who progress after PCh should not receive PCI-Caunago</a:t>
            </a:r>
            <a:endParaRPr/>
          </a:p>
          <a:p>
            <a:pPr indent="0" lvl="0" marL="0" rtl="0" algn="l">
              <a:spcBef>
                <a:spcPts val="0"/>
              </a:spcBef>
              <a:spcAft>
                <a:spcPts val="0"/>
              </a:spcAft>
              <a:buNone/>
            </a:pPr>
            <a:r>
              <a:t/>
            </a:r>
            <a:endParaRPr/>
          </a:p>
        </p:txBody>
      </p:sp>
      <p:sp>
        <p:nvSpPr>
          <p:cNvPr id="189" name="Google Shape;18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8:notes"/>
          <p:cNvSpPr txBox="1"/>
          <p:nvPr>
            <p:ph idx="1" type="body"/>
          </p:nvPr>
        </p:nvSpPr>
        <p:spPr>
          <a:xfrm>
            <a:off x="116632" y="4400550"/>
            <a:ext cx="6552728"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sz="800"/>
              <a:t>EORTC çalışması </a:t>
            </a:r>
            <a:r>
              <a:rPr b="1" lang="tr-TR" sz="800"/>
              <a:t>RCT ANY RESPONSE TO CT </a:t>
            </a:r>
            <a:r>
              <a:rPr lang="tr-TR" sz="800"/>
              <a:t>No baseline brain imaging (Beyin metastazı randomizasyon öncesi dışlanmamış)</a:t>
            </a:r>
            <a:r>
              <a:rPr lang="tr-TR" sz="800">
                <a:solidFill>
                  <a:srgbClr val="1F3864"/>
                </a:solidFill>
              </a:rPr>
              <a:t>Bazı vakalarda platinsiz indüksiyon KT, Tanıda subklinik beyin mets?, Farklı PCI şemaları?</a:t>
            </a:r>
            <a:endParaRPr/>
          </a:p>
          <a:p>
            <a:pPr indent="0" lvl="0" marL="0" marR="0" rtl="0" algn="l">
              <a:lnSpc>
                <a:spcPct val="100000"/>
              </a:lnSpc>
              <a:spcBef>
                <a:spcPts val="0"/>
              </a:spcBef>
              <a:spcAft>
                <a:spcPts val="0"/>
              </a:spcAft>
              <a:buClr>
                <a:srgbClr val="1F3864"/>
              </a:buClr>
              <a:buSzPts val="800"/>
              <a:buFont typeface="Calibri"/>
              <a:buNone/>
            </a:pPr>
            <a:r>
              <a:rPr lang="tr-TR" sz="800">
                <a:solidFill>
                  <a:srgbClr val="1F3864"/>
                </a:solidFill>
              </a:rPr>
              <a:t>(20 Gy/5-8 fr, 24 Gy/12 fr 25 Gy/10 fr, 30 Gy/10-12 fr, Beyin metastazı için tanıda evrelemede BT +/- MRG</a:t>
            </a:r>
            <a:endParaRPr/>
          </a:p>
          <a:p>
            <a:pPr indent="0" lvl="0" marL="0" rtl="0" algn="l">
              <a:spcBef>
                <a:spcPts val="0"/>
              </a:spcBef>
              <a:spcAft>
                <a:spcPts val="0"/>
              </a:spcAft>
              <a:buNone/>
            </a:pPr>
            <a:r>
              <a:rPr lang="tr-TR" sz="800"/>
              <a:t>BU ÇALIŞMADAN SONRA STANDART KOL OLMUŞ.</a:t>
            </a:r>
            <a:endParaRPr/>
          </a:p>
          <a:p>
            <a:pPr indent="0" lvl="0" marL="0" rtl="0" algn="l">
              <a:spcBef>
                <a:spcPts val="0"/>
              </a:spcBef>
              <a:spcAft>
                <a:spcPts val="0"/>
              </a:spcAft>
              <a:buNone/>
            </a:pPr>
            <a:r>
              <a:rPr lang="tr-TR" sz="800"/>
              <a:t>6hf ve 3 ay HRQoL (yorgunluk ve saç dökülmesi kontrole göre PCI da daha yüksek-PUTORA</a:t>
            </a:r>
            <a:endParaRPr sz="800"/>
          </a:p>
          <a:p>
            <a:pPr indent="0" lvl="0" marL="0" rtl="0" algn="l">
              <a:spcBef>
                <a:spcPts val="0"/>
              </a:spcBef>
              <a:spcAft>
                <a:spcPts val="0"/>
              </a:spcAft>
              <a:buNone/>
            </a:pPr>
            <a:r>
              <a:rPr lang="tr-TR" sz="800"/>
              <a:t>Beyin görüntüleme tanı ve izlemde standart değil Doz/fr standart değil 1 y GS %14 artmış (2 KATINA ÇIKMIŞ). </a:t>
            </a:r>
            <a:r>
              <a:rPr b="0" i="0" lang="tr-TR" sz="800" u="none" strike="noStrike">
                <a:solidFill>
                  <a:schemeClr val="dk1"/>
                </a:solidFill>
              </a:rPr>
              <a:t>The study reported higher rates of hair loss and fatigue with PCI, although there were no statistically significant differences in cognitive functioning or emotional functioning. The authors concluded “prophylactic cranial irradiation should be part of standard care for all patients with small-cell lung cancer who have a response to initial chemotherapy, and it should be part of the standard treatment in future studies involving these patients”. Before long, PCI become the standard of care for ES-SCLC in multiple evidence-based clinical practice guidelines (</a:t>
            </a:r>
            <a:r>
              <a:rPr b="0" i="1" lang="tr-TR" sz="800" u="none" strike="noStrike">
                <a:solidFill>
                  <a:schemeClr val="dk1"/>
                </a:solidFill>
              </a:rPr>
              <a:t>Table TAYLOR</a:t>
            </a:r>
            <a:endParaRPr/>
          </a:p>
          <a:p>
            <a:pPr indent="0" lvl="0" marL="0" rtl="0" algn="l">
              <a:spcBef>
                <a:spcPts val="0"/>
              </a:spcBef>
              <a:spcAft>
                <a:spcPts val="0"/>
              </a:spcAft>
              <a:buNone/>
            </a:pPr>
            <a:r>
              <a:rPr lang="tr-TR" sz="800"/>
              <a:t>BRAİN İMAGİNG WAS NOT MANDATORY5X4GY</a:t>
            </a:r>
            <a:endParaRPr/>
          </a:p>
          <a:p>
            <a:pPr indent="0" lvl="0" marL="0" rtl="0" algn="l">
              <a:spcBef>
                <a:spcPts val="0"/>
              </a:spcBef>
              <a:spcAft>
                <a:spcPts val="0"/>
              </a:spcAft>
              <a:buNone/>
            </a:pPr>
            <a:r>
              <a:rPr b="0" i="0" lang="tr-TR" sz="800" u="none" strike="noStrike">
                <a:solidFill>
                  <a:schemeClr val="dk1"/>
                </a:solidFill>
              </a:rPr>
              <a:t>Primer sonlanım: The primary outcome was time to </a:t>
            </a:r>
            <a:r>
              <a:rPr b="1" i="0" lang="tr-TR" sz="800" u="none" strike="noStrike">
                <a:solidFill>
                  <a:schemeClr val="dk1"/>
                </a:solidFill>
              </a:rPr>
              <a:t>symptomatic brain </a:t>
            </a:r>
            <a:r>
              <a:rPr b="0" i="0" lang="tr-TR" sz="800" u="none" strike="noStrike">
                <a:solidFill>
                  <a:schemeClr val="dk1"/>
                </a:solidFill>
              </a:rPr>
              <a:t>metastases (no MRG iile izlem yok sadece sx olursa imaging yapılmış, kontrol kolunda daha fazla met gelişmiş, genel durumu bozmuş ve ek tedavi almasını engellemiş olabilir.)while OS, toxicity and treatment costs were secondary outcomes. TAYLOR</a:t>
            </a:r>
            <a:endParaRPr/>
          </a:p>
          <a:p>
            <a:pPr indent="0" lvl="0" marL="0" rtl="0" algn="l">
              <a:spcBef>
                <a:spcPts val="0"/>
              </a:spcBef>
              <a:spcAft>
                <a:spcPts val="0"/>
              </a:spcAft>
              <a:buNone/>
            </a:pPr>
            <a:r>
              <a:rPr b="0" i="0" lang="tr-TR" sz="800" u="none" strike="noStrike">
                <a:solidFill>
                  <a:schemeClr val="dk1"/>
                </a:solidFill>
              </a:rPr>
              <a:t>lower risk of symptomatic brain metastases (hazard ratio, 0.27; 95% confidence interval [CI], 0.16 to 0.44; P&lt;0.001). The cumulative risk of brain metastases within 1 year was 14.6% in the irradiation group (95% CI, 8.3 to 20.9) and 40.4% in the control group (95% CI, 32.1 to 48.6).</a:t>
            </a:r>
            <a:endParaRPr/>
          </a:p>
          <a:p>
            <a:pPr indent="0" lvl="0" marL="0" rtl="0" algn="l">
              <a:spcBef>
                <a:spcPts val="0"/>
              </a:spcBef>
              <a:spcAft>
                <a:spcPts val="0"/>
              </a:spcAft>
              <a:buNone/>
            </a:pPr>
            <a:r>
              <a:rPr b="0" i="0" lang="tr-TR" sz="800" u="none" strike="noStrike">
                <a:solidFill>
                  <a:schemeClr val="dk1"/>
                </a:solidFill>
              </a:rPr>
              <a:t>Irradiation was associated with an increase in median disease-free survival from 12.0 weeks to 14.7 weeks and in median overall survival from 5.4 months to 6.7 months after randomization. The 1-year survival rate was 27.1% (95% CI, 19.4 to 35.5) in the irradiation group and 13.3% (95% CI, 8.1 to 19.9) in the control group-NCCN</a:t>
            </a:r>
            <a:endParaRPr/>
          </a:p>
          <a:p>
            <a:pPr indent="0" lvl="0" marL="0" rtl="0" algn="l">
              <a:spcBef>
                <a:spcPts val="0"/>
              </a:spcBef>
              <a:spcAft>
                <a:spcPts val="0"/>
              </a:spcAft>
              <a:buNone/>
            </a:pPr>
            <a:r>
              <a:rPr b="0" i="0" lang="tr-TR" sz="800" u="none" strike="noStrike">
                <a:solidFill>
                  <a:schemeClr val="dk1"/>
                </a:solidFill>
              </a:rPr>
              <a:t>The use of PCI in patients with ES-SCLC is controversial. The EORTC study[38] showed that PCI reduced the incidence of BM from 40% to 15%, prolonged median survival (from 5.4 mo to 6.7 mo) and improved OS rates (27% to 13%). However, prio to initiation of PCI, no imaging test was required in that study-CAUNAGO</a:t>
            </a:r>
            <a:endParaRPr/>
          </a:p>
          <a:p>
            <a:pPr indent="0" lvl="0" marL="0" rtl="0" algn="l">
              <a:spcBef>
                <a:spcPts val="0"/>
              </a:spcBef>
              <a:spcAft>
                <a:spcPts val="0"/>
              </a:spcAft>
              <a:buNone/>
            </a:pPr>
            <a:r>
              <a:rPr b="0" i="0" lang="tr-TR" sz="800" u="none" strike="noStrike">
                <a:solidFill>
                  <a:schemeClr val="dk1"/>
                </a:solidFill>
              </a:rPr>
              <a:t>Conversely, among patients in the surveillance arm of the EORTC trial who developed symptomatic brain metastases, only 59% received salvage radiation. Thus, 41% with symptomatic brain metastases in the observation arm of the EORTC trial were unable to receive salvage radiation, raising the question of whether this difference could have contributed to the decreased OS without PCI. TAYLOR</a:t>
            </a:r>
            <a:endParaRPr/>
          </a:p>
          <a:p>
            <a:pPr indent="0" lvl="0" marL="0" rtl="0" algn="l">
              <a:spcBef>
                <a:spcPts val="0"/>
              </a:spcBef>
              <a:spcAft>
                <a:spcPts val="0"/>
              </a:spcAft>
              <a:buNone/>
            </a:pPr>
            <a:r>
              <a:rPr lang="tr-TR" sz="800">
                <a:solidFill>
                  <a:schemeClr val="dk1"/>
                </a:solidFill>
                <a:latin typeface="Calibri"/>
                <a:ea typeface="Calibri"/>
                <a:cs typeface="Calibri"/>
                <a:sym typeface="Calibri"/>
              </a:rPr>
              <a:t>This is an important limitation of this study. If mandatory screening MRI had been performed, the benefit of PCI may have been less than what was reported. If more frequent surveillance MRI of the brain had been performed, one could postulate that intracranial progression could have been detected earlier, potentially leading to higher rates (and efficacy) of salvage brain-directed RT. -NESBIT</a:t>
            </a:r>
            <a:endParaRPr b="0" i="0" sz="800" u="none" strike="noStrike">
              <a:solidFill>
                <a:schemeClr val="dk1"/>
              </a:solidFill>
            </a:endParaRPr>
          </a:p>
          <a:p>
            <a:pPr indent="0" lvl="0" marL="0" rtl="0" algn="l">
              <a:spcBef>
                <a:spcPts val="0"/>
              </a:spcBef>
              <a:spcAft>
                <a:spcPts val="0"/>
              </a:spcAft>
              <a:buNone/>
            </a:pPr>
            <a:r>
              <a:t/>
            </a:r>
            <a:endParaRPr/>
          </a:p>
        </p:txBody>
      </p:sp>
      <p:sp>
        <p:nvSpPr>
          <p:cNvPr id="195" name="Google Shape;19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10:notes"/>
          <p:cNvSpPr txBox="1"/>
          <p:nvPr>
            <p:ph idx="1" type="body"/>
          </p:nvPr>
        </p:nvSpPr>
        <p:spPr>
          <a:xfrm>
            <a:off x="260648" y="4400550"/>
            <a:ext cx="6336704"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tr-TR" sz="900" u="none" strike="noStrike">
                <a:solidFill>
                  <a:schemeClr val="dk1"/>
                </a:solidFill>
              </a:rPr>
              <a:t>Buna karşın </a:t>
            </a:r>
            <a:endParaRPr/>
          </a:p>
          <a:p>
            <a:pPr indent="0" lvl="0" marL="0" rtl="0" algn="l">
              <a:spcBef>
                <a:spcPts val="0"/>
              </a:spcBef>
              <a:spcAft>
                <a:spcPts val="0"/>
              </a:spcAft>
              <a:buNone/>
            </a:pPr>
            <a:r>
              <a:rPr b="0" i="0" lang="tr-TR" sz="900" u="none" strike="noStrike">
                <a:solidFill>
                  <a:schemeClr val="dk1"/>
                </a:solidFill>
              </a:rPr>
              <a:t>330 any response </a:t>
            </a:r>
            <a:endParaRPr/>
          </a:p>
          <a:p>
            <a:pPr indent="0" lvl="0" marL="0" rtl="0" algn="l">
              <a:spcBef>
                <a:spcPts val="0"/>
              </a:spcBef>
              <a:spcAft>
                <a:spcPts val="0"/>
              </a:spcAft>
              <a:buNone/>
            </a:pPr>
            <a:r>
              <a:rPr b="0" i="0" lang="tr-TR" sz="900" u="none" strike="noStrike">
                <a:solidFill>
                  <a:schemeClr val="dk1"/>
                </a:solidFill>
              </a:rPr>
              <a:t>Tanı anı mRG’de metastazı olmayan olgularda PCI, MRG ile yakın izlem ve asemptomatik beyin metlerin erken tanınmasıyla yapılan salvaj RT koluna göre sağkalımı arttırmamıştır.</a:t>
            </a:r>
            <a:endParaRPr/>
          </a:p>
          <a:p>
            <a:pPr indent="0" lvl="0" marL="0" rtl="0" algn="l">
              <a:spcBef>
                <a:spcPts val="0"/>
              </a:spcBef>
              <a:spcAft>
                <a:spcPts val="0"/>
              </a:spcAft>
              <a:buNone/>
            </a:pPr>
            <a:r>
              <a:rPr b="0" i="0" lang="tr-TR" sz="900" u="none" strike="noStrike">
                <a:solidFill>
                  <a:schemeClr val="dk1"/>
                </a:solidFill>
              </a:rPr>
              <a:t>Follow up MRG: ilk yıl 3 ayda bir sonra 6 ay</a:t>
            </a:r>
            <a:endParaRPr/>
          </a:p>
          <a:p>
            <a:pPr indent="0" lvl="0" marL="0" rtl="0" algn="l">
              <a:spcBef>
                <a:spcPts val="0"/>
              </a:spcBef>
              <a:spcAft>
                <a:spcPts val="0"/>
              </a:spcAft>
              <a:buNone/>
            </a:pPr>
            <a:r>
              <a:rPr b="0" i="0" lang="tr-TR" sz="900" u="none" strike="noStrike">
                <a:solidFill>
                  <a:schemeClr val="dk1"/>
                </a:solidFill>
              </a:rPr>
              <a:t>PLANLANMIŞ AMA İNTERİM ANALİZDE FAYDASIZLIK ÖRÜLÜNCE SONLANDIRILMI-NOSAKİIn the study conducted by Takahashi </a:t>
            </a:r>
            <a:r>
              <a:rPr b="0" i="1" lang="tr-TR" sz="900" u="none" strike="noStrike">
                <a:solidFill>
                  <a:schemeClr val="dk1"/>
                </a:solidFill>
              </a:rPr>
              <a:t>et al</a:t>
            </a:r>
            <a:r>
              <a:rPr b="0" i="0" lang="tr-TR" sz="900" u="none" strike="noStrike">
                <a:solidFill>
                  <a:schemeClr val="dk1"/>
                </a:solidFill>
              </a:rPr>
              <a:t>[122] all patients underwent MRI prior to PCI. The cumulative incidence of BM in the two arms (PCI </a:t>
            </a:r>
            <a:r>
              <a:rPr b="0" i="1" lang="tr-TR" sz="900" u="none" strike="noStrike">
                <a:solidFill>
                  <a:schemeClr val="dk1"/>
                </a:solidFill>
              </a:rPr>
              <a:t>vs </a:t>
            </a:r>
            <a:r>
              <a:rPr b="0" i="0" lang="tr-TR" sz="900" u="none" strike="noStrike">
                <a:solidFill>
                  <a:schemeClr val="dk1"/>
                </a:solidFill>
              </a:rPr>
              <a:t>observation) was 48% and 69%, respectively.Despite the lower rate of BM with PCI, this did not improve OS (Table 6).The PCI dose in ES-SCLC is 2500 cGy in 10 fractions (level of evidence I, grade of recommendation A) and 2000 cGy in 5 fractions[38]; however, the neurocognitive effects of the latter scheme have not been fully investigated-CAUNAGO</a:t>
            </a:r>
            <a:endParaRPr/>
          </a:p>
          <a:p>
            <a:pPr indent="0" lvl="0" marL="0" rtl="0" algn="l">
              <a:spcBef>
                <a:spcPts val="0"/>
              </a:spcBef>
              <a:spcAft>
                <a:spcPts val="0"/>
              </a:spcAft>
              <a:buNone/>
            </a:pPr>
            <a:r>
              <a:rPr b="0" i="0" lang="tr-TR" sz="900" u="none" strike="noStrike">
                <a:solidFill>
                  <a:schemeClr val="dk1"/>
                </a:solidFill>
              </a:rPr>
              <a:t>Conversely, among patients in the surveillance arm of the EORTC trial who developed symptomatic brain metastases, only 59% received salvage radiation. Thus, 41% with symptomatic brain metastases in the observation arm of the EORTC trial were unable to receive salvage radiation, raising the question of whether this difference could have contributed to the decreased OS without PCI.TAYLOR </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Other potential explanations for the differences in the effect of PCI may include biologic heterogeneity between the European and Japanese populations that has impacted randomized trial data before TAYLOR</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 PCI deteriorates survival compared with a periodic follow-up with brain MRI, and the negative impact on quality-of-life due to prolonged anorexia and nausea after PCI was considered to be a primary reason OUTCHI</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Although two MTA and one pooled analysis have shown that PCI improves OS in patients with ES-SCLC[157-149], the result of another MTA called into question the value of PCI[150]. Consequently, the decision to use PCI or not should be discussed with the radiation oncologist. Patients with ES-SCLC who progress after PCh should not receive PCI-Caunago</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In ES-SCLC, the use of PCI was examined in a randomized trial of patients with any response to upfront chemotherapy.10 Patients had no known BMs, but brain imaging was not mandated as part of the standard staging or follow-up procedures. PCI reduced symptomatic BMs and resulted in improved OS. Similarly, meta-analyses8,81,94,95 and some pooled analyses82,83 demonstrated OS to be favorably associated with PCI usage in ESSCLC.</a:t>
            </a:r>
            <a:endParaRPr/>
          </a:p>
          <a:p>
            <a:pPr indent="0" lvl="0" marL="0" rtl="0" algn="l">
              <a:spcBef>
                <a:spcPts val="0"/>
              </a:spcBef>
              <a:spcAft>
                <a:spcPts val="0"/>
              </a:spcAft>
              <a:buNone/>
            </a:pPr>
            <a:r>
              <a:rPr b="0" i="0" lang="tr-TR" sz="900" u="none" strike="noStrike">
                <a:solidFill>
                  <a:schemeClr val="dk1"/>
                </a:solidFill>
              </a:rPr>
              <a:t>However, a different meta-analysis questioned the OS benefit of PCI in ES-SCLC.96 A more contemporary Japanese randomized study was designed to</a:t>
            </a:r>
            <a:endParaRPr/>
          </a:p>
          <a:p>
            <a:pPr indent="0" lvl="0" marL="0" rtl="0" algn="l">
              <a:spcBef>
                <a:spcPts val="0"/>
              </a:spcBef>
              <a:spcAft>
                <a:spcPts val="0"/>
              </a:spcAft>
              <a:buNone/>
            </a:pPr>
            <a:r>
              <a:rPr b="0" i="0" lang="tr-TR" sz="900" u="none" strike="noStrike">
                <a:solidFill>
                  <a:schemeClr val="dk1"/>
                </a:solidFill>
              </a:rPr>
              <a:t>examine MRI surveillance compared with PCI.13 PCI resulted in a significantly decreased burden of BMs compared with MRI surveillance (48% vs 69%). However, OS was not improved.13 It should be noted that no quality of life and limited neurocognition data are available from this trial. Therefore, for patients who can adhere to the schedule, MRI surveillance can be considered an alternative to PCI. The task force recommends consultation with a radiation oncologist regarding the benefits and risks of PCI versus MRI surveillance. Similar to patients with LS-SCLC, patients with ES-SCLC who progress</a:t>
            </a:r>
            <a:endParaRPr/>
          </a:p>
          <a:p>
            <a:pPr indent="0" lvl="0" marL="0" rtl="0" algn="l">
              <a:spcBef>
                <a:spcPts val="0"/>
              </a:spcBef>
              <a:spcAft>
                <a:spcPts val="0"/>
              </a:spcAft>
              <a:buNone/>
            </a:pPr>
            <a:r>
              <a:rPr b="0" i="0" lang="tr-TR" sz="900" u="none" strike="noStrike">
                <a:solidFill>
                  <a:schemeClr val="dk1"/>
                </a:solidFill>
              </a:rPr>
              <a:t>after initial therapy should not be recommended for PCI. Among patients with ES-SCLC who elect to have PCI, the task force agreed that data supporting utilization of 2500 cGy in 10 fractions are likely applicable regarding disease control and neurotoxicity.92,93 This regimen has</a:t>
            </a:r>
            <a:endParaRPr/>
          </a:p>
          <a:p>
            <a:pPr indent="0" lvl="0" marL="0" rtl="0" algn="l">
              <a:spcBef>
                <a:spcPts val="0"/>
              </a:spcBef>
              <a:spcAft>
                <a:spcPts val="0"/>
              </a:spcAft>
              <a:buNone/>
            </a:pPr>
            <a:r>
              <a:rPr b="0" i="0" lang="tr-TR" sz="900" u="none" strike="noStrike">
                <a:solidFill>
                  <a:schemeClr val="dk1"/>
                </a:solidFill>
              </a:rPr>
              <a:t>been extensively used in patients with ES-SCLC undergoing PCI.10,97,98 However, given that the strongest randomized data supporting PCI for ES-SCLC delivered 2000 cGy in 5 fractions of 400 cGy to 62% of the patients receiving PCI,10 that fractionation scheme also garnered support as an evidence-based regimen, although neurocognitive effects for this scheme have not been studied.-SIMONE ASTRO</a:t>
            </a:r>
            <a:endParaRPr sz="900"/>
          </a:p>
          <a:p>
            <a:pPr indent="0" lvl="0" marL="0" rtl="0" algn="l">
              <a:spcBef>
                <a:spcPts val="0"/>
              </a:spcBef>
              <a:spcAft>
                <a:spcPts val="0"/>
              </a:spcAft>
              <a:buNone/>
            </a:pPr>
            <a:r>
              <a:rPr b="0" i="0" lang="tr-TR" sz="900" u="none" strike="noStrike">
                <a:solidFill>
                  <a:schemeClr val="dk1"/>
                </a:solidFill>
              </a:rPr>
              <a:t>Due to the contrasting results of 2 randomized trials evaluating PCI in stage IV disease [24,25], there is a need for a new</a:t>
            </a:r>
            <a:endParaRPr/>
          </a:p>
          <a:p>
            <a:pPr indent="0" lvl="0" marL="0" rtl="0" algn="l">
              <a:spcBef>
                <a:spcPts val="0"/>
              </a:spcBef>
              <a:spcAft>
                <a:spcPts val="0"/>
              </a:spcAft>
              <a:buNone/>
            </a:pPr>
            <a:r>
              <a:rPr b="0" i="0" lang="tr-TR" sz="800" u="none" strike="noStrike">
                <a:solidFill>
                  <a:schemeClr val="dk1"/>
                </a:solidFill>
              </a:rPr>
              <a:t>trial comparing PCI (with or without hippocampal sparing) to MRI surveillance in the combination chemo-immunotherapy eraLE PECHOUX-ESTRO</a:t>
            </a:r>
            <a:endParaRPr sz="800"/>
          </a:p>
          <a:p>
            <a:pPr indent="0" lvl="0" marL="0" rtl="0" algn="l">
              <a:spcBef>
                <a:spcPts val="0"/>
              </a:spcBef>
              <a:spcAft>
                <a:spcPts val="0"/>
              </a:spcAft>
              <a:buNone/>
            </a:pPr>
            <a:r>
              <a:t/>
            </a:r>
            <a:endParaRPr/>
          </a:p>
        </p:txBody>
      </p:sp>
      <p:sp>
        <p:nvSpPr>
          <p:cNvPr id="211" name="Google Shape;21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1: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1:notes"/>
          <p:cNvSpPr txBox="1"/>
          <p:nvPr>
            <p:ph idx="1" type="body"/>
          </p:nvPr>
        </p:nvSpPr>
        <p:spPr>
          <a:xfrm>
            <a:off x="116632" y="4715153"/>
            <a:ext cx="6552728" cy="44669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900"/>
              <a:buFont typeface="Calibri"/>
              <a:buNone/>
            </a:pPr>
            <a:r>
              <a:rPr lang="tr-TR" sz="900"/>
              <a:t>Tanı anı MRG’de metastazı olmadığı kanıtlanan olgularda PKI, MRG ile yakın izlem ve asemptomatik beyin metlerin erken tanınmasıyla yapılan salvaj RT koluna göre sağkalımı arttırmamıştır</a:t>
            </a:r>
            <a:endParaRPr sz="900"/>
          </a:p>
          <a:p>
            <a:pPr indent="0" lvl="0" marL="0" rtl="0" algn="l">
              <a:spcBef>
                <a:spcPts val="0"/>
              </a:spcBef>
              <a:spcAft>
                <a:spcPts val="0"/>
              </a:spcAft>
              <a:buNone/>
            </a:pPr>
            <a:r>
              <a:rPr b="0" i="0" lang="tr-TR" sz="900" u="none" strike="noStrike">
                <a:solidFill>
                  <a:schemeClr val="dk1"/>
                </a:solidFill>
              </a:rPr>
              <a:t>330 PLANLANMIŞ AMA İNTERİM ANALİZDE FAYDASIZLIK ÖRÜLÜNCE SONLANDIRILMI-NOSAKİIn the study conducted by Takahashi </a:t>
            </a:r>
            <a:r>
              <a:rPr b="0" i="1" lang="tr-TR" sz="900" u="none" strike="noStrike">
                <a:solidFill>
                  <a:schemeClr val="dk1"/>
                </a:solidFill>
              </a:rPr>
              <a:t>et al</a:t>
            </a:r>
            <a:r>
              <a:rPr b="0" i="0" lang="tr-TR" sz="900" u="none" strike="noStrike">
                <a:solidFill>
                  <a:schemeClr val="dk1"/>
                </a:solidFill>
              </a:rPr>
              <a:t>[122] all patients underwent MRI prior to PCI. The cumulative incidence of BM in the two arms (PCI </a:t>
            </a:r>
            <a:r>
              <a:rPr b="0" i="1" lang="tr-TR" sz="900" u="none" strike="noStrike">
                <a:solidFill>
                  <a:schemeClr val="dk1"/>
                </a:solidFill>
              </a:rPr>
              <a:t>vs </a:t>
            </a:r>
            <a:r>
              <a:rPr b="0" i="0" lang="tr-TR" sz="900" u="none" strike="noStrike">
                <a:solidFill>
                  <a:schemeClr val="dk1"/>
                </a:solidFill>
              </a:rPr>
              <a:t>observation) was 48% and 69%, respectively.Despite the lower rate of BM with PCI, this did not improve OS (Table 6).The PCI dose in ES-SCLC is 2500 cGy in 10 fractions (level of evidence I, grade of recommendation A) and 2000 cGy in 5 fractions[38]; however, the neurocognitive effects of the latter scheme have not been fully investigated-CAUNAGO</a:t>
            </a:r>
            <a:endParaRPr/>
          </a:p>
          <a:p>
            <a:pPr indent="0" lvl="0" marL="0" rtl="0" algn="l">
              <a:spcBef>
                <a:spcPts val="0"/>
              </a:spcBef>
              <a:spcAft>
                <a:spcPts val="0"/>
              </a:spcAft>
              <a:buNone/>
            </a:pPr>
            <a:r>
              <a:rPr b="0" i="0" lang="tr-TR" sz="900" u="none" strike="noStrike">
                <a:solidFill>
                  <a:schemeClr val="dk1"/>
                </a:solidFill>
              </a:rPr>
              <a:t>Conversely, among patients in the surveillance arm of the EORTC trial who developed symptomatic brain metastases, only 59% received salvage radiation. Thus, 41% with symptomatic brain metastases in the observation arm of the EORTC trial were unable to receive salvage radiation, raising the question of whether this difference could have contributed to the decreased OS without PCI.TAYLOR Other potential explanations for the differences in the effect of PCI may include biologic heterogeneity between the European and Japanese populations that has impacted randomized trial data before TAYLOR</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 PCI deteriorates survival compared with a periodic follow-up with brain MRI, and the negative impact on quality-of-life due to prolonged anorexia and nausea after PCI was considered to be a primary reason OUTCHI</a:t>
            </a:r>
            <a:endParaRPr b="0" i="0" sz="900" u="none" strike="noStrike">
              <a:solidFill>
                <a:schemeClr val="dk1"/>
              </a:solidFill>
            </a:endParaRPr>
          </a:p>
          <a:p>
            <a:pPr indent="0" lvl="0" marL="0" rtl="0" algn="l">
              <a:spcBef>
                <a:spcPts val="0"/>
              </a:spcBef>
              <a:spcAft>
                <a:spcPts val="0"/>
              </a:spcAft>
              <a:buNone/>
            </a:pPr>
            <a:r>
              <a:rPr b="0" i="0" lang="tr-TR" sz="900" u="none" strike="noStrike">
                <a:solidFill>
                  <a:schemeClr val="dk1"/>
                </a:solidFill>
              </a:rPr>
              <a:t>Although two MTA and one pooled analysis have shown that PCI improves OS in patients with ES-SCLC[157-149], the result of another MTA called into question the value of PCI[150]. Consequently, the decision to use PCI or not should be discussed with the radiation oncologist. Patients with ES-SCLC who progress after PCh should not receive PCI-Caunago</a:t>
            </a:r>
            <a:endParaRPr/>
          </a:p>
          <a:p>
            <a:pPr indent="0" lvl="0" marL="0" rtl="0" algn="l">
              <a:spcBef>
                <a:spcPts val="0"/>
              </a:spcBef>
              <a:spcAft>
                <a:spcPts val="0"/>
              </a:spcAft>
              <a:buNone/>
            </a:pPr>
            <a:r>
              <a:rPr b="0" i="0" lang="tr-TR" sz="900" u="none" strike="noStrike">
                <a:solidFill>
                  <a:schemeClr val="dk1"/>
                </a:solidFill>
              </a:rPr>
              <a:t>In ES-SCLC, the use of PCI was examined in a randomized trial of patients with any response to upfront chemotherapy.10 Patients had no known BMs, but brain imaging was not mandated as part of the standard staging or follow-up procedures. PCI reduced symptomatic BMs and resulted in improved OS. Similarly, meta-analyses8,81,94,95 and some pooled analyses82,83 demonstrated OS to be favorably associated with PCI usage in ESSCLC.</a:t>
            </a:r>
            <a:endParaRPr/>
          </a:p>
          <a:p>
            <a:pPr indent="0" lvl="0" marL="0" rtl="0" algn="l">
              <a:spcBef>
                <a:spcPts val="0"/>
              </a:spcBef>
              <a:spcAft>
                <a:spcPts val="0"/>
              </a:spcAft>
              <a:buNone/>
            </a:pPr>
            <a:r>
              <a:rPr b="0" i="0" lang="tr-TR" sz="900" u="none" strike="noStrike">
                <a:solidFill>
                  <a:schemeClr val="dk1"/>
                </a:solidFill>
              </a:rPr>
              <a:t>However, a different meta-analysis questioned the OS benefit of PCI in ES-SCLC.96 A more contemporary Japanese randomized study was designed to</a:t>
            </a:r>
            <a:endParaRPr/>
          </a:p>
          <a:p>
            <a:pPr indent="0" lvl="0" marL="0" rtl="0" algn="l">
              <a:spcBef>
                <a:spcPts val="0"/>
              </a:spcBef>
              <a:spcAft>
                <a:spcPts val="0"/>
              </a:spcAft>
              <a:buNone/>
            </a:pPr>
            <a:r>
              <a:rPr b="0" i="0" lang="tr-TR" sz="900" u="none" strike="noStrike">
                <a:solidFill>
                  <a:schemeClr val="dk1"/>
                </a:solidFill>
              </a:rPr>
              <a:t>examine MRI surveillance compared with PCI.13 PCI resulted in a significantly decreased burden of BMs compared with MRI surveillance (48% vs 69%). However, OS was not improved.13 It should be noted that no quality of life and limited neurocognition data are available from this trial. Therefore, for patients who can adhere to the schedule, MRI surveillance can be considered an alternative to PCI. The task force recommends consultation with a radiation oncologist regarding the benefits and risks of PCI versus MRI surveillance. Similar to patients with LS-SCLC, patients with ES-SCLC who progress</a:t>
            </a:r>
            <a:endParaRPr/>
          </a:p>
          <a:p>
            <a:pPr indent="0" lvl="0" marL="0" rtl="0" algn="l">
              <a:spcBef>
                <a:spcPts val="0"/>
              </a:spcBef>
              <a:spcAft>
                <a:spcPts val="0"/>
              </a:spcAft>
              <a:buNone/>
            </a:pPr>
            <a:r>
              <a:rPr b="0" i="0" lang="tr-TR" sz="900" u="none" strike="noStrike">
                <a:solidFill>
                  <a:schemeClr val="dk1"/>
                </a:solidFill>
              </a:rPr>
              <a:t>after initial therapy should not be recommended for PCI. Among patients with ES-SCLC who elect to have PCI, the task force agreed that data supporting utilization of 2500 cGy in 10 fractions are likely applicable regarding disease control and neurotoxicity.92,93 This regimen has</a:t>
            </a:r>
            <a:endParaRPr/>
          </a:p>
          <a:p>
            <a:pPr indent="0" lvl="0" marL="0" rtl="0" algn="l">
              <a:spcBef>
                <a:spcPts val="0"/>
              </a:spcBef>
              <a:spcAft>
                <a:spcPts val="0"/>
              </a:spcAft>
              <a:buNone/>
            </a:pPr>
            <a:r>
              <a:rPr b="0" i="0" lang="tr-TR" sz="900" u="none" strike="noStrike">
                <a:solidFill>
                  <a:schemeClr val="dk1"/>
                </a:solidFill>
              </a:rPr>
              <a:t>been extensively used in patients with ES-SCLC undergoing PCI.10,97,98 However, given that the strongest randomized data supporting PCI for ES-SCLC delivered 2000 cGy in 5 fractions of 400 cGy to 62% of the patients receiving PCI,10 that fractionation scheme also garnered support as an evidence-based regimen, although neurocognitive effects for this scheme have not been studied.-SIMONE ASTRO</a:t>
            </a:r>
            <a:endParaRPr sz="900"/>
          </a:p>
          <a:p>
            <a:pPr indent="0" lvl="0" marL="0" rtl="0" algn="l">
              <a:spcBef>
                <a:spcPts val="0"/>
              </a:spcBef>
              <a:spcAft>
                <a:spcPts val="0"/>
              </a:spcAft>
              <a:buNone/>
            </a:pPr>
            <a:r>
              <a:rPr b="0" i="0" lang="tr-TR" sz="900" u="none" strike="noStrike">
                <a:solidFill>
                  <a:schemeClr val="dk1"/>
                </a:solidFill>
              </a:rPr>
              <a:t>Due to the contrasting results of 2 randomized trials evaluating PCI in stage IV disease [24,25], there is a need for a new</a:t>
            </a:r>
            <a:endParaRPr/>
          </a:p>
          <a:p>
            <a:pPr indent="0" lvl="0" marL="0" rtl="0" algn="l">
              <a:spcBef>
                <a:spcPts val="0"/>
              </a:spcBef>
              <a:spcAft>
                <a:spcPts val="0"/>
              </a:spcAft>
              <a:buNone/>
            </a:pPr>
            <a:r>
              <a:rPr b="0" i="0" lang="tr-TR" sz="900" u="none" strike="noStrike">
                <a:solidFill>
                  <a:schemeClr val="dk1"/>
                </a:solidFill>
              </a:rPr>
              <a:t>trial comparing PCI (with or without hippocampal sparing) to MRI surveillance in the combination chemo-immunotherapy eraLE PECHOUX-ESTRO</a:t>
            </a:r>
            <a:endParaRPr sz="900"/>
          </a:p>
          <a:p>
            <a:pPr indent="0" lvl="0" marL="0" rtl="0" algn="l">
              <a:spcBef>
                <a:spcPts val="0"/>
              </a:spcBef>
              <a:spcAft>
                <a:spcPts val="0"/>
              </a:spcAft>
              <a:buNone/>
            </a:pPr>
            <a:r>
              <a:t/>
            </a:r>
            <a:endParaRPr sz="900"/>
          </a:p>
        </p:txBody>
      </p:sp>
      <p:sp>
        <p:nvSpPr>
          <p:cNvPr id="218" name="Google Shape;21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2: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12:notes"/>
          <p:cNvSpPr txBox="1"/>
          <p:nvPr>
            <p:ph idx="1" type="body"/>
          </p:nvPr>
        </p:nvSpPr>
        <p:spPr>
          <a:xfrm>
            <a:off x="545232" y="4762501"/>
            <a:ext cx="5767536"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GS japonda daha iyi The median overall survival for all patients was longer in the Japanese study than in the EORTC trial. The participating Japanese centres, however, included 1 patient per year on average, raising the question whether the results can be generalized to all patients. The majority of patients in the Japanese study developed brain metastases for which radiotherapy was initiated; 46% in the PCI group and 83% in the observation groupPUTORA</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Manapov et al., 40 patients with LS-SCLC who achieved CR to concurrent chemoradiotherapy and were indicated for PCI were subjected to contrast-enhanced head MRI before receiving PCI, and the findings revealed asymptomatic brain metastases in 13 cases (32.5%) [13]. </a:t>
            </a:r>
            <a:endParaRPr b="0" i="0" sz="9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In the EORTC study, MRI was not carried out before PCI, therefore it could not be ruled out that patients with asymptomatic brain metastasis</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may have been included among the participants, and that the tudy results may have been influenced by the treatment effect</a:t>
            </a:r>
            <a:endParaRPr b="0" i="0" sz="900" u="none" strike="noStrike">
              <a:solidFill>
                <a:schemeClr val="dk1"/>
              </a:solidFill>
              <a:latin typeface="Calibri"/>
              <a:ea typeface="Calibri"/>
              <a:cs typeface="Calibri"/>
              <a:sym typeface="Calibri"/>
            </a:endParaRPr>
          </a:p>
          <a:p>
            <a:pPr indent="-285750" lvl="0" marL="285750" rtl="0" algn="l">
              <a:spcBef>
                <a:spcPts val="0"/>
              </a:spcBef>
              <a:spcAft>
                <a:spcPts val="0"/>
              </a:spcAft>
              <a:buClr>
                <a:srgbClr val="000000"/>
              </a:buClr>
              <a:buSzPts val="900"/>
              <a:buFont typeface="Arial"/>
              <a:buChar char="•"/>
            </a:pPr>
            <a:r>
              <a:rPr b="0" i="0" lang="tr-TR" sz="900" u="none" strike="noStrike">
                <a:solidFill>
                  <a:srgbClr val="000000"/>
                </a:solidFill>
                <a:latin typeface="Charis SIL"/>
                <a:ea typeface="Charis SIL"/>
                <a:cs typeface="Charis SIL"/>
                <a:sym typeface="Charis SIL"/>
              </a:rPr>
              <a:t>Thus, we believe that PCI is not essential when periodic MRI examinations are available. Researchers have compared the two trials and indicated that the EORTC study did not rule out patients with asymptomatic BM because MRI was not performed before PCI. Thus, the effect of PCI on these patients may have influenced the results. </a:t>
            </a:r>
            <a:r>
              <a:rPr b="0" i="0" lang="tr-TR" sz="900" u="none" strike="noStrike">
                <a:solidFill>
                  <a:schemeClr val="dk1"/>
                </a:solidFill>
                <a:latin typeface="Calibri"/>
                <a:ea typeface="Calibri"/>
                <a:cs typeface="Calibri"/>
                <a:sym typeface="Calibri"/>
              </a:rPr>
              <a:t>TIAN</a:t>
            </a:r>
            <a:endParaRPr/>
          </a:p>
          <a:p>
            <a:pPr indent="-285750" lvl="0" marL="285750" rtl="0" algn="l">
              <a:spcBef>
                <a:spcPts val="0"/>
              </a:spcBef>
              <a:spcAft>
                <a:spcPts val="0"/>
              </a:spcAft>
              <a:buClr>
                <a:srgbClr val="000000"/>
              </a:buClr>
              <a:buSzPts val="900"/>
              <a:buFont typeface="Arial"/>
              <a:buChar char="•"/>
            </a:pPr>
            <a:r>
              <a:rPr b="0" i="0" lang="tr-TR" sz="900" u="none" strike="noStrike">
                <a:solidFill>
                  <a:srgbClr val="000000"/>
                </a:solidFill>
                <a:latin typeface="Charis SIL"/>
                <a:ea typeface="Charis SIL"/>
                <a:cs typeface="Charis SIL"/>
                <a:sym typeface="Charis SIL"/>
              </a:rPr>
              <a:t>Referring to the EORTC and Japanese trials, both PCI and periodic MRI examinations are applicable to ES-SCLC. The majority of radiation and medical oncologists worldwide recommend brain MRI before PCI and advise PCI for patients with ES-SCLC after systemic CHT, primarily confined to the fit and non-elderly patient population in consideration of toxicities [</a:t>
            </a:r>
            <a:r>
              <a:rPr b="0" i="0" lang="tr-TR" sz="900" u="none" strike="noStrike">
                <a:solidFill>
                  <a:srgbClr val="2196D1"/>
                </a:solidFill>
                <a:latin typeface="Charis SIL"/>
                <a:ea typeface="Charis SIL"/>
                <a:cs typeface="Charis SIL"/>
                <a:sym typeface="Charis SIL"/>
              </a:rPr>
              <a:t>64</a:t>
            </a:r>
            <a:r>
              <a:rPr b="0" i="0" lang="tr-TR" sz="900" u="none" strike="noStrike">
                <a:solidFill>
                  <a:srgbClr val="2196D1"/>
                </a:solidFill>
                <a:latin typeface="Arial"/>
                <a:ea typeface="Arial"/>
                <a:cs typeface="Arial"/>
                <a:sym typeface="Arial"/>
              </a:rPr>
              <a:t>–</a:t>
            </a:r>
            <a:r>
              <a:rPr b="0" i="0" lang="tr-TR" sz="900" u="none" strike="noStrike">
                <a:solidFill>
                  <a:srgbClr val="2196D1"/>
                </a:solidFill>
                <a:latin typeface="Charis SIL"/>
                <a:ea typeface="Charis SIL"/>
                <a:cs typeface="Charis SIL"/>
                <a:sym typeface="Charis SIL"/>
              </a:rPr>
              <a:t>66</a:t>
            </a:r>
            <a:r>
              <a:rPr b="0" i="0" lang="tr-TR" sz="900" u="none" strike="noStrike">
                <a:solidFill>
                  <a:srgbClr val="000000"/>
                </a:solidFill>
                <a:latin typeface="Charis SIL"/>
                <a:ea typeface="Charis SIL"/>
                <a:cs typeface="Charis SIL"/>
                <a:sym typeface="Charis SIL"/>
              </a:rPr>
              <a:t>]. </a:t>
            </a:r>
            <a:r>
              <a:rPr b="0" i="0" lang="tr-TR" sz="900" u="none" strike="noStrike">
                <a:solidFill>
                  <a:schemeClr val="dk1"/>
                </a:solidFill>
                <a:latin typeface="Calibri"/>
                <a:ea typeface="Calibri"/>
                <a:cs typeface="Calibri"/>
                <a:sym typeface="Calibri"/>
              </a:rPr>
              <a:t>TIAN</a:t>
            </a:r>
            <a:endParaRPr sz="900"/>
          </a:p>
        </p:txBody>
      </p:sp>
      <p:sp>
        <p:nvSpPr>
          <p:cNvPr id="231" name="Google Shape;23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a:t>NOSAKI</a:t>
            </a:r>
            <a:endParaRPr/>
          </a:p>
        </p:txBody>
      </p:sp>
      <p:sp>
        <p:nvSpPr>
          <p:cNvPr id="243" name="Google Shape;24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15:notes"/>
          <p:cNvSpPr txBox="1"/>
          <p:nvPr>
            <p:ph idx="1" type="body"/>
          </p:nvPr>
        </p:nvSpPr>
        <p:spPr>
          <a:xfrm>
            <a:off x="188640" y="4400550"/>
            <a:ext cx="6480600" cy="360060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000000"/>
              </a:buClr>
              <a:buSzPts val="900"/>
              <a:buFont typeface="Arial"/>
              <a:buChar char="•"/>
            </a:pPr>
            <a:r>
              <a:rPr b="0" i="0" lang="tr-TR" sz="900" u="none" strike="noStrike">
                <a:solidFill>
                  <a:srgbClr val="000000"/>
                </a:solidFill>
                <a:latin typeface="Charis SIL"/>
                <a:ea typeface="Charis SIL"/>
                <a:cs typeface="Charis SIL"/>
                <a:sym typeface="Charis SIL"/>
              </a:rPr>
              <a:t>Non-inferiority trialNotably, an ongoing randomized phase 3 trial (MAVERICK) is recruiting an estimated 668 patients with SCLC to test whether the use of MRI alone, instead of MRI plus PCI, affects OS (NCT04155034). Retrospective studies and meta-analyses indicated that PCI was associated with a significantly longer survival and delayed appearance of BM compared to non-PCI TIAN</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Related trials in the space of SCLC brain management include the SWOG S1827 Maverick trial (ClinicalTrials.gov identifier: NCT04155034), a phase III trial that compares HA-PCI or standard PCI (radiotherapy technique chosen per patient and clinician discretion) followed by magnetic resonance imaging (MRI) surveillance versus MRI surveillance alone.BROWN</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 Non- inferiorıty trial</a:t>
            </a:r>
            <a:endParaRPr b="0" i="0" sz="900" u="none" strike="noStrike">
              <a:solidFill>
                <a:schemeClr val="dk1"/>
              </a:solidFill>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The results of ongoing SWOG 1827 (NCT04155034), a randomized phase III trial comparing PCI with MRI surveillance and MRI surveillance alone in patients with SCLC, might redefine the role of PCI for patients with LS-SCLC in the MRI era and increase the importance of avoiding neurocognitive deterioration. In that sense, the development of new radiation techniques, including HA-PCI, should be continued. OUTCHI</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SWOG 1827, “MRI brain surveillance alone versus MRI surveillance and prophylactic cranial irradiation: a randomized phase III trial in small-cell lung cancer (MAVERICK)” which was activated in early 2020 with a planned enrollment of 600 patients with either LS-SCLC or ES-SCLC. The primary endpoint of the MAVERICK study tests the hypothesis that a strategy of MRI surveillance alone, allowing for early salvage radiation therapy in patients who develop brain metastases, can offer non-inferior OS when compared to MRI surveillance plus PCI. Key secondary endpoints will assess whether MRI surveillance alone is associated with improved cognitive preservation and quality of life, as well as the effect of PCI on OS in the subgroups with LS-SCLC or ES-SCLC. Pre-randomization strata includes: (I) LS </a:t>
            </a:r>
            <a:r>
              <a:rPr b="0" i="1" lang="tr-TR" sz="900" u="none" strike="noStrike">
                <a:solidFill>
                  <a:schemeClr val="dk1"/>
                </a:solidFill>
              </a:rPr>
              <a:t>vs. </a:t>
            </a:r>
            <a:r>
              <a:rPr b="0" i="0" lang="tr-TR" sz="900" u="none" strike="noStrike">
                <a:solidFill>
                  <a:schemeClr val="dk1"/>
                </a:solidFill>
              </a:rPr>
              <a:t>ES disease, (II) planned ICI or not, and (III) performance status 0–1 </a:t>
            </a:r>
            <a:r>
              <a:rPr b="0" i="1" lang="tr-TR" sz="900" u="none" strike="noStrike">
                <a:solidFill>
                  <a:schemeClr val="dk1"/>
                </a:solidFill>
              </a:rPr>
              <a:t>vs. T</a:t>
            </a:r>
            <a:endParaRPr/>
          </a:p>
          <a:p>
            <a:pPr indent="0" lvl="0" marL="0" rtl="0" algn="l">
              <a:spcBef>
                <a:spcPts val="0"/>
              </a:spcBef>
              <a:spcAft>
                <a:spcPts val="0"/>
              </a:spcAft>
              <a:buNone/>
            </a:pPr>
            <a:r>
              <a:rPr b="0" i="0" lang="tr-TR" sz="900" u="none" strike="noStrike">
                <a:solidFill>
                  <a:schemeClr val="dk1"/>
                </a:solidFill>
              </a:rPr>
              <a:t>MAVERICK is a pragmatic trial designed to minimize barriers to accrual allowing varying and evolving SCLC practice patterns including immunotherapy, consolidative thoracic radiation for ES-SCLC, HA-PCI, memantine, and salvage therapies including WBRT, HA-WBRT, and SRS at the discretion of the treating physician. This trial is supported by a recent patterns of care survey amongst 487 radiation oncologists which reported that routine recommendation for PCI in ES-SCLC had dropped from 72% to 44% following the Japanese trial, and that 82% of respondents would be willing to enroll patients with either LS and/or ES SCLC on a trial comparing MRI surveillance with and without PCI (42-44). An important design feature of the MAVERICK trial is the pre-randomization stratification by LS-SCLC and ES-SCLC which will ensure balance between the arms while allowing investigators to enroll the patients with the stage of SCLC for which they have equipoise on the PCI question (i.e., LS-SCLC, ES-SCLC, or both). The results from this trial will ultimately address many of the controversial questions that have generated equipoise regarding the role of PCI in ES-SCLC, and hopefully help define the role of PCI for LS-SCLC and ES-SCLC in the modern era of ICI and opportunity to manage with MRI surveillance and early SALVAGE RX T</a:t>
            </a:r>
            <a:r>
              <a:rPr b="0" i="1" lang="tr-TR" sz="900" u="none" strike="noStrike">
                <a:solidFill>
                  <a:schemeClr val="dk1"/>
                </a:solidFill>
              </a:rPr>
              <a:t>AYLOR</a:t>
            </a:r>
            <a:endParaRPr/>
          </a:p>
          <a:p>
            <a:pPr indent="0" lvl="0" marL="0" rtl="0" algn="l">
              <a:spcBef>
                <a:spcPts val="0"/>
              </a:spcBef>
              <a:spcAft>
                <a:spcPts val="0"/>
              </a:spcAft>
              <a:buNone/>
            </a:pPr>
            <a:r>
              <a:rPr b="0" i="0" lang="tr-TR" sz="900" u="none" strike="noStrike">
                <a:latin typeface="Arial"/>
                <a:ea typeface="Arial"/>
                <a:cs typeface="Arial"/>
                <a:sym typeface="Arial"/>
              </a:rPr>
              <a:t>The benefit of PCI is unclear in patients who have undergone definitive therapy for very early LS-SCLC, ie, pathologic stage I–IIA (T1–2,N0,M0).9 These</a:t>
            </a:r>
            <a:endParaRPr/>
          </a:p>
          <a:p>
            <a:pPr indent="0" lvl="0" marL="0" rtl="0" algn="l">
              <a:spcBef>
                <a:spcPts val="0"/>
              </a:spcBef>
              <a:spcAft>
                <a:spcPts val="0"/>
              </a:spcAft>
              <a:buNone/>
            </a:pPr>
            <a:r>
              <a:rPr b="0" i="0" lang="tr-TR" sz="900" u="none" strike="noStrike">
                <a:latin typeface="Arial"/>
                <a:ea typeface="Arial"/>
                <a:cs typeface="Arial"/>
                <a:sym typeface="Arial"/>
              </a:rPr>
              <a:t>patients have a lower risk of developing brain metastases than patients with more advanced, LS-SCLC and may not benefit from PCI.9 Brain MRI</a:t>
            </a:r>
            <a:endParaRPr/>
          </a:p>
          <a:p>
            <a:pPr indent="0" lvl="0" marL="0" rtl="0" algn="l">
              <a:spcBef>
                <a:spcPts val="0"/>
              </a:spcBef>
              <a:spcAft>
                <a:spcPts val="0"/>
              </a:spcAft>
              <a:buNone/>
            </a:pPr>
            <a:r>
              <a:rPr b="0" i="0" lang="tr-TR" sz="900" u="none" strike="noStrike">
                <a:latin typeface="Arial"/>
                <a:ea typeface="Arial"/>
                <a:cs typeface="Arial"/>
                <a:sym typeface="Arial"/>
              </a:rPr>
              <a:t>surveillance should be performed in patients not receiving PCI.9 However, PCI may have a benefit in patients who are found to have pathologic stage</a:t>
            </a:r>
            <a:endParaRPr/>
          </a:p>
          <a:p>
            <a:pPr indent="0" lvl="0" marL="0" rtl="0" algn="l">
              <a:spcBef>
                <a:spcPts val="0"/>
              </a:spcBef>
              <a:spcAft>
                <a:spcPts val="0"/>
              </a:spcAft>
              <a:buNone/>
            </a:pPr>
            <a:r>
              <a:rPr b="0" i="0" lang="tr-TR" sz="900" u="none" strike="noStrike">
                <a:latin typeface="Arial"/>
                <a:ea typeface="Arial"/>
                <a:cs typeface="Arial"/>
                <a:sym typeface="Arial"/>
              </a:rPr>
              <a:t>IIB or III SCLC after complete resection.9,37 This issue is being evaluated in the ongoing NCI cooperative group trial SWOG S1827/MAVERICK (brain MRI</a:t>
            </a:r>
            <a:endParaRPr/>
          </a:p>
          <a:p>
            <a:pPr indent="0" lvl="0" marL="0" rtl="0" algn="l">
              <a:spcBef>
                <a:spcPts val="0"/>
              </a:spcBef>
              <a:spcAft>
                <a:spcPts val="0"/>
              </a:spcAft>
              <a:buNone/>
            </a:pPr>
            <a:r>
              <a:rPr b="0" i="0" lang="tr-TR" sz="900" u="none" strike="noStrike">
                <a:latin typeface="Arial"/>
                <a:ea typeface="Arial"/>
                <a:cs typeface="Arial"/>
                <a:sym typeface="Arial"/>
              </a:rPr>
              <a:t>surveillance ± PCI), which includes the population undergoing surgical resection.</a:t>
            </a:r>
            <a:r>
              <a:rPr b="0" i="0" lang="tr-TR" sz="900" u="none" strike="noStrike">
                <a:solidFill>
                  <a:schemeClr val="dk1"/>
                </a:solidFill>
                <a:latin typeface="Arial"/>
                <a:ea typeface="Arial"/>
                <a:cs typeface="Arial"/>
                <a:sym typeface="Arial"/>
              </a:rPr>
              <a:t>-nccn</a:t>
            </a:r>
            <a:endParaRPr b="0" i="0" sz="900"/>
          </a:p>
          <a:p>
            <a:pPr indent="-95250" lvl="0" marL="171450" rtl="0" algn="l">
              <a:spcBef>
                <a:spcPts val="0"/>
              </a:spcBef>
              <a:spcAft>
                <a:spcPts val="0"/>
              </a:spcAft>
              <a:buClr>
                <a:schemeClr val="dk1"/>
              </a:buClr>
              <a:buSzPts val="1200"/>
              <a:buFont typeface="Arial"/>
              <a:buNone/>
            </a:pPr>
            <a:r>
              <a:t/>
            </a:r>
            <a:endParaRPr/>
          </a:p>
        </p:txBody>
      </p:sp>
      <p:sp>
        <p:nvSpPr>
          <p:cNvPr id="257" name="Google Shape;257;p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experts from both ESTRO and IASLC, representing European radiation and medical oncologists specializing in lung</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cancer, recommend PCI in selected patients and restrict its use primarily to fit, non-elderly patients who responded to chemotherapy</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(CR/PR). Overall, the criteria used by the experts are stricter than the inclusion criteria of the EORTC study. The restricted availability</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of brain MRI and possible doubt regarding the translation of the Japanese results (different ethnicities and inclusion criteria) may</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explain why at the time of the analysis, brain MRI surveillance was not suggested by the majority of experts.</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RESULTS: The factors associated with the recommendation for the use of PCI included the fitness of the</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patient, young age and good response to chemotherapy. PCI was recommended by the majority of experts</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for non-elderly fit patients who had at least a partial response (PR) to chemotherapy (for complete remission</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(CR) 85% of radiation oncologists and 69% of medical oncologists, for PR: 85% of radiation oncologists</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and 54% of medical oncologists). For patients with stable disease after chemotherapy, PCI was recommended</a:t>
            </a:r>
            <a:endParaRPr/>
          </a:p>
          <a:p>
            <a:pPr indent="0" lvl="0" marL="0" rtl="0" algn="l">
              <a:spcBef>
                <a:spcPts val="0"/>
              </a:spcBef>
              <a:spcAft>
                <a:spcPts val="0"/>
              </a:spcAft>
              <a:buNone/>
            </a:pPr>
            <a:r>
              <a:rPr b="0" i="0" lang="tr-TR" sz="1200" u="none" strike="noStrike">
                <a:solidFill>
                  <a:schemeClr val="dk1"/>
                </a:solidFill>
                <a:latin typeface="Calibri"/>
                <a:ea typeface="Calibri"/>
                <a:cs typeface="Calibri"/>
                <a:sym typeface="Calibri"/>
              </a:rPr>
              <a:t>by 6 out of 13 (46%) radiation oncologists and only 3 out of 13 medical oncologists (23%). </a:t>
            </a:r>
            <a:endParaRPr/>
          </a:p>
          <a:p>
            <a:pPr indent="0" lvl="0" marL="0" rtl="0" algn="l">
              <a:spcBef>
                <a:spcPts val="0"/>
              </a:spcBef>
              <a:spcAft>
                <a:spcPts val="0"/>
              </a:spcAft>
              <a:buNone/>
            </a:pPr>
            <a:r>
              <a:t/>
            </a:r>
            <a:endParaRPr/>
          </a:p>
        </p:txBody>
      </p:sp>
      <p:sp>
        <p:nvSpPr>
          <p:cNvPr id="267" name="Google Shape;26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6: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41300" rtl="0" algn="l">
              <a:lnSpc>
                <a:spcPct val="253333"/>
              </a:lnSpc>
              <a:spcBef>
                <a:spcPts val="0"/>
              </a:spcBef>
              <a:spcAft>
                <a:spcPts val="0"/>
              </a:spcAft>
              <a:buClr>
                <a:srgbClr val="0076A9"/>
              </a:buClr>
              <a:buSzPts val="900"/>
              <a:buFont typeface="Arial"/>
              <a:buChar char="•"/>
            </a:pPr>
            <a:r>
              <a:rPr lang="tr-TR" sz="900">
                <a:latin typeface="Arial"/>
                <a:ea typeface="Arial"/>
                <a:cs typeface="Arial"/>
                <a:sym typeface="Arial"/>
              </a:rPr>
              <a:t>NC etkileri tanımlanmamış olmasına rağmen SLOTMN’ın YE’de yaklaşımım belirleyen çalışmasında %60 bu şemayı aldığı için önerilmek zorunda</a:t>
            </a:r>
            <a:endParaRPr sz="900">
              <a:latin typeface="Arial"/>
              <a:ea typeface="Arial"/>
              <a:cs typeface="Arial"/>
              <a:sym typeface="Arial"/>
            </a:endParaRPr>
          </a:p>
          <a:p>
            <a:pPr indent="-228600" lvl="0" marL="241300" rtl="0" algn="l">
              <a:lnSpc>
                <a:spcPct val="253333"/>
              </a:lnSpc>
              <a:spcBef>
                <a:spcPts val="5"/>
              </a:spcBef>
              <a:spcAft>
                <a:spcPts val="0"/>
              </a:spcAft>
              <a:buClr>
                <a:srgbClr val="0076A9"/>
              </a:buClr>
              <a:buSzPts val="900"/>
              <a:buFont typeface="Arial"/>
              <a:buChar char="•"/>
            </a:pPr>
            <a:r>
              <a:rPr lang="tr-TR" sz="900">
                <a:latin typeface="Arial"/>
                <a:ea typeface="Arial"/>
                <a:cs typeface="Arial"/>
                <a:sym typeface="Arial"/>
              </a:rPr>
              <a:t>What are the indications, appropriate dose-fractionation schedules, and timing of</a:t>
            </a:r>
            <a:endParaRPr/>
          </a:p>
          <a:p>
            <a:pPr indent="0" lvl="0" marL="241300" rtl="0" algn="l">
              <a:lnSpc>
                <a:spcPct val="253333"/>
              </a:lnSpc>
              <a:spcBef>
                <a:spcPts val="0"/>
              </a:spcBef>
              <a:spcAft>
                <a:spcPts val="0"/>
              </a:spcAft>
              <a:buNone/>
            </a:pPr>
            <a:r>
              <a:rPr lang="tr-TR" sz="900">
                <a:latin typeface="Arial"/>
                <a:ea typeface="Arial"/>
                <a:cs typeface="Arial"/>
                <a:sym typeface="Arial"/>
              </a:rPr>
              <a:t>prophylactic cranial RT for LS-SCLC and ES-SCLC?</a:t>
            </a:r>
            <a:endParaRPr sz="900">
              <a:latin typeface="Arial"/>
              <a:ea typeface="Arial"/>
              <a:cs typeface="Arial"/>
              <a:sym typeface="Arial"/>
            </a:endParaRPr>
          </a:p>
          <a:p>
            <a:pPr indent="0" lvl="0" marL="241300" marR="0" rtl="0" algn="l">
              <a:lnSpc>
                <a:spcPct val="253333"/>
              </a:lnSpc>
              <a:spcBef>
                <a:spcPts val="0"/>
              </a:spcBef>
              <a:spcAft>
                <a:spcPts val="0"/>
              </a:spcAft>
              <a:buClr>
                <a:schemeClr val="dk1"/>
              </a:buClr>
              <a:buSzPts val="900"/>
              <a:buFont typeface="Arial"/>
              <a:buNone/>
            </a:pPr>
            <a:r>
              <a:rPr lang="tr-TR" sz="900">
                <a:latin typeface="Arial"/>
                <a:ea typeface="Arial"/>
                <a:cs typeface="Arial"/>
                <a:sym typeface="Arial"/>
              </a:rPr>
              <a:t>For patients with SCLC who respond to initial therapy, restaging  with brain MRI to guide decision making regarding PCI is  recommended.</a:t>
            </a:r>
            <a:endParaRPr/>
          </a:p>
          <a:p>
            <a:pPr indent="0" lvl="0" marL="241300" rtl="0" algn="l">
              <a:lnSpc>
                <a:spcPct val="253333"/>
              </a:lnSpc>
              <a:spcBef>
                <a:spcPts val="0"/>
              </a:spcBef>
              <a:spcAft>
                <a:spcPts val="0"/>
              </a:spcAft>
              <a:buNone/>
            </a:pPr>
            <a:r>
              <a:rPr lang="tr-TR" sz="900">
                <a:latin typeface="Arial"/>
                <a:ea typeface="Arial"/>
                <a:cs typeface="Arial"/>
                <a:sym typeface="Arial"/>
              </a:rPr>
              <a:t>For patients with ES-SCLC who respond to chemotherapy,  consultation with a radiation oncologist to enhance shared  decision making on PCI versus MRI surveillance (considering  patient- and disease-specific characteristics) is recommended</a:t>
            </a:r>
            <a:endParaRPr sz="900">
              <a:latin typeface="Arial"/>
              <a:ea typeface="Arial"/>
              <a:cs typeface="Arial"/>
              <a:sym typeface="Arial"/>
            </a:endParaRPr>
          </a:p>
          <a:p>
            <a:pPr indent="0" lvl="0" marL="241300" rtl="0" algn="l">
              <a:lnSpc>
                <a:spcPct val="253333"/>
              </a:lnSpc>
              <a:spcBef>
                <a:spcPts val="0"/>
              </a:spcBef>
              <a:spcAft>
                <a:spcPts val="0"/>
              </a:spcAft>
              <a:buNone/>
            </a:pPr>
            <a:r>
              <a:rPr lang="tr-TR" sz="900">
                <a:latin typeface="Arial"/>
                <a:ea typeface="Arial"/>
                <a:cs typeface="Arial"/>
                <a:sym typeface="Arial"/>
              </a:rPr>
              <a:t>For patients with ES-SCLC who elect PCI, 2,500 cGy in 10  fractions or 2,000 cGy in 5 fractions is recommended</a:t>
            </a:r>
            <a:endParaRPr sz="900">
              <a:latin typeface="Arial"/>
              <a:ea typeface="Arial"/>
              <a:cs typeface="Arial"/>
              <a:sym typeface="Arial"/>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latin typeface="Calibri"/>
                <a:ea typeface="Calibri"/>
                <a:cs typeface="Calibri"/>
                <a:sym typeface="Calibri"/>
              </a:rPr>
              <a:t>Given the importance of central nervous system as a site of failure in SCLC, and in the context of PCI consideration, magnetic resonance imaging (MRI) restaging after completion of chemoradiation is recommended. Studies examining the value of restaging MRI after upfront chemoradiation</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indicate interval development of BMs in 20% to 32% of patients.73,74 This information imparts prognostic</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information and guides decision making on whole-brain RT intent and dosing. MRI with contrast is the recommended</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imaging modality given higher sensitivity for small lesions; however, contrast-enhanced CT maintains a role in</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staging and surveillance for patients with pacemakers or other MRI contraindications.SIMONE</a:t>
            </a:r>
            <a:endParaRPr sz="900"/>
          </a:p>
          <a:p>
            <a:pPr indent="0" lvl="0" marL="241300" rtl="0" algn="l">
              <a:lnSpc>
                <a:spcPct val="253333"/>
              </a:lnSpc>
              <a:spcBef>
                <a:spcPts val="0"/>
              </a:spcBef>
              <a:spcAft>
                <a:spcPts val="0"/>
              </a:spcAft>
              <a:buNone/>
            </a:pPr>
            <a:r>
              <a:t/>
            </a:r>
            <a:endParaRPr sz="900">
              <a:latin typeface="Arial"/>
              <a:ea typeface="Arial"/>
              <a:cs typeface="Arial"/>
              <a:sym typeface="Arial"/>
            </a:endParaRPr>
          </a:p>
        </p:txBody>
      </p:sp>
      <p:sp>
        <p:nvSpPr>
          <p:cNvPr id="276" name="Google Shape;27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7: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7:notes"/>
          <p:cNvSpPr txBox="1"/>
          <p:nvPr>
            <p:ph idx="1" type="body"/>
          </p:nvPr>
        </p:nvSpPr>
        <p:spPr>
          <a:xfrm>
            <a:off x="116632" y="4715153"/>
            <a:ext cx="6552728"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sz="900"/>
              <a:t>Progrese olanlar dışında</a:t>
            </a:r>
            <a:endParaRPr/>
          </a:p>
          <a:p>
            <a:pPr indent="0" lvl="0" marL="0" rtl="0" algn="l">
              <a:spcBef>
                <a:spcPts val="0"/>
              </a:spcBef>
              <a:spcAft>
                <a:spcPts val="0"/>
              </a:spcAft>
              <a:buNone/>
            </a:pPr>
            <a:r>
              <a:rPr lang="tr-TR" sz="900"/>
              <a:t>the task force agreed that data supporting utilization of 2500 cGy in 10 fractions are likely applicable regarding</a:t>
            </a:r>
            <a:endParaRPr/>
          </a:p>
          <a:p>
            <a:pPr indent="0" lvl="0" marL="0" rtl="0" algn="l">
              <a:spcBef>
                <a:spcPts val="0"/>
              </a:spcBef>
              <a:spcAft>
                <a:spcPts val="0"/>
              </a:spcAft>
              <a:buNone/>
            </a:pPr>
            <a:r>
              <a:rPr lang="tr-TR" sz="900"/>
              <a:t>disease control and neurotoxicity.92,93 This regimen has been extensively used in patients with ES-SCLC undergoing</a:t>
            </a:r>
            <a:endParaRPr/>
          </a:p>
          <a:p>
            <a:pPr indent="0" lvl="0" marL="0" rtl="0" algn="l">
              <a:spcBef>
                <a:spcPts val="0"/>
              </a:spcBef>
              <a:spcAft>
                <a:spcPts val="0"/>
              </a:spcAft>
              <a:buNone/>
            </a:pPr>
            <a:r>
              <a:rPr lang="tr-TR" sz="900"/>
              <a:t>PCI.10,97,98 However, given that the strongest randomized data supporting PCI for ES-SCLC delivered 2000 cGy in 5 fractions of 400 cGy to 62% of the patients receiving PCI,10 that fractionation scheme also garnered support as an evidence-based regimen, although neurocognitive</a:t>
            </a:r>
            <a:endParaRPr/>
          </a:p>
          <a:p>
            <a:pPr indent="0" lvl="0" marL="0" rtl="0" algn="l">
              <a:spcBef>
                <a:spcPts val="0"/>
              </a:spcBef>
              <a:spcAft>
                <a:spcPts val="0"/>
              </a:spcAft>
              <a:buNone/>
            </a:pPr>
            <a:r>
              <a:rPr lang="tr-TR" sz="900"/>
              <a:t>effects for this scheme have not been studied.ASTRO</a:t>
            </a:r>
            <a:endParaRPr sz="900"/>
          </a:p>
          <a:p>
            <a:pPr indent="-228600" lvl="0" marL="241300" rtl="0" algn="l">
              <a:spcBef>
                <a:spcPts val="5"/>
              </a:spcBef>
              <a:spcAft>
                <a:spcPts val="0"/>
              </a:spcAft>
              <a:buClr>
                <a:srgbClr val="0076A9"/>
              </a:buClr>
              <a:buSzPts val="900"/>
              <a:buFont typeface="Arial"/>
              <a:buChar char="•"/>
            </a:pPr>
            <a:r>
              <a:rPr lang="tr-TR" sz="900">
                <a:latin typeface="Arial"/>
                <a:ea typeface="Arial"/>
                <a:cs typeface="Arial"/>
                <a:sym typeface="Arial"/>
              </a:rPr>
              <a:t>NC etkileri tanımlanmamış olmasına rağmen SLOTMN’ın YE’de yaklaşımım belirleyen çalışmasında %60 bu şemayı aldığı için önerilmek zorunda</a:t>
            </a:r>
            <a:endParaRPr sz="900">
              <a:latin typeface="Arial"/>
              <a:ea typeface="Arial"/>
              <a:cs typeface="Arial"/>
              <a:sym typeface="Arial"/>
            </a:endParaRPr>
          </a:p>
          <a:p>
            <a:pPr indent="-228600" lvl="0" marL="241300" rtl="0" algn="l">
              <a:spcBef>
                <a:spcPts val="5"/>
              </a:spcBef>
              <a:spcAft>
                <a:spcPts val="0"/>
              </a:spcAft>
              <a:buClr>
                <a:srgbClr val="0076A9"/>
              </a:buClr>
              <a:buSzPts val="900"/>
              <a:buFont typeface="Arial"/>
              <a:buChar char="•"/>
            </a:pPr>
            <a:r>
              <a:rPr lang="tr-TR" sz="900">
                <a:latin typeface="Arial"/>
                <a:ea typeface="Arial"/>
                <a:cs typeface="Arial"/>
                <a:sym typeface="Arial"/>
              </a:rPr>
              <a:t>What are the indications, appropriate dose-fractionation schedules, and timing of</a:t>
            </a:r>
            <a:endParaRPr/>
          </a:p>
          <a:p>
            <a:pPr indent="0" lvl="0" marL="241300" rtl="0" algn="l">
              <a:spcBef>
                <a:spcPts val="0"/>
              </a:spcBef>
              <a:spcAft>
                <a:spcPts val="0"/>
              </a:spcAft>
              <a:buNone/>
            </a:pPr>
            <a:r>
              <a:rPr lang="tr-TR" sz="900">
                <a:latin typeface="Arial"/>
                <a:ea typeface="Arial"/>
                <a:cs typeface="Arial"/>
                <a:sym typeface="Arial"/>
              </a:rPr>
              <a:t>prophylactic cranial RT for LS-SCLC and ES-SCLC?</a:t>
            </a:r>
            <a:endParaRPr sz="900">
              <a:latin typeface="Arial"/>
              <a:ea typeface="Arial"/>
              <a:cs typeface="Arial"/>
              <a:sym typeface="Arial"/>
            </a:endParaRPr>
          </a:p>
          <a:p>
            <a:pPr indent="0" lvl="0" marL="241300" marR="0" rtl="0" algn="l">
              <a:spcBef>
                <a:spcPts val="0"/>
              </a:spcBef>
              <a:spcAft>
                <a:spcPts val="0"/>
              </a:spcAft>
              <a:buClr>
                <a:schemeClr val="dk1"/>
              </a:buClr>
              <a:buSzPts val="900"/>
              <a:buFont typeface="Arial"/>
              <a:buNone/>
            </a:pPr>
            <a:r>
              <a:rPr lang="tr-TR" sz="900">
                <a:latin typeface="Arial"/>
                <a:ea typeface="Arial"/>
                <a:cs typeface="Arial"/>
                <a:sym typeface="Arial"/>
              </a:rPr>
              <a:t>For patients with SCLC who respond to initial therapy, restaging  with brain MRI to guide decision making regarding PCI is  recommended.</a:t>
            </a:r>
            <a:endParaRPr/>
          </a:p>
          <a:p>
            <a:pPr indent="0" lvl="0" marL="241300" rtl="0" algn="l">
              <a:spcBef>
                <a:spcPts val="0"/>
              </a:spcBef>
              <a:spcAft>
                <a:spcPts val="0"/>
              </a:spcAft>
              <a:buNone/>
            </a:pPr>
            <a:r>
              <a:rPr lang="tr-TR" sz="900">
                <a:latin typeface="Arial"/>
                <a:ea typeface="Arial"/>
                <a:cs typeface="Arial"/>
                <a:sym typeface="Arial"/>
              </a:rPr>
              <a:t>For patients with ES-SCLC who respond to chemotherapy,  consultation with a radiation oncologist to enhance shared  decision making on PCI versus MRI surveillance (considering  patient- and disease-specific characteristics) is recommended</a:t>
            </a:r>
            <a:endParaRPr sz="900">
              <a:latin typeface="Arial"/>
              <a:ea typeface="Arial"/>
              <a:cs typeface="Arial"/>
              <a:sym typeface="Arial"/>
            </a:endParaRPr>
          </a:p>
          <a:p>
            <a:pPr indent="0" lvl="0" marL="241300" rtl="0" algn="l">
              <a:spcBef>
                <a:spcPts val="0"/>
              </a:spcBef>
              <a:spcAft>
                <a:spcPts val="0"/>
              </a:spcAft>
              <a:buNone/>
            </a:pPr>
            <a:r>
              <a:rPr lang="tr-TR" sz="900">
                <a:latin typeface="Arial"/>
                <a:ea typeface="Arial"/>
                <a:cs typeface="Arial"/>
                <a:sym typeface="Arial"/>
              </a:rPr>
              <a:t>For patients with ES-SCLC who elect PCI, 2,500 cGy in 10  fractions or 2,000 cGy in 5 fractions is recommended</a:t>
            </a:r>
            <a:endParaRPr sz="900">
              <a:latin typeface="Arial"/>
              <a:ea typeface="Arial"/>
              <a:cs typeface="Arial"/>
              <a:sym typeface="Arial"/>
            </a:endParaRPr>
          </a:p>
          <a:p>
            <a:pPr indent="-57150" lvl="0" marL="241300" rtl="0" algn="l">
              <a:spcBef>
                <a:spcPts val="0"/>
              </a:spcBef>
              <a:spcAft>
                <a:spcPts val="0"/>
              </a:spcAft>
              <a:buClr>
                <a:schemeClr val="dk1"/>
              </a:buClr>
              <a:buSzPts val="900"/>
              <a:buFont typeface="Arial"/>
              <a:buChar char="•"/>
            </a:pPr>
            <a:r>
              <a:rPr lang="tr-TR" sz="900">
                <a:solidFill>
                  <a:schemeClr val="dk1"/>
                </a:solidFill>
                <a:latin typeface="Calibri"/>
                <a:ea typeface="Calibri"/>
                <a:cs typeface="Calibri"/>
                <a:sym typeface="Calibri"/>
              </a:rPr>
              <a:t>the impact of PCI on neurocognitive function may be ameliorated by use of memantine [N-methyl-D-aspartate (NMDA) receptor antagonist] in combination with hippocampal-avoiding whole brain RT (HA-WBRT) techniques. This was recently demonstrated in a large randomized trial (NRG Oncology CC001), showing an 11% absolute reduction in neurocognitive dysfunction via incorporation of HA-WBRT with memantine in patients with brain metastases (SCLC patients were excluded) -NESBIT</a:t>
            </a:r>
            <a:endParaRPr sz="900">
              <a:latin typeface="Arial"/>
              <a:ea typeface="Arial"/>
              <a:cs typeface="Arial"/>
              <a:sym typeface="Arial"/>
            </a:endParaRPr>
          </a:p>
        </p:txBody>
      </p:sp>
      <p:sp>
        <p:nvSpPr>
          <p:cNvPr id="286" name="Google Shape;28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8: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1" lang="tr-TR" sz="900" u="none" strike="noStrike">
                <a:solidFill>
                  <a:schemeClr val="dk1"/>
                </a:solidFill>
                <a:latin typeface="Calibri"/>
                <a:ea typeface="Calibri"/>
                <a:cs typeface="Calibri"/>
                <a:sym typeface="Calibri"/>
              </a:rPr>
              <a:t>25 Gy/10 fx is standard. This was investigated in the EORTC/RTOG 0212 prospective randomized trial</a:t>
            </a:r>
            <a:r>
              <a:rPr b="0" i="0" lang="tr-TR" sz="900" u="none" strike="noStrike">
                <a:solidFill>
                  <a:schemeClr val="dk1"/>
                </a:solidFill>
                <a:latin typeface="Calibri"/>
                <a:ea typeface="Calibri"/>
                <a:cs typeface="Calibri"/>
                <a:sym typeface="Calibri"/>
              </a:rPr>
              <a:t>39 </a:t>
            </a:r>
            <a:r>
              <a:rPr b="0" i="1" lang="tr-TR" sz="900" u="none" strike="noStrike">
                <a:solidFill>
                  <a:schemeClr val="dk1"/>
                </a:solidFill>
                <a:latin typeface="Calibri"/>
                <a:ea typeface="Calibri"/>
                <a:cs typeface="Calibri"/>
                <a:sym typeface="Calibri"/>
              </a:rPr>
              <a:t>composed</a:t>
            </a:r>
            <a:endParaRPr/>
          </a:p>
          <a:p>
            <a:pPr indent="0" lvl="0" marL="0" rtl="0" algn="l">
              <a:spcBef>
                <a:spcPts val="0"/>
              </a:spcBef>
              <a:spcAft>
                <a:spcPts val="0"/>
              </a:spcAft>
              <a:buNone/>
            </a:pPr>
            <a:r>
              <a:rPr b="0" i="1" lang="tr-TR" sz="900" u="none" strike="noStrike">
                <a:solidFill>
                  <a:schemeClr val="dk1"/>
                </a:solidFill>
                <a:latin typeface="Calibri"/>
                <a:ea typeface="Calibri"/>
                <a:cs typeface="Calibri"/>
                <a:sym typeface="Calibri"/>
              </a:rPr>
              <a:t>of three treatment arms: 25 Gy/10 fx, 36 Gy/18 fx QD, and 36 Gy/24 fx BID. Incidence of brain mets at</a:t>
            </a:r>
            <a:endParaRPr/>
          </a:p>
          <a:p>
            <a:pPr indent="0" lvl="0" marL="0" rtl="0" algn="l">
              <a:spcBef>
                <a:spcPts val="0"/>
              </a:spcBef>
              <a:spcAft>
                <a:spcPts val="0"/>
              </a:spcAft>
              <a:buNone/>
            </a:pPr>
            <a:r>
              <a:rPr b="0" i="1" lang="tr-TR" sz="900" u="none" strike="noStrike">
                <a:solidFill>
                  <a:schemeClr val="dk1"/>
                </a:solidFill>
                <a:latin typeface="Calibri"/>
                <a:ea typeface="Calibri"/>
                <a:cs typeface="Calibri"/>
                <a:sym typeface="Calibri"/>
              </a:rPr>
              <a:t>2 years was approximately 25% in all arms with no statistical difference; rates of chronic neurotoxicity were</a:t>
            </a:r>
            <a:endParaRPr/>
          </a:p>
          <a:p>
            <a:pPr indent="0" lvl="0" marL="0" rtl="0" algn="l">
              <a:spcBef>
                <a:spcPts val="0"/>
              </a:spcBef>
              <a:spcAft>
                <a:spcPts val="0"/>
              </a:spcAft>
              <a:buNone/>
            </a:pPr>
            <a:r>
              <a:rPr b="0" i="1" lang="tr-TR" sz="900" u="none" strike="noStrike">
                <a:solidFill>
                  <a:schemeClr val="dk1"/>
                </a:solidFill>
                <a:latin typeface="Calibri"/>
                <a:ea typeface="Calibri"/>
                <a:cs typeface="Calibri"/>
                <a:sym typeface="Calibri"/>
              </a:rPr>
              <a:t>greater in the 36 Gy cohort (p = .02</a:t>
            </a:r>
            <a:endParaRPr b="0" i="1" sz="9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lang="tr-TR" sz="900"/>
              <a:t>The Auperin meta-analysis, through an indirect comparison of the trials, suggested an eff ect of PCI dose on brain metastases. The reduction in brain metastases with PCI was 24%, 48%, 68%, and 73% with a total dose of 8 Gy, 24–25 Gy, 30 Gy, and 36–40 Gy, respectively. We therefore designed a trial to compare a standard dose of 25 Gy with a higher dose of 36 Gy, to assess the eff ect of PCI dose escalation on the incidence of brain metastase</a:t>
            </a:r>
            <a:endParaRPr sz="900"/>
          </a:p>
          <a:p>
            <a:pPr indent="0" lvl="0" marL="0" rtl="0" algn="l">
              <a:spcBef>
                <a:spcPts val="0"/>
              </a:spcBef>
              <a:spcAft>
                <a:spcPts val="0"/>
              </a:spcAft>
              <a:buNone/>
            </a:pPr>
            <a:r>
              <a:rPr lang="tr-TR" sz="900"/>
              <a:t>metastases at 2 years. Secondary endpoints were overall and disease-free survival at 2 years, and long-term yearly assessment of neurological functions and quality of lifE</a:t>
            </a:r>
            <a:endParaRPr/>
          </a:p>
          <a:p>
            <a:pPr indent="0" lvl="0" marL="0" rtl="0" algn="l">
              <a:spcBef>
                <a:spcPts val="0"/>
              </a:spcBef>
              <a:spcAft>
                <a:spcPts val="0"/>
              </a:spcAft>
              <a:buNone/>
            </a:pPr>
            <a:r>
              <a:rPr lang="tr-TR" sz="900"/>
              <a:t>Mortalitede yüksek doz ,le olan artışı PCI dozuna bağlamıyorlar.</a:t>
            </a:r>
            <a:endParaRPr sz="900"/>
          </a:p>
        </p:txBody>
      </p:sp>
      <p:sp>
        <p:nvSpPr>
          <p:cNvPr id="296" name="Google Shape;29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9: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9:notes"/>
          <p:cNvSpPr txBox="1"/>
          <p:nvPr>
            <p:ph idx="1" type="body"/>
          </p:nvPr>
        </p:nvSpPr>
        <p:spPr>
          <a:xfrm>
            <a:off x="116632" y="4715153"/>
            <a:ext cx="6552728"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sz="900"/>
              <a:t>Artan doz ve yaş 12. aydaki kr. Nörotoksisite için en güçlü prediktif faktörler.</a:t>
            </a:r>
            <a:endParaRPr/>
          </a:p>
          <a:p>
            <a:pPr indent="0" lvl="0" marL="0" rtl="0" algn="l">
              <a:spcBef>
                <a:spcPts val="0"/>
              </a:spcBef>
              <a:spcAft>
                <a:spcPts val="0"/>
              </a:spcAft>
              <a:buNone/>
            </a:pPr>
            <a:r>
              <a:rPr lang="tr-TR" sz="900"/>
              <a:t>60 y üstü %83 geliştirirken altı %56</a:t>
            </a:r>
            <a:endParaRPr/>
          </a:p>
          <a:p>
            <a:pPr indent="0" lvl="0" marL="0" rtl="0" algn="l">
              <a:spcBef>
                <a:spcPts val="0"/>
              </a:spcBef>
              <a:spcAft>
                <a:spcPts val="0"/>
              </a:spcAft>
              <a:buNone/>
            </a:pPr>
            <a:r>
              <a:rPr lang="tr-TR" sz="900"/>
              <a:t>DSDSEW60 y üstü %83, 60 y  altı %59 PCI sonrası 6. ayda kronik nörotoksisite,  Eşzamanlu-ı KT ve&gt;30 Gy kaçınılmalı </a:t>
            </a:r>
            <a:endParaRPr/>
          </a:p>
          <a:p>
            <a:pPr indent="0" lvl="0" marL="0" rtl="0" algn="l">
              <a:spcBef>
                <a:spcPts val="0"/>
              </a:spcBef>
              <a:spcAft>
                <a:spcPts val="0"/>
              </a:spcAft>
              <a:buNone/>
            </a:pPr>
            <a:r>
              <a:rPr lang="tr-TR" sz="900"/>
              <a:t>DAMHUIS- older age independent predictor of neurotoxicity at 12 months.</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RTOG 0212 was designed with two specific goals. First, the study was to contribute patients to the</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international PCI phase III trial that evaluated the impact of total dose of PCI on the incidence of brain metastasis at two years, overall survival, and disease-free survival. The accrual to the international study was achieved in December 2005 of which 146 patients were enrolled from RTOG 0212 [4]. Second, since there was a two-part randomization scheme not only between 25 Gy versus 36 Gy total PCI dose but also between daily and</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twice daily fractionation with the 36 Gy total PCI dose arms, RTOG 0212 was planned as a phase II trial to determine the impact of PCI total dose and treatment schedule on incidence  of chronic neurotoxicity (CNt) and on quality of life (QoL). This study required a total of</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264 evaluable patients, including the first 146 patients co-enrolled into the internationalstudy, in order to perform its objectives. Thus, this report is an analysis of the initial results of RTOG 0212.WOLFSON</a:t>
            </a:r>
            <a:endParaRPr sz="900"/>
          </a:p>
        </p:txBody>
      </p:sp>
      <p:sp>
        <p:nvSpPr>
          <p:cNvPr id="309" name="Google Shape;30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0: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p20:notes"/>
          <p:cNvSpPr txBox="1"/>
          <p:nvPr>
            <p:ph idx="1" type="body"/>
          </p:nvPr>
        </p:nvSpPr>
        <p:spPr>
          <a:xfrm>
            <a:off x="116632" y="4715153"/>
            <a:ext cx="6552728"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sz="900"/>
              <a:t>5x 400’ün NKF outcome’ını bilmiyoruz.</a:t>
            </a:r>
            <a:endParaRPr/>
          </a:p>
          <a:p>
            <a:pPr indent="0" lvl="0" marL="0" rtl="0" algn="l">
              <a:spcBef>
                <a:spcPts val="0"/>
              </a:spcBef>
              <a:spcAft>
                <a:spcPts val="0"/>
              </a:spcAft>
              <a:buNone/>
            </a:pPr>
            <a:r>
              <a:rPr lang="tr-TR" sz="900"/>
              <a:t>the task force agreed that data supporting utilization of 2500 cGy in 10 fractions are likely applicable regarding</a:t>
            </a:r>
            <a:endParaRPr/>
          </a:p>
          <a:p>
            <a:pPr indent="0" lvl="0" marL="0" rtl="0" algn="l">
              <a:spcBef>
                <a:spcPts val="0"/>
              </a:spcBef>
              <a:spcAft>
                <a:spcPts val="0"/>
              </a:spcAft>
              <a:buNone/>
            </a:pPr>
            <a:r>
              <a:rPr lang="tr-TR" sz="900"/>
              <a:t>disease control and neurotoxicity.92,93 This regimen has been extensively used in patients with ES-SCLC undergoing</a:t>
            </a:r>
            <a:endParaRPr/>
          </a:p>
          <a:p>
            <a:pPr indent="0" lvl="0" marL="0" rtl="0" algn="l">
              <a:spcBef>
                <a:spcPts val="0"/>
              </a:spcBef>
              <a:spcAft>
                <a:spcPts val="0"/>
              </a:spcAft>
              <a:buNone/>
            </a:pPr>
            <a:r>
              <a:rPr lang="tr-TR" sz="900"/>
              <a:t>PCI.10,97,98 However, given that the strongest randomized data supporting PCI for ES-SCLC delivered 2000 cGy in 5 fractions of 400 cGy to 62% of the patients receiving PCI,10 that fractionation scheme also garnered support as an evidence-based regimen, although neurocognitive</a:t>
            </a:r>
            <a:endParaRPr/>
          </a:p>
          <a:p>
            <a:pPr indent="0" lvl="0" marL="0" rtl="0" algn="l">
              <a:spcBef>
                <a:spcPts val="0"/>
              </a:spcBef>
              <a:spcAft>
                <a:spcPts val="0"/>
              </a:spcAft>
              <a:buNone/>
            </a:pPr>
            <a:r>
              <a:rPr lang="tr-TR" sz="900"/>
              <a:t>effects for this scheme have not been studied.ASTRO</a:t>
            </a:r>
            <a:endParaRPr sz="900"/>
          </a:p>
          <a:p>
            <a:pPr indent="-228600" lvl="0" marL="241300" rtl="0" algn="l">
              <a:spcBef>
                <a:spcPts val="5"/>
              </a:spcBef>
              <a:spcAft>
                <a:spcPts val="0"/>
              </a:spcAft>
              <a:buClr>
                <a:srgbClr val="0076A9"/>
              </a:buClr>
              <a:buSzPts val="900"/>
              <a:buFont typeface="Arial"/>
              <a:buChar char="•"/>
            </a:pPr>
            <a:r>
              <a:rPr lang="tr-TR" sz="900">
                <a:latin typeface="Arial"/>
                <a:ea typeface="Arial"/>
                <a:cs typeface="Arial"/>
                <a:sym typeface="Arial"/>
              </a:rPr>
              <a:t>NC etkileri tanımlanmamış olmasına rağmen SLOTMN’ın YE’de yaklaşımım belirleyen çalışmasında %60 bu şemayı aldığı için önerilmek zorunda</a:t>
            </a:r>
            <a:endParaRPr sz="900">
              <a:latin typeface="Arial"/>
              <a:ea typeface="Arial"/>
              <a:cs typeface="Arial"/>
              <a:sym typeface="Arial"/>
            </a:endParaRPr>
          </a:p>
          <a:p>
            <a:pPr indent="-228600" lvl="0" marL="241300" rtl="0" algn="l">
              <a:spcBef>
                <a:spcPts val="5"/>
              </a:spcBef>
              <a:spcAft>
                <a:spcPts val="0"/>
              </a:spcAft>
              <a:buClr>
                <a:srgbClr val="0076A9"/>
              </a:buClr>
              <a:buSzPts val="900"/>
              <a:buFont typeface="Arial"/>
              <a:buChar char="•"/>
            </a:pPr>
            <a:r>
              <a:rPr lang="tr-TR" sz="900">
                <a:latin typeface="Arial"/>
                <a:ea typeface="Arial"/>
                <a:cs typeface="Arial"/>
                <a:sym typeface="Arial"/>
              </a:rPr>
              <a:t>What are the indications, appropriate dose-fractionation schedules, and timing of</a:t>
            </a:r>
            <a:endParaRPr/>
          </a:p>
          <a:p>
            <a:pPr indent="0" lvl="0" marL="241300" rtl="0" algn="l">
              <a:spcBef>
                <a:spcPts val="0"/>
              </a:spcBef>
              <a:spcAft>
                <a:spcPts val="0"/>
              </a:spcAft>
              <a:buNone/>
            </a:pPr>
            <a:r>
              <a:rPr lang="tr-TR" sz="900">
                <a:latin typeface="Arial"/>
                <a:ea typeface="Arial"/>
                <a:cs typeface="Arial"/>
                <a:sym typeface="Arial"/>
              </a:rPr>
              <a:t>prophylactic cranial RT for LS-SCLC and ES-SCLC?</a:t>
            </a:r>
            <a:endParaRPr sz="900">
              <a:latin typeface="Arial"/>
              <a:ea typeface="Arial"/>
              <a:cs typeface="Arial"/>
              <a:sym typeface="Arial"/>
            </a:endParaRPr>
          </a:p>
          <a:p>
            <a:pPr indent="0" lvl="0" marL="241300" marR="0" rtl="0" algn="l">
              <a:spcBef>
                <a:spcPts val="0"/>
              </a:spcBef>
              <a:spcAft>
                <a:spcPts val="0"/>
              </a:spcAft>
              <a:buClr>
                <a:schemeClr val="dk1"/>
              </a:buClr>
              <a:buSzPts val="900"/>
              <a:buFont typeface="Arial"/>
              <a:buNone/>
            </a:pPr>
            <a:r>
              <a:rPr lang="tr-TR" sz="900">
                <a:latin typeface="Arial"/>
                <a:ea typeface="Arial"/>
                <a:cs typeface="Arial"/>
                <a:sym typeface="Arial"/>
              </a:rPr>
              <a:t>For patients with SCLC who respond to initial therapy, restaging  with brain MRI to guide decision making regarding PCI is  recommended.</a:t>
            </a:r>
            <a:endParaRPr/>
          </a:p>
          <a:p>
            <a:pPr indent="0" lvl="0" marL="241300" rtl="0" algn="l">
              <a:spcBef>
                <a:spcPts val="0"/>
              </a:spcBef>
              <a:spcAft>
                <a:spcPts val="0"/>
              </a:spcAft>
              <a:buNone/>
            </a:pPr>
            <a:r>
              <a:rPr lang="tr-TR" sz="900">
                <a:latin typeface="Arial"/>
                <a:ea typeface="Arial"/>
                <a:cs typeface="Arial"/>
                <a:sym typeface="Arial"/>
              </a:rPr>
              <a:t>For patients with ES-SCLC who respond to chemotherapy,  consultation with a radiation oncologist to enhance shared  decision making on PCI versus MRI surveillance (considering  patient- and disease-specific characteristics) is recommended</a:t>
            </a:r>
            <a:endParaRPr sz="900">
              <a:latin typeface="Arial"/>
              <a:ea typeface="Arial"/>
              <a:cs typeface="Arial"/>
              <a:sym typeface="Arial"/>
            </a:endParaRPr>
          </a:p>
          <a:p>
            <a:pPr indent="0" lvl="0" marL="241300" rtl="0" algn="l">
              <a:spcBef>
                <a:spcPts val="0"/>
              </a:spcBef>
              <a:spcAft>
                <a:spcPts val="0"/>
              </a:spcAft>
              <a:buNone/>
            </a:pPr>
            <a:r>
              <a:rPr lang="tr-TR" sz="900">
                <a:latin typeface="Arial"/>
                <a:ea typeface="Arial"/>
                <a:cs typeface="Arial"/>
                <a:sym typeface="Arial"/>
              </a:rPr>
              <a:t>For patients with ES-SCLC who elect PCI, 2,500 cGy in 10  fractions or 2,000 cGy in 5 fractions is recommended</a:t>
            </a:r>
            <a:endParaRPr/>
          </a:p>
        </p:txBody>
      </p:sp>
      <p:sp>
        <p:nvSpPr>
          <p:cNvPr id="326" name="Google Shape;32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29ead35580c_0_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29ead35580c_0_6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g29ead35580c_0_6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1: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tr-TR"/>
              <a:t>NCCN2019 dan itibaren RTOG 0614 (brown-2013)triala göre memantin dozAJINI algoritmaya eklemiş.NCF’da düşüşü geciktiriyor</a:t>
            </a:r>
            <a:endParaRPr/>
          </a:p>
          <a:p>
            <a:pPr indent="0" lvl="0" marL="0" rtl="0" algn="l">
              <a:spcBef>
                <a:spcPts val="0"/>
              </a:spcBef>
              <a:spcAft>
                <a:spcPts val="0"/>
              </a:spcAft>
              <a:buNone/>
            </a:pPr>
            <a:r>
              <a:rPr lang="tr-TR"/>
              <a:t>Sistemik tedavinin akut etkileri geçtikten sonra yapılmalı</a:t>
            </a:r>
            <a:endParaRPr/>
          </a:p>
        </p:txBody>
      </p:sp>
      <p:sp>
        <p:nvSpPr>
          <p:cNvPr id="346" name="Google Shape;34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900"/>
              <a:buFont typeface="Charis SIL"/>
              <a:buNone/>
            </a:pPr>
            <a:r>
              <a:rPr b="0" i="0" lang="tr-TR" sz="900" u="none" strike="noStrike">
                <a:solidFill>
                  <a:srgbClr val="000000"/>
                </a:solidFill>
                <a:latin typeface="Charis SIL"/>
                <a:ea typeface="Charis SIL"/>
                <a:cs typeface="Charis SIL"/>
                <a:sym typeface="Charis SIL"/>
              </a:rPr>
              <a:t>The risk of chronic neurocognitive impairment caused by RT-induced damage to the hippocampus is worth noting in consideration of PCI [</a:t>
            </a:r>
            <a:r>
              <a:rPr b="0" i="0" lang="tr-TR" sz="900" u="none" strike="noStrike">
                <a:solidFill>
                  <a:srgbClr val="2196D1"/>
                </a:solidFill>
                <a:latin typeface="Charis SIL"/>
                <a:ea typeface="Charis SIL"/>
                <a:cs typeface="Charis SIL"/>
                <a:sym typeface="Charis SIL"/>
              </a:rPr>
              <a:t>81</a:t>
            </a:r>
            <a:r>
              <a:rPr b="0" i="0" lang="tr-TR" sz="900" u="none" strike="noStrike">
                <a:solidFill>
                  <a:srgbClr val="000000"/>
                </a:solidFill>
                <a:latin typeface="Charis SIL"/>
                <a:ea typeface="Charis SIL"/>
                <a:cs typeface="Charis SIL"/>
                <a:sym typeface="Charis SIL"/>
              </a:rPr>
              <a:t>]. Hippocampal-avoidance PCI (HA-PCI) can delay or reduce the severity of neurocognitive decline [</a:t>
            </a:r>
            <a:r>
              <a:rPr b="0" i="0" lang="tr-TR" sz="900" u="none" strike="noStrike">
                <a:solidFill>
                  <a:srgbClr val="2196D1"/>
                </a:solidFill>
                <a:latin typeface="Charis SIL"/>
                <a:ea typeface="Charis SIL"/>
                <a:cs typeface="Charis SIL"/>
                <a:sym typeface="Charis SIL"/>
              </a:rPr>
              <a:t>82</a:t>
            </a:r>
            <a:r>
              <a:rPr b="0" i="0" lang="tr-TR" sz="900" u="none" strike="noStrike">
                <a:solidFill>
                  <a:srgbClr val="000000"/>
                </a:solidFill>
                <a:latin typeface="Charis SIL"/>
                <a:ea typeface="Charis SIL"/>
                <a:cs typeface="Charis SIL"/>
                <a:sym typeface="Charis SIL"/>
              </a:rPr>
              <a:t>]. RTOG 0933 suggested that HA-WBRT is associated with memory preservation [</a:t>
            </a:r>
            <a:r>
              <a:rPr b="0" i="0" lang="tr-TR" sz="900" u="none" strike="noStrike">
                <a:solidFill>
                  <a:srgbClr val="2196D1"/>
                </a:solidFill>
                <a:latin typeface="Charis SIL"/>
                <a:ea typeface="Charis SIL"/>
                <a:cs typeface="Charis SIL"/>
                <a:sym typeface="Charis SIL"/>
              </a:rPr>
              <a:t>83</a:t>
            </a:r>
            <a:r>
              <a:rPr b="0" i="0" lang="tr-TR" sz="900" u="none" strike="noStrike">
                <a:solidFill>
                  <a:srgbClr val="000000"/>
                </a:solidFill>
                <a:latin typeface="Charis SIL"/>
                <a:ea typeface="Charis SIL"/>
                <a:cs typeface="Charis SIL"/>
                <a:sym typeface="Charis SIL"/>
              </a:rPr>
              <a:t>]. A single-arm prospective study indicated that the cumulative rate of asymptomatic BM after HA-PCI was 20% [</a:t>
            </a:r>
            <a:r>
              <a:rPr b="0" i="0" lang="tr-TR" sz="900" u="none" strike="noStrike">
                <a:solidFill>
                  <a:srgbClr val="2196D1"/>
                </a:solidFill>
                <a:latin typeface="Charis SIL"/>
                <a:ea typeface="Charis SIL"/>
                <a:cs typeface="Charis SIL"/>
                <a:sym typeface="Charis SIL"/>
              </a:rPr>
              <a:t>84</a:t>
            </a:r>
            <a:r>
              <a:rPr b="0" i="0" lang="tr-TR" sz="900" u="none" strike="noStrike">
                <a:solidFill>
                  <a:srgbClr val="000000"/>
                </a:solidFill>
                <a:latin typeface="Charis SIL"/>
                <a:ea typeface="Charis SIL"/>
                <a:cs typeface="Charis SIL"/>
                <a:sym typeface="Charis SIL"/>
              </a:rPr>
              <a:t>]. A randomized phase 3 PREMER trial suggested that compared with standard PCI, HA-PCI could better preserve cognitive function [</a:t>
            </a:r>
            <a:r>
              <a:rPr b="0" i="0" lang="tr-TR" sz="900" u="none" strike="noStrike">
                <a:solidFill>
                  <a:srgbClr val="2196D1"/>
                </a:solidFill>
                <a:latin typeface="Charis SIL"/>
                <a:ea typeface="Charis SIL"/>
                <a:cs typeface="Charis SIL"/>
                <a:sym typeface="Charis SIL"/>
              </a:rPr>
              <a:t>85</a:t>
            </a:r>
            <a:r>
              <a:rPr b="0" i="0" lang="tr-TR" sz="900" u="none" strike="noStrike">
                <a:solidFill>
                  <a:srgbClr val="000000"/>
                </a:solidFill>
                <a:latin typeface="Charis SIL"/>
                <a:ea typeface="Charis SIL"/>
                <a:cs typeface="Charis SIL"/>
                <a:sym typeface="Charis SIL"/>
              </a:rPr>
              <a:t>]. Nevertheless, brain failure, OS, and quality of life (QoL) were not significantly different between groups. However, a multicenter, randomized phase 3 trial from the Netherlands (NCT01780675) did not reveal a lower probability of cognitive decline in patients with SCLC receiving HA-PCI than in those receiving standard PCI [</a:t>
            </a:r>
            <a:r>
              <a:rPr b="0" i="0" lang="tr-TR" sz="900" u="none" strike="noStrike">
                <a:solidFill>
                  <a:srgbClr val="2196D1"/>
                </a:solidFill>
                <a:latin typeface="Charis SIL"/>
                <a:ea typeface="Charis SIL"/>
                <a:cs typeface="Charis SIL"/>
                <a:sym typeface="Charis SIL"/>
              </a:rPr>
              <a:t>86</a:t>
            </a:r>
            <a:r>
              <a:rPr b="0" i="0" lang="tr-TR" sz="900" u="none" strike="noStrike">
                <a:solidFill>
                  <a:srgbClr val="000000"/>
                </a:solidFill>
                <a:latin typeface="Charis SIL"/>
                <a:ea typeface="Charis SIL"/>
                <a:cs typeface="Charis SIL"/>
                <a:sym typeface="Charis SIL"/>
              </a:rPr>
              <a:t>]. The incidence of BM at 2 years did not increase with HA-PCI. NRG Oncology CC003 is an ongoing randomized phase 2/3 trial aimed at evaluating the effect of HA-PCI on the intracranial relapse rate and cognitive function in SCLC [</a:t>
            </a:r>
            <a:r>
              <a:rPr b="0" i="0" lang="tr-TR" sz="900" u="none" strike="noStrike">
                <a:solidFill>
                  <a:srgbClr val="2196D1"/>
                </a:solidFill>
                <a:latin typeface="Charis SIL"/>
                <a:ea typeface="Charis SIL"/>
                <a:cs typeface="Charis SIL"/>
                <a:sym typeface="Charis SIL"/>
              </a:rPr>
              <a:t>87</a:t>
            </a:r>
            <a:r>
              <a:rPr b="0" i="0" lang="tr-TR" sz="900" u="none" strike="noStrike">
                <a:solidFill>
                  <a:srgbClr val="000000"/>
                </a:solidFill>
                <a:latin typeface="Charis SIL"/>
                <a:ea typeface="Charis SIL"/>
                <a:cs typeface="Charis SIL"/>
                <a:sym typeface="Charis SIL"/>
              </a:rPr>
              <a:t>]. tıan</a:t>
            </a:r>
            <a:endParaRPr sz="900"/>
          </a:p>
          <a:p>
            <a:pPr indent="0" lvl="0" marL="0" rtl="0" algn="l">
              <a:spcBef>
                <a:spcPts val="0"/>
              </a:spcBef>
              <a:spcAft>
                <a:spcPts val="0"/>
              </a:spcAft>
              <a:buNone/>
            </a:pPr>
            <a:r>
              <a:t/>
            </a:r>
            <a:endParaRPr/>
          </a:p>
        </p:txBody>
      </p:sp>
      <p:sp>
        <p:nvSpPr>
          <p:cNvPr id="356" name="Google Shape;35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3: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Hollanda</a:t>
            </a:r>
            <a:endParaRPr b="0" i="0" sz="9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 168 patients with SCLC who completed chemo (radio) therapy were randomized to receive standard PCI or HA-PCI of 25 Gy in 10 fractions. HA-PCI did not increase the risk of brain metastases including hippocampus and did not show negative impact on survival compared with standard PCI; however, HA-PCI failed to prevent the decline of neurocognitive function compared with standard PCI. As a result, this was a negative study. Nevertheless, the study provided us an opportunity to re-think about PCI for SCLC. OUTCHI</a:t>
            </a:r>
            <a:endParaRPr/>
          </a:p>
          <a:p>
            <a:pPr indent="0" lvl="0" marL="0" marR="0" rtl="0" algn="l">
              <a:lnSpc>
                <a:spcPct val="100000"/>
              </a:lnSpc>
              <a:spcBef>
                <a:spcPts val="0"/>
              </a:spcBef>
              <a:spcAft>
                <a:spcPts val="0"/>
              </a:spcAft>
              <a:buClr>
                <a:schemeClr val="dk1"/>
              </a:buClr>
              <a:buSzPts val="900"/>
              <a:buFont typeface="Calibri"/>
              <a:buNone/>
            </a:pPr>
            <a:r>
              <a:rPr b="0" i="0" lang="tr-TR" sz="900">
                <a:solidFill>
                  <a:schemeClr val="dk1"/>
                </a:solidFill>
                <a:latin typeface="Calibri"/>
                <a:ea typeface="Calibri"/>
                <a:cs typeface="Calibri"/>
                <a:sym typeface="Calibri"/>
              </a:rPr>
              <a:t>NKI trial: 168 pts randomized to PCI vs PCI-HA 25 Gy/ 10 tx Primary endpt: HVLT total recall decline of &gt;/=5 points at 4 mos 4 Month HVLT total recall decline : 29% PCI vs 28% HA-PCI p=0. 99 8 Month HVLT total recall decline: 34% PCI vs 26 HA-PCI p = 0. 46 Average HVLT total recall decline: 4 mos— 2 pts PCI, 2 pts HA-PCI 8 mos— 3 pts PCI, 1 pt HA-PCI No difference in intracranial relapse rates</a:t>
            </a:r>
            <a:endParaRPr sz="900"/>
          </a:p>
          <a:p>
            <a:pPr indent="0" lvl="0" marL="0" rtl="0" algn="l">
              <a:spcBef>
                <a:spcPts val="0"/>
              </a:spcBef>
              <a:spcAft>
                <a:spcPts val="0"/>
              </a:spcAft>
              <a:buNone/>
            </a:pPr>
            <a:r>
              <a:t/>
            </a:r>
            <a:endParaRPr/>
          </a:p>
        </p:txBody>
      </p:sp>
      <p:sp>
        <p:nvSpPr>
          <p:cNvPr id="363" name="Google Shape;36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4: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5: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5:notes"/>
          <p:cNvSpPr txBox="1"/>
          <p:nvPr>
            <p:ph idx="1" type="body"/>
          </p:nvPr>
        </p:nvSpPr>
        <p:spPr>
          <a:xfrm>
            <a:off x="260648" y="4715153"/>
            <a:ext cx="6480720" cy="446698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1" lang="tr-TR" sz="900" u="none" strike="noStrike">
                <a:solidFill>
                  <a:schemeClr val="dk1"/>
                </a:solidFill>
                <a:latin typeface="Calibri"/>
                <a:ea typeface="Calibri"/>
                <a:cs typeface="Calibri"/>
                <a:sym typeface="Calibri"/>
              </a:rPr>
              <a:t>The PREMER RCT from </a:t>
            </a:r>
            <a:r>
              <a:rPr b="1" i="1" lang="tr-TR" sz="900" u="none" strike="noStrike">
                <a:solidFill>
                  <a:schemeClr val="dk1"/>
                </a:solidFill>
                <a:latin typeface="Calibri"/>
                <a:ea typeface="Calibri"/>
                <a:cs typeface="Calibri"/>
                <a:sym typeface="Calibri"/>
              </a:rPr>
              <a:t>Spain </a:t>
            </a:r>
            <a:r>
              <a:rPr b="0" i="1" lang="tr-TR" sz="900" u="none" strike="noStrike">
                <a:solidFill>
                  <a:schemeClr val="dk1"/>
                </a:solidFill>
                <a:latin typeface="Calibri"/>
                <a:ea typeface="Calibri"/>
                <a:cs typeface="Calibri"/>
                <a:sym typeface="Calibri"/>
              </a:rPr>
              <a:t>randomized patients receiving PCI for SCLC to PCI vs. HA-PCI and hasbeen preliminarily reported in abstract form only, showing a decline in free delayed recall in PCI vs. HA-PCI(33% vs. 7% at 6 months, p = .008).42 NRG CC003 is an RCT investigating PCI vs. HA-PCI in LS-SCLC and ES-SCLC; outcomes include intracranial relapse rates and differences in delayed recall.43 Results are awaited.</a:t>
            </a:r>
            <a:endParaRPr b="0" i="1" sz="9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tr-TR" sz="900">
                <a:solidFill>
                  <a:schemeClr val="dk1"/>
                </a:solidFill>
                <a:latin typeface="Calibri"/>
                <a:ea typeface="Calibri"/>
                <a:cs typeface="Calibri"/>
                <a:sym typeface="Calibri"/>
              </a:rPr>
              <a:t>PCI vs PCI-HA 25 Gy/ 10 tx </a:t>
            </a:r>
            <a:endParaRPr b="0" i="0" sz="900">
              <a:solidFill>
                <a:schemeClr val="dk1"/>
              </a:solidFill>
              <a:latin typeface="Calibri"/>
              <a:ea typeface="Calibri"/>
              <a:cs typeface="Calibri"/>
              <a:sym typeface="Calibri"/>
            </a:endParaRPr>
          </a:p>
          <a:p>
            <a:pPr indent="0" lvl="0" marL="0" rtl="0" algn="l">
              <a:spcBef>
                <a:spcPts val="0"/>
              </a:spcBef>
              <a:spcAft>
                <a:spcPts val="0"/>
              </a:spcAft>
              <a:buNone/>
            </a:pPr>
            <a:r>
              <a:rPr b="0" i="0" lang="tr-TR" sz="900">
                <a:solidFill>
                  <a:schemeClr val="dk1"/>
                </a:solidFill>
                <a:latin typeface="Calibri"/>
                <a:ea typeface="Calibri"/>
                <a:cs typeface="Calibri"/>
                <a:sym typeface="Calibri"/>
              </a:rPr>
              <a:t>Primary endpt: Free &amp; Cued Selective Reminding Test(Encoding and retrieval-Kodlama ve geri çağırma) 3 Month decline in delayed free recall: 27% PCI vs 3% HA-PCI p=0. 01 6 Month decline in delayed free recall: 48. 1% PCI vs 4. 8% HA-PCI p = 0. 001 6 Month decline in total free recall: 33. 3 % PCI vs 4. 8% HA-PCI p = 0. 01 N. Rodriguez de Dios et. al. </a:t>
            </a:r>
            <a:r>
              <a:rPr b="0" i="0" lang="tr-TR" sz="900" u="none" strike="noStrike">
                <a:solidFill>
                  <a:schemeClr val="dk1"/>
                </a:solidFill>
                <a:latin typeface="Calibri"/>
                <a:ea typeface="Calibri"/>
                <a:cs typeface="Calibri"/>
                <a:sym typeface="Calibri"/>
              </a:rPr>
              <a:t>The FCSRT is a validated,well-established measure that has many similarities and some differences with the Hopkins Verbal Learning Test-Revised (HVLT-R), a cognitive test frequently used in oncology clinical trials. Most importantly, the FCSRT teaches the person learning the list to use categories in the word list to enhance initial learning of information. The categories are also useful in cueing subjects after a delay period to enhance retrieval. Thus, the test separates the elements of encoding and retrieval, which tend to be related to frontal or subcortical networks, from the process of consolidation in recent memory, which is critically dependent upon hippocampal neurogenesis function. 14 The GOECP-SEOR trial found significantly less decline on delayed free recall on the FCSRT at 3 months associated with HA-PCI (5.8%) compared with PCI (23.5%). Additional analyses found less decline in learning at 3, 6, and 24 months and delayed free recall at 6 months after HA-PCI. Overall survival, incidence of brain metastases, and QOL C-30BN-20patient-reported outcomes were not significantly different between  study arms.BROWN</a:t>
            </a:r>
            <a:endParaRPr/>
          </a:p>
          <a:p>
            <a:pPr indent="0" lvl="0" marL="0" rtl="0" algn="l">
              <a:spcBef>
                <a:spcPts val="0"/>
              </a:spcBef>
              <a:spcAft>
                <a:spcPts val="0"/>
              </a:spcAft>
              <a:buNone/>
            </a:pPr>
            <a:r>
              <a:rPr b="1" i="0" lang="tr-TR" sz="900" u="none" strike="noStrike">
                <a:solidFill>
                  <a:schemeClr val="dk1"/>
                </a:solidFill>
                <a:latin typeface="Calibri"/>
                <a:ea typeface="Calibri"/>
                <a:cs typeface="Calibri"/>
                <a:sym typeface="Calibri"/>
              </a:rPr>
              <a:t>RESULTS: </a:t>
            </a:r>
            <a:r>
              <a:rPr b="0" i="0" lang="tr-TR" sz="900" u="none" strike="noStrike">
                <a:solidFill>
                  <a:schemeClr val="dk1"/>
                </a:solidFill>
                <a:latin typeface="Calibri"/>
                <a:ea typeface="Calibri"/>
                <a:cs typeface="Calibri"/>
                <a:sym typeface="Calibri"/>
              </a:rPr>
              <a:t>Each recall score separately reported a significant difference in NCF at 3, 6, and 24 months. QoL aynıDE DIOS</a:t>
            </a:r>
            <a:endParaRPr/>
          </a:p>
          <a:p>
            <a:pPr indent="0" lvl="0" marL="0" rtl="0" algn="l">
              <a:spcBef>
                <a:spcPts val="0"/>
              </a:spcBef>
              <a:spcAft>
                <a:spcPts val="0"/>
              </a:spcAft>
              <a:buNone/>
            </a:pPr>
            <a:r>
              <a:t/>
            </a:r>
            <a:endParaRPr/>
          </a:p>
        </p:txBody>
      </p:sp>
      <p:sp>
        <p:nvSpPr>
          <p:cNvPr id="391" name="Google Shape;39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6:notes"/>
          <p:cNvSpPr/>
          <p:nvPr>
            <p:ph idx="2" type="sldImg"/>
          </p:nvPr>
        </p:nvSpPr>
        <p:spPr>
          <a:xfrm>
            <a:off x="120650" y="744538"/>
            <a:ext cx="6616700"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26:notes"/>
          <p:cNvSpPr txBox="1"/>
          <p:nvPr>
            <p:ph idx="1" type="body"/>
          </p:nvPr>
        </p:nvSpPr>
        <p:spPr>
          <a:xfrm>
            <a:off x="188640" y="4715153"/>
            <a:ext cx="6480720" cy="514471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1" lang="tr-TR" sz="1000" u="none" strike="noStrike">
                <a:solidFill>
                  <a:schemeClr val="dk1"/>
                </a:solidFill>
                <a:latin typeface="Calibri"/>
                <a:ea typeface="Calibri"/>
                <a:cs typeface="Calibri"/>
                <a:sym typeface="Calibri"/>
              </a:rPr>
              <a:t>The PREMER RCT from Spain randomized patients receiving PCI for SCLC to PCI vs. HA-PCI and has</a:t>
            </a:r>
            <a:endParaRPr/>
          </a:p>
          <a:p>
            <a:pPr indent="0" lvl="0" marL="0" rtl="0" algn="l">
              <a:spcBef>
                <a:spcPts val="0"/>
              </a:spcBef>
              <a:spcAft>
                <a:spcPts val="0"/>
              </a:spcAft>
              <a:buNone/>
            </a:pPr>
            <a:r>
              <a:rPr b="0" i="1" lang="tr-TR" sz="1000" u="none" strike="noStrike">
                <a:solidFill>
                  <a:schemeClr val="dk1"/>
                </a:solidFill>
                <a:latin typeface="Calibri"/>
                <a:ea typeface="Calibri"/>
                <a:cs typeface="Calibri"/>
                <a:sym typeface="Calibri"/>
              </a:rPr>
              <a:t>been preliminarily reported in abstract form only, showing a decline in free delayed recall in PCI vs. HA-PCI</a:t>
            </a:r>
            <a:endParaRPr/>
          </a:p>
          <a:p>
            <a:pPr indent="0" lvl="0" marL="0" rtl="0" algn="l">
              <a:spcBef>
                <a:spcPts val="0"/>
              </a:spcBef>
              <a:spcAft>
                <a:spcPts val="0"/>
              </a:spcAft>
              <a:buNone/>
            </a:pPr>
            <a:r>
              <a:rPr b="0" i="1" lang="tr-TR" sz="1000" u="none" strike="noStrike">
                <a:solidFill>
                  <a:schemeClr val="dk1"/>
                </a:solidFill>
                <a:latin typeface="Calibri"/>
                <a:ea typeface="Calibri"/>
                <a:cs typeface="Calibri"/>
                <a:sym typeface="Calibri"/>
              </a:rPr>
              <a:t>(33% vs. 7% at 6 months, p = .008).42 NRG CC003 is an RCT investigating PCI vs. HA-PCI in LS-SCLC and</a:t>
            </a:r>
            <a:endParaRPr/>
          </a:p>
          <a:p>
            <a:pPr indent="0" lvl="0" marL="0" rtl="0" algn="l">
              <a:spcBef>
                <a:spcPts val="0"/>
              </a:spcBef>
              <a:spcAft>
                <a:spcPts val="0"/>
              </a:spcAft>
              <a:buNone/>
            </a:pPr>
            <a:r>
              <a:rPr b="0" i="1" lang="tr-TR" sz="1000" u="none" strike="noStrike">
                <a:solidFill>
                  <a:schemeClr val="dk1"/>
                </a:solidFill>
                <a:latin typeface="Calibri"/>
                <a:ea typeface="Calibri"/>
                <a:cs typeface="Calibri"/>
                <a:sym typeface="Calibri"/>
              </a:rPr>
              <a:t>ES-SCLC; outcomes include intracranial relapse rates and differences in delayed recall.43 Results are awaited.</a:t>
            </a:r>
            <a:endParaRPr b="0" i="1" sz="10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0" i="0" lang="tr-TR" sz="1000">
                <a:solidFill>
                  <a:schemeClr val="dk1"/>
                </a:solidFill>
                <a:latin typeface="Calibri"/>
                <a:ea typeface="Calibri"/>
                <a:cs typeface="Calibri"/>
                <a:sym typeface="Calibri"/>
              </a:rPr>
              <a:t>PCI vs PCI-HA 25 Gy/ 10 tx </a:t>
            </a:r>
            <a:endParaRPr b="0" i="0" sz="1000">
              <a:solidFill>
                <a:schemeClr val="dk1"/>
              </a:solidFill>
              <a:latin typeface="Calibri"/>
              <a:ea typeface="Calibri"/>
              <a:cs typeface="Calibri"/>
              <a:sym typeface="Calibri"/>
            </a:endParaRPr>
          </a:p>
          <a:p>
            <a:pPr indent="0" lvl="0" marL="0" rtl="0" algn="l">
              <a:spcBef>
                <a:spcPts val="0"/>
              </a:spcBef>
              <a:spcAft>
                <a:spcPts val="0"/>
              </a:spcAft>
              <a:buNone/>
            </a:pPr>
            <a:r>
              <a:rPr b="0" i="0" lang="tr-TR" sz="1000">
                <a:solidFill>
                  <a:schemeClr val="dk1"/>
                </a:solidFill>
                <a:latin typeface="Calibri"/>
                <a:ea typeface="Calibri"/>
                <a:cs typeface="Calibri"/>
                <a:sym typeface="Calibri"/>
              </a:rPr>
              <a:t>Primary endpt: Free &amp; Cued Selective Reminding Test(Encoding and retrieval-Kodlama ve geri çağırma) 3 Month decline in delayed free recall: 27% PCI vs 3% HA-PCI p=0. 01 6 Month decline in delayed free recall: 48. 1% PCI vs 4. 8% HA-PCI p = 0. 001 6 Month decline in total free recall: 33. 3 % PCI vs 4. 8% HA-PCI p = 0. 01 N. Rodriguez de Dios et. al. </a:t>
            </a:r>
            <a:r>
              <a:rPr b="0" i="0" lang="tr-TR" sz="1000" u="none" strike="noStrike">
                <a:solidFill>
                  <a:schemeClr val="dk1"/>
                </a:solidFill>
                <a:latin typeface="Calibri"/>
                <a:ea typeface="Calibri"/>
                <a:cs typeface="Calibri"/>
                <a:sym typeface="Calibri"/>
              </a:rPr>
              <a:t>The FCSRT is a validated,well-established measure that has many similarities and some differences with the Hopkins Verbal Learning Test-Revised (HVLT-R), a cognitive test frequently used in oncology clinical trials. Most importantly, the FCSRT teaches the person learning the list to use categories in the word list to enhance initial learning of information. The categories are also useful in cueing subjects after a delay period to enhance retrieval. Thus, the test separates the elements of encoding and retrieval, which tend to be related to frontal or subcortical networks, from the process of consolidation in recent memory, which is critically dependent upon hippocampal neurogenesis function. 14 The GOECP-SEOR trial found significantly less decline on delayed free recall on the FCSRT at 3 months associated with HA-PCI (5.8%) compared with PCI (23.5%). Additional analyses found less decline in learning at 3, 6, and 24 months and delayed free recall at 6 months after HA-PCI. Overall survival, incidence of brain metastases, and QOL C-30BN-20patient-reported outcomes were not significantly different between  study arms.BROWN</a:t>
            </a:r>
            <a:endParaRPr/>
          </a:p>
          <a:p>
            <a:pPr indent="0" lvl="0" marL="0" rtl="0" algn="l">
              <a:spcBef>
                <a:spcPts val="0"/>
              </a:spcBef>
              <a:spcAft>
                <a:spcPts val="0"/>
              </a:spcAft>
              <a:buNone/>
            </a:pPr>
            <a:r>
              <a:rPr b="1" i="0" lang="tr-TR" sz="1000" u="none" strike="noStrike">
                <a:solidFill>
                  <a:schemeClr val="dk1"/>
                </a:solidFill>
                <a:latin typeface="Calibri"/>
                <a:ea typeface="Calibri"/>
                <a:cs typeface="Calibri"/>
                <a:sym typeface="Calibri"/>
              </a:rPr>
              <a:t>RESULTS: </a:t>
            </a:r>
            <a:r>
              <a:rPr b="0" i="0" lang="tr-TR" sz="1000" u="none" strike="noStrike">
                <a:solidFill>
                  <a:schemeClr val="dk1"/>
                </a:solidFill>
                <a:latin typeface="Calibri"/>
                <a:ea typeface="Calibri"/>
                <a:cs typeface="Calibri"/>
                <a:sym typeface="Calibri"/>
              </a:rPr>
              <a:t>Each recall score separately reported a significant difference in NCF at 3, 6, and 24 months. QoL aynıDE DIOS</a:t>
            </a:r>
            <a:endParaRPr/>
          </a:p>
          <a:p>
            <a:pPr indent="0" lvl="0" marL="0" rtl="0" algn="l">
              <a:spcBef>
                <a:spcPts val="0"/>
              </a:spcBef>
              <a:spcAft>
                <a:spcPts val="0"/>
              </a:spcAft>
              <a:buNone/>
            </a:pPr>
            <a:r>
              <a:t/>
            </a:r>
            <a:endParaRPr/>
          </a:p>
        </p:txBody>
      </p:sp>
      <p:sp>
        <p:nvSpPr>
          <p:cNvPr id="403" name="Google Shape;40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9ead35580c_0_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9ead35580c_0_6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g29ead35580c_0_6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tr-T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Nisan 2022 de ilk sonuçlar-hasta alımı temmuz 2022 de tamamlanmış, </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The NRG CC003 is a phase II/III randomized trial of PCI in SCLC with and without hippocampal avoidance that is currently ongoing. The phase II portion of NRG CC003 was designed to determine whether the 12-month intracranial relapse with HA-PCI was non-inferior to standard PCI, and the ongoing phase III component is designed to determine whether HA-PCI can reduce the likelihood of 6-month cognitive deterioration on the Hopkins Verbal Learning Test-Revised (HVLT-R). Of note, prior smaller randomized trials of PCI </a:t>
            </a:r>
            <a:r>
              <a:rPr b="0" i="1" lang="tr-TR" sz="900" u="none" strike="noStrike">
                <a:solidFill>
                  <a:schemeClr val="dk1"/>
                </a:solidFill>
                <a:latin typeface="Calibri"/>
                <a:ea typeface="Calibri"/>
                <a:cs typeface="Calibri"/>
                <a:sym typeface="Calibri"/>
              </a:rPr>
              <a:t>vs. </a:t>
            </a:r>
            <a:r>
              <a:rPr b="0" i="0" lang="tr-TR" sz="900" u="none" strike="noStrike">
                <a:solidFill>
                  <a:schemeClr val="dk1"/>
                </a:solidFill>
                <a:latin typeface="Calibri"/>
                <a:ea typeface="Calibri"/>
                <a:cs typeface="Calibri"/>
                <a:sym typeface="Calibri"/>
              </a:rPr>
              <a:t>HA-PCI have returned conflicting results regarding the cognitive impact of HA-PCI TAYLOR</a:t>
            </a:r>
            <a:endParaRPr/>
          </a:p>
          <a:p>
            <a:pPr indent="0" lvl="0" marL="0" rtl="0" algn="l">
              <a:spcBef>
                <a:spcPts val="0"/>
              </a:spcBef>
              <a:spcAft>
                <a:spcPts val="0"/>
              </a:spcAft>
              <a:buNone/>
            </a:pPr>
            <a:r>
              <a:rPr b="0" i="0" lang="tr-TR" sz="900" u="none" strike="noStrike">
                <a:solidFill>
                  <a:schemeClr val="dk1"/>
                </a:solidFill>
                <a:latin typeface="Calibri"/>
                <a:ea typeface="Calibri"/>
                <a:cs typeface="Calibri"/>
                <a:sym typeface="Calibri"/>
              </a:rPr>
              <a:t>a much larger trial of nearly 392 patients with SCLC and inclusive of central quality assurance of HA-PCI treatment plans randomly assigns patients between HA-PCI and PCI and stratifies by memantine use. With approximately 90% of target accrual already reached on NRG CC003, outcomes from this trial are expected to be reported in the next few years and are eagerly awaited.BROWN</a:t>
            </a:r>
            <a:endParaRPr sz="900"/>
          </a:p>
          <a:p>
            <a:pPr indent="0" lvl="0" marL="0" rtl="0" algn="l">
              <a:spcBef>
                <a:spcPts val="0"/>
              </a:spcBef>
              <a:spcAft>
                <a:spcPts val="0"/>
              </a:spcAft>
              <a:buNone/>
            </a:pPr>
            <a:r>
              <a:t/>
            </a:r>
            <a:endParaRPr/>
          </a:p>
        </p:txBody>
      </p:sp>
      <p:sp>
        <p:nvSpPr>
          <p:cNvPr id="426" name="Google Shape;426;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lang="tr-TR" sz="1800">
                <a:solidFill>
                  <a:srgbClr val="000000"/>
                </a:solidFill>
                <a:latin typeface="Helvetica Neue"/>
                <a:ea typeface="Helvetica Neue"/>
                <a:cs typeface="Helvetica Neue"/>
                <a:sym typeface="Helvetica Neue"/>
              </a:rPr>
              <a:t>Purpose/Objective(s)</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505050"/>
                </a:solidFill>
                <a:latin typeface="Helvetica Neue"/>
                <a:ea typeface="Helvetica Neue"/>
                <a:cs typeface="Helvetica Neue"/>
                <a:sym typeface="Helvetica Neue"/>
              </a:rPr>
              <a:t>Prior randomized trials have demonstrated neurocognitive function (NCF) benefits of HA during whole-brain radiotherapy for non-SCLC brain metastases. NRG CC003 sought to evaluate whether HA confers similar neuroprotection and non-inferior intracranial relapse (ICR) risk following PCI for SCLC.</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000000"/>
                </a:solidFill>
                <a:latin typeface="Helvetica Neue"/>
                <a:ea typeface="Helvetica Neue"/>
                <a:cs typeface="Helvetica Neue"/>
                <a:sym typeface="Helvetica Neue"/>
              </a:rPr>
              <a:t>Materials/Methods</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505050"/>
                </a:solidFill>
                <a:latin typeface="Helvetica Neue"/>
                <a:ea typeface="Helvetica Neue"/>
                <a:cs typeface="Helvetica Neue"/>
                <a:sym typeface="Helvetica Neue"/>
              </a:rPr>
              <a:t>SCLC patients (pts) were stratified by age, stage and planned memantine use, and randomized to PCI or HA-PCI (25Gy in 10 fractions). Standardized NCF tests of Hopkins Verbal Learning Test-Revised (HVLT-R), Trail Making Tests (TMT), and Controlled Oral Word Association (COWA) were performed at baseline, 3, 6, 12, 18 and 24 months (mos). The primary endpoints were 12-mo ICR (phase II) and 6-mo HVLT-R Delayed Recall (DR) failure, defined as decline using the reliable change index (phase III). To detect a 14.5% reduction in 6-mo HVLT-DR failure, 196 analyzable pts were required for 80% power and one-sided </a:t>
            </a:r>
            <a:r>
              <a:rPr lang="tr-TR" sz="1800">
                <a:solidFill>
                  <a:srgbClr val="505050"/>
                </a:solidFill>
                <a:latin typeface="Calibri"/>
                <a:ea typeface="Calibri"/>
                <a:cs typeface="Calibri"/>
                <a:sym typeface="Calibri"/>
              </a:rPr>
              <a:t>α</a:t>
            </a:r>
            <a:r>
              <a:rPr lang="tr-TR" sz="1800">
                <a:solidFill>
                  <a:srgbClr val="505050"/>
                </a:solidFill>
                <a:latin typeface="Helvetica Neue"/>
                <a:ea typeface="Helvetica Neue"/>
                <a:cs typeface="Helvetica Neue"/>
                <a:sym typeface="Helvetica Neue"/>
              </a:rPr>
              <a:t>=0.05. Phase III sample size was increased to 392 pts for non-compliance and death. Secondary endpoints were first failure in any NCF test and failure in other NCF tests. NCF failure was analyzed using Fisher's exact test and mixed effects models. Cumulative incidence estimated time to NCF failure (death without NCF failure was competing risk); between-arm comparison tested using Cox proportional hazards model.</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000000"/>
                </a:solidFill>
                <a:latin typeface="Helvetica Neue"/>
                <a:ea typeface="Helvetica Neue"/>
                <a:cs typeface="Helvetica Neue"/>
                <a:sym typeface="Helvetica Neue"/>
              </a:rPr>
              <a:t>Results</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505050"/>
                </a:solidFill>
                <a:latin typeface="Helvetica Neue"/>
                <a:ea typeface="Helvetica Neue"/>
                <a:cs typeface="Helvetica Neue"/>
                <a:sym typeface="Helvetica Neue"/>
              </a:rPr>
              <a:t>From 12/2015-6/2022, 392 pts were randomized; study closed from 10/2017-7/2020 for phase IIR analysis. Median age was 64. 70% had limited stage; 47% used memantine. Median follow-up was 14.9 mos (all pts) and 24 mos (alive pts). Grade≥3 toxicity did not differ. HA-PCI had non-inferior 12-mo ICR rate (PCI 14.8% vs. HA-PCI 14.2%, p&lt;0.0001 to rule out inferiority). 6-mo HVLT-R DR deterioration was not significant (PCI 30.0% vs. HA-PCI 26.0%, p=0.31). Addition of HA to PCI prevented NCF failure (adjusted HR=0.77, 95% confidence interval (CI): 0.61-0.98, p=0.03). Memantine use trended to increased NCF failure (adjusted HR=1.26, 95% CI: 0.99-1.59, p=0.062); test for interaction between HA and memantine use was non-significant. HA-PCI arm had higher COWA scores at baseline (mean: PCI 31.9 vs. HA-PCI 34.4, p=0.019) and exhibited greater deterioration in COWA over time (estimate -0.259, p=0.042). There were no differences in overall survival (adjusted HR=0.83, 95% CI: 0.63-1.09, p=0.19).</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000000"/>
                </a:solidFill>
                <a:latin typeface="Helvetica Neue"/>
                <a:ea typeface="Helvetica Neue"/>
                <a:cs typeface="Helvetica Neue"/>
                <a:sym typeface="Helvetica Neue"/>
              </a:rPr>
              <a:t>Conclusion</a:t>
            </a:r>
            <a:endParaRPr sz="1800">
              <a:latin typeface="Calibri"/>
              <a:ea typeface="Calibri"/>
              <a:cs typeface="Calibri"/>
              <a:sym typeface="Calibri"/>
            </a:endParaRPr>
          </a:p>
          <a:p>
            <a:pPr indent="0" lvl="0" marL="0" rtl="0" algn="l">
              <a:lnSpc>
                <a:spcPct val="115000"/>
              </a:lnSpc>
              <a:spcBef>
                <a:spcPts val="1000"/>
              </a:spcBef>
              <a:spcAft>
                <a:spcPts val="0"/>
              </a:spcAft>
              <a:buNone/>
            </a:pPr>
            <a:r>
              <a:rPr lang="tr-TR" sz="1800">
                <a:solidFill>
                  <a:srgbClr val="505050"/>
                </a:solidFill>
                <a:latin typeface="Helvetica Neue"/>
                <a:ea typeface="Helvetica Neue"/>
                <a:cs typeface="Helvetica Neue"/>
                <a:sym typeface="Helvetica Neue"/>
              </a:rPr>
              <a:t>While the study did not meet its HVLT-DR failure primary endpoint, HA during PCI prevents NCF failure with non-inferior ICR risk and similar survival. The NCF benefit of HA was independent of non-significant higher NCF failure risk with memantine use. Worse verbal word fluency, assessed using COWA, following HA-PCI requires further investigation given baseline between-arm imbalance in COWA scores. Supported by grants UG1CA189867 (NCORP) and U24CA180803 (IROC) from the NCI.</a:t>
            </a:r>
            <a:endParaRPr sz="1800">
              <a:latin typeface="Calibri"/>
              <a:ea typeface="Calibri"/>
              <a:cs typeface="Calibri"/>
              <a:sym typeface="Calibri"/>
            </a:endParaRPr>
          </a:p>
          <a:p>
            <a:pPr indent="0" lvl="0" marL="0" rtl="0" algn="l">
              <a:spcBef>
                <a:spcPts val="1000"/>
              </a:spcBef>
              <a:spcAft>
                <a:spcPts val="0"/>
              </a:spcAft>
              <a:buNone/>
            </a:pPr>
            <a:r>
              <a:t/>
            </a:r>
            <a:endParaRPr/>
          </a:p>
        </p:txBody>
      </p:sp>
      <p:sp>
        <p:nvSpPr>
          <p:cNvPr id="432" name="Google Shape;432;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441" name="Google Shape;441;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tr-TR" sz="1200">
                <a:solidFill>
                  <a:schemeClr val="dk1"/>
                </a:solidFill>
                <a:latin typeface="Calibri"/>
                <a:ea typeface="Calibri"/>
                <a:cs typeface="Calibri"/>
                <a:sym typeface="Calibri"/>
              </a:rPr>
              <a:t>Importantly, in this study, consolidative thoracic RT was not allowed. The number of patients who received palliative thoracic RT was very low and no unexpected adverse events were observed. PCI was permitted, however only 22 patients in each group received PCI. In the patients who received PCI, CNS-related events appeared to be more common in the atezolizumab arm. However, number of events were low and causal relationship at this time is unclear (</a:t>
            </a:r>
            <a:endParaRPr/>
          </a:p>
        </p:txBody>
      </p:sp>
      <p:sp>
        <p:nvSpPr>
          <p:cNvPr id="454" name="Google Shape;45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6" name="Google Shape;466;p32:notes"/>
          <p:cNvSpPr txBox="1"/>
          <p:nvPr>
            <p:ph idx="1" type="body"/>
          </p:nvPr>
        </p:nvSpPr>
        <p:spPr>
          <a:xfrm>
            <a:off x="188640" y="4400550"/>
            <a:ext cx="6480720" cy="360045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000000"/>
              </a:buClr>
              <a:buSzPts val="900"/>
              <a:buFont typeface="Arial"/>
              <a:buChar char="•"/>
            </a:pPr>
            <a:r>
              <a:rPr b="0" i="0" lang="tr-TR" sz="900" u="none" strike="noStrike">
                <a:solidFill>
                  <a:srgbClr val="000000"/>
                </a:solidFill>
                <a:latin typeface="Charis SIL"/>
                <a:ea typeface="Charis SIL"/>
                <a:cs typeface="Charis SIL"/>
                <a:sym typeface="Charis SIL"/>
              </a:rPr>
              <a:t>Non-inferiority trialNotably, an ongoing randomized phase 3 trial (MAVERICK) is recruiting an estimated 668 patients with SCLC to test whether the use of MRI alone, instead of MRI plus PCI, affects OS (NCT04155034). Retrospective studies and meta-analyses indicated that PCI was associated with a significantly longer survival and delayed appearance of BM compared to non-PCI TIAN</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Related trials in the space of SCLC brain management include the SWOG S1827 Maverick trial (ClinicalTrials.gov identifier: NCT04155034), a phase III trial that compares HA-PCI or standard PCI (radiotherapy technique chosen per patient and clinician discretion) followed by magnetic resonance imaging (MRI) surveillance versus MRI surveillance alone.BROWN</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 Non- inferiorıty trial</a:t>
            </a:r>
            <a:endParaRPr b="0" i="0" sz="900" u="none" strike="noStrike">
              <a:solidFill>
                <a:schemeClr val="dk1"/>
              </a:solidFill>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The results of ongoing SWOG 1827 (NCT04155034), a randomized phase III trial comparing PCI with MRI surveillance and MRI surveillance alone in patients with SCLC, might redefine the role of PCI for patients with LS-SCLC in the MRI era and increase the importance of avoiding neurocognitive deterioration. In that sense, the development of new radiation techniques, including HA-PCI, should be continued. OUTCHI</a:t>
            </a:r>
            <a:endParaRPr/>
          </a:p>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rPr>
              <a:t>SWOG 1827, “MRI brain surveillance alone versus MRI surveillance and prophylactic cranial irradiation: a randomized phase III trial in small-cell lung cancer (MAVERICK)” which was activated in early 2020 with a planned enrollment of 600 patients with either LS-SCLC or ES-SCLC. The primary endpoint of the MAVERICK study tests the hypothesis that a strategy of MRI surveillance alone, allowing for early salvage radiation therapy in patients who develop brain metastases, can offer non-inferior OS when compared to MRI surveillance plus PCI. Key secondary endpoints will assess whether MRI surveillance alone is associated with improved cognitive preservation and quality of life, as well as the effect of PCI on OS in the subgroups with LS-SCLC or ES-SCLC. Pre-randomization strata includes: (I) LS </a:t>
            </a:r>
            <a:r>
              <a:rPr b="0" i="1" lang="tr-TR" sz="900" u="none" strike="noStrike">
                <a:solidFill>
                  <a:schemeClr val="dk1"/>
                </a:solidFill>
              </a:rPr>
              <a:t>vs. </a:t>
            </a:r>
            <a:r>
              <a:rPr b="0" i="0" lang="tr-TR" sz="900" u="none" strike="noStrike">
                <a:solidFill>
                  <a:schemeClr val="dk1"/>
                </a:solidFill>
              </a:rPr>
              <a:t>ES disease, (II) planned ICI or not, and (III) performance status 0–1 </a:t>
            </a:r>
            <a:r>
              <a:rPr b="0" i="1" lang="tr-TR" sz="900" u="none" strike="noStrike">
                <a:solidFill>
                  <a:schemeClr val="dk1"/>
                </a:solidFill>
              </a:rPr>
              <a:t>vs. T</a:t>
            </a:r>
            <a:endParaRPr/>
          </a:p>
          <a:p>
            <a:pPr indent="0" lvl="0" marL="0" rtl="0" algn="l">
              <a:spcBef>
                <a:spcPts val="0"/>
              </a:spcBef>
              <a:spcAft>
                <a:spcPts val="0"/>
              </a:spcAft>
              <a:buNone/>
            </a:pPr>
            <a:r>
              <a:rPr b="0" i="0" lang="tr-TR" sz="900" u="none" strike="noStrike">
                <a:solidFill>
                  <a:schemeClr val="dk1"/>
                </a:solidFill>
              </a:rPr>
              <a:t>MAVERICK is a pragmatic trial designed to minimize barriers to accrual allowing varying and evolving SCLC practice patterns including immunotherapy, consolidative thoracic radiation for ES-SCLC, HA-PCI, memantine, and salvage therapies including WBRT, HA-WBRT, and SRS at the discretion of the treating physician. This trial is supported by a recent patterns of care survey amongst 487 radiation oncologists which reported that routine recommendation for PCI in ES-SCLC had dropped from 72% to 44% following the Japanese trial, and that 82% of respondents would be willing to enroll patients with either LS and/or ES SCLC on a trial comparing MRI surveillance with and without PCI (42-44). An important design feature of the MAVERICK trial is the pre-randomization stratification by LS-SCLC and ES-SCLC which will ensure balance between the arms while allowing investigators to enroll the patients with the stage of SCLC for which they have equipoise on the PCI question (i.e., LS-SCLC, ES-SCLC, or both). The results from this trial will ultimately address many of the controversial questions that have generated equipoise regarding the role of PCI in ES-SCLC, and hopefully help define the role of PCI for LS-SCLC and ES-SCLC in the modern era of ICI and opportunity to manage with MRI surveillance and early SALVAGE RX T</a:t>
            </a:r>
            <a:r>
              <a:rPr b="0" i="1" lang="tr-TR" sz="900" u="none" strike="noStrike">
                <a:solidFill>
                  <a:schemeClr val="dk1"/>
                </a:solidFill>
              </a:rPr>
              <a:t>AYLOR</a:t>
            </a:r>
            <a:endParaRPr/>
          </a:p>
          <a:p>
            <a:pPr indent="0" lvl="0" marL="0" rtl="0" algn="l">
              <a:spcBef>
                <a:spcPts val="0"/>
              </a:spcBef>
              <a:spcAft>
                <a:spcPts val="0"/>
              </a:spcAft>
              <a:buNone/>
            </a:pPr>
            <a:r>
              <a:rPr b="0" i="0" lang="tr-TR" sz="900" u="none" strike="noStrike">
                <a:latin typeface="Arial"/>
                <a:ea typeface="Arial"/>
                <a:cs typeface="Arial"/>
                <a:sym typeface="Arial"/>
              </a:rPr>
              <a:t>The benefit of PCI is unclear in patients who have undergone definitive therapy for very early LS-SCLC, ie, pathologic stage I–IIA (T1–2,N0,M0).9 These</a:t>
            </a:r>
            <a:endParaRPr/>
          </a:p>
          <a:p>
            <a:pPr indent="0" lvl="0" marL="0" rtl="0" algn="l">
              <a:spcBef>
                <a:spcPts val="0"/>
              </a:spcBef>
              <a:spcAft>
                <a:spcPts val="0"/>
              </a:spcAft>
              <a:buNone/>
            </a:pPr>
            <a:r>
              <a:rPr b="0" i="0" lang="tr-TR" sz="900" u="none" strike="noStrike">
                <a:latin typeface="Arial"/>
                <a:ea typeface="Arial"/>
                <a:cs typeface="Arial"/>
                <a:sym typeface="Arial"/>
              </a:rPr>
              <a:t>patients have a lower risk of developing brain metastases than patients with more advanced, LS-SCLC and may not benefit from PCI.9 Brain MRI</a:t>
            </a:r>
            <a:endParaRPr/>
          </a:p>
          <a:p>
            <a:pPr indent="0" lvl="0" marL="0" rtl="0" algn="l">
              <a:spcBef>
                <a:spcPts val="0"/>
              </a:spcBef>
              <a:spcAft>
                <a:spcPts val="0"/>
              </a:spcAft>
              <a:buNone/>
            </a:pPr>
            <a:r>
              <a:rPr b="0" i="0" lang="tr-TR" sz="900" u="none" strike="noStrike">
                <a:latin typeface="Arial"/>
                <a:ea typeface="Arial"/>
                <a:cs typeface="Arial"/>
                <a:sym typeface="Arial"/>
              </a:rPr>
              <a:t>surveillance should be performed in patients not receiving PCI.9 However, PCI may have a benefit in patients who are found to have pathologic stage</a:t>
            </a:r>
            <a:endParaRPr/>
          </a:p>
          <a:p>
            <a:pPr indent="0" lvl="0" marL="0" rtl="0" algn="l">
              <a:spcBef>
                <a:spcPts val="0"/>
              </a:spcBef>
              <a:spcAft>
                <a:spcPts val="0"/>
              </a:spcAft>
              <a:buNone/>
            </a:pPr>
            <a:r>
              <a:rPr b="0" i="0" lang="tr-TR" sz="900" u="none" strike="noStrike">
                <a:latin typeface="Arial"/>
                <a:ea typeface="Arial"/>
                <a:cs typeface="Arial"/>
                <a:sym typeface="Arial"/>
              </a:rPr>
              <a:t>IIB or III SCLC after complete resection.9,37 This issue is being evaluated in the ongoing NCI cooperative group trial SWOG S1827/MAVERICK (brain MRI</a:t>
            </a:r>
            <a:endParaRPr/>
          </a:p>
          <a:p>
            <a:pPr indent="0" lvl="0" marL="0" rtl="0" algn="l">
              <a:spcBef>
                <a:spcPts val="0"/>
              </a:spcBef>
              <a:spcAft>
                <a:spcPts val="0"/>
              </a:spcAft>
              <a:buNone/>
            </a:pPr>
            <a:r>
              <a:rPr b="0" i="0" lang="tr-TR" sz="900" u="none" strike="noStrike">
                <a:latin typeface="Arial"/>
                <a:ea typeface="Arial"/>
                <a:cs typeface="Arial"/>
                <a:sym typeface="Arial"/>
              </a:rPr>
              <a:t>surveillance ± PCI), which includes the population undergoing surgical resection.</a:t>
            </a:r>
            <a:r>
              <a:rPr b="0" i="0" lang="tr-TR" sz="900" u="none" strike="noStrike">
                <a:solidFill>
                  <a:schemeClr val="dk1"/>
                </a:solidFill>
                <a:latin typeface="Arial"/>
                <a:ea typeface="Arial"/>
                <a:cs typeface="Arial"/>
                <a:sym typeface="Arial"/>
              </a:rPr>
              <a:t>-nccn</a:t>
            </a:r>
            <a:endParaRPr b="0" i="0" sz="900"/>
          </a:p>
          <a:p>
            <a:pPr indent="-95250" lvl="0" marL="171450" rtl="0" algn="l">
              <a:spcBef>
                <a:spcPts val="0"/>
              </a:spcBef>
              <a:spcAft>
                <a:spcPts val="0"/>
              </a:spcAft>
              <a:buClr>
                <a:schemeClr val="dk1"/>
              </a:buClr>
              <a:buSzPts val="1200"/>
              <a:buFont typeface="Arial"/>
              <a:buNone/>
            </a:pPr>
            <a:r>
              <a:t/>
            </a:r>
            <a:endParaRPr/>
          </a:p>
        </p:txBody>
      </p:sp>
      <p:sp>
        <p:nvSpPr>
          <p:cNvPr id="467" name="Google Shape;467;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7" name="Google Shape;47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tr-TR" sz="900"/>
              <a:t>PKI kendisini HK planlama ve mementine ile kuvvetlendirmeye çalışıtkan, karşısında MRG ile yakın izlem ve IT’nin intrakranyal etkinliği ile çarpışmak zorunda kalacak gibi duruyor.</a:t>
            </a:r>
            <a:endParaRPr/>
          </a:p>
          <a:p>
            <a:pPr indent="0" lvl="0" marL="0" rtl="0" algn="l">
              <a:spcBef>
                <a:spcPts val="0"/>
              </a:spcBef>
              <a:spcAft>
                <a:spcPts val="0"/>
              </a:spcAft>
              <a:buNone/>
            </a:pPr>
            <a:r>
              <a:rPr lang="tr-TR" sz="900">
                <a:solidFill>
                  <a:schemeClr val="dk1"/>
                </a:solidFill>
                <a:latin typeface="Calibri"/>
                <a:ea typeface="Calibri"/>
                <a:cs typeface="Calibri"/>
                <a:sym typeface="Calibri"/>
              </a:rPr>
              <a:t>Increased utilization of immunotherapy for ES-SCLC may further erode the potential use of PCI in this population. The available data from the IMpower-133 study did not include incidence of new brain metastasis, so it is unknown if atezolizumab impacted the rate of intracranial progression in this population. However, extrapolating the evidence from the PACIFIC trial in NSCLC, the addition of immunotherapy reduced the incidence of brain metastases in NSCLC (6.3% </a:t>
            </a:r>
            <a:r>
              <a:rPr i="0" lang="tr-TR" sz="900">
                <a:solidFill>
                  <a:schemeClr val="dk1"/>
                </a:solidFill>
                <a:latin typeface="Calibri"/>
                <a:ea typeface="Calibri"/>
                <a:cs typeface="Calibri"/>
                <a:sym typeface="Calibri"/>
              </a:rPr>
              <a:t>vs. 11.8%) (34). There is also evidence of CNS activity with immunotherapy in a study of ipilimumab/nivolumab in melanoma metastatic to the brain (57). If the inclusion of immunotherapy does reduce the incidence (or pace) of brain metastases presentation in ES-SCLC, then the rationale for upfront, routine PCI usage would be further decreased. While HA-WBRT reductions in neurotoxicity (if confirmed in PCI setting per NRG CC003) may favorably change the therapeutic ratio of PCI, the potential alteration in the natural history of ES-SCLC with immunotherapy, in combination with the availability for surveillance MRI, may result in decreasing enthusiasm for PCI in ES-SCLC. Whether radiographically apparent brain metastases (at diagnosis or during active MRI surveillance) can be appropriately treated with stereotactic radiosurgery also remains an open question [as under examination in the ongoing ENCEPHALON trial -NESBIT</a:t>
            </a:r>
            <a:endParaRPr i="0" sz="900"/>
          </a:p>
        </p:txBody>
      </p:sp>
      <p:sp>
        <p:nvSpPr>
          <p:cNvPr id="478" name="Google Shape;47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6" name="Google Shape;496;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900"/>
              <a:buFont typeface="Arial"/>
              <a:buChar char="•"/>
            </a:pPr>
            <a:r>
              <a:rPr b="0" i="0" lang="tr-TR" sz="900" u="none" strike="noStrike">
                <a:solidFill>
                  <a:schemeClr val="dk1"/>
                </a:solidFill>
                <a:latin typeface="Calibri"/>
                <a:ea typeface="Calibri"/>
                <a:cs typeface="Calibri"/>
                <a:sym typeface="Calibri"/>
              </a:rPr>
              <a:t>In today’s era of modern imaging, the extensive stage could vary from limited metastatic disease to disseminated metastatic disease, and VALSG classification limits our ability to stage these patients systematically. Systematic use of TNM is preferred, and its wider application should be supported. It would be preferred to incorporate this wisdom and refine treatment as per disease bulk-RATHOD</a:t>
            </a:r>
            <a:endParaRPr/>
          </a:p>
          <a:p>
            <a:pPr indent="-171450" lvl="0" marL="171450" rtl="0" algn="l">
              <a:spcBef>
                <a:spcPts val="0"/>
              </a:spcBef>
              <a:spcAft>
                <a:spcPts val="0"/>
              </a:spcAft>
              <a:buClr>
                <a:srgbClr val="000000"/>
              </a:buClr>
              <a:buSzPts val="900"/>
              <a:buFont typeface="Arial"/>
              <a:buChar char="•"/>
            </a:pPr>
            <a:r>
              <a:rPr b="0" i="0" lang="tr-TR" sz="900" u="none" strike="noStrike">
                <a:solidFill>
                  <a:srgbClr val="000000"/>
                </a:solidFill>
              </a:rPr>
              <a:t>Although RT-immunotherapy can increase response rates, the development of persistent radiation-induced immunosuppression and toxicity can limit this function It is crucial to develop biomarkers </a:t>
            </a:r>
            <a:r>
              <a:rPr b="0" i="0" lang="tr-TR" sz="900" u="none" strike="noStrike">
                <a:solidFill>
                  <a:srgbClr val="000000"/>
                </a:solidFill>
                <a:latin typeface="Charis SIL"/>
                <a:ea typeface="Charis SIL"/>
                <a:cs typeface="Charis SIL"/>
                <a:sym typeface="Charis SIL"/>
              </a:rPr>
              <a:t>specific to RT-immunotherapy to select the appropriate patient population and avoid unnecessary toxicity and cost. PD-L1, TMB, and TILs are biomarkers for immunotherapy in ES-SCLC [</a:t>
            </a:r>
            <a:r>
              <a:rPr b="0" i="0" lang="tr-TR" sz="900" u="none" strike="noStrike">
                <a:solidFill>
                  <a:srgbClr val="2196D1"/>
                </a:solidFill>
                <a:latin typeface="Charis SIL"/>
                <a:ea typeface="Charis SIL"/>
                <a:cs typeface="Charis SIL"/>
                <a:sym typeface="Charis SIL"/>
              </a:rPr>
              <a:t>89</a:t>
            </a:r>
            <a:r>
              <a:rPr b="0" i="0" lang="tr-TR" sz="900" u="none" strike="noStrike">
                <a:solidFill>
                  <a:srgbClr val="000000"/>
                </a:solidFill>
                <a:latin typeface="Charis SIL"/>
                <a:ea typeface="Charis SIL"/>
                <a:cs typeface="Charis SIL"/>
                <a:sym typeface="Charis SIL"/>
              </a:rPr>
              <a:t>]. Since the expression of PD-L1 in SCLC is usually lower, TMB needs to be tested and the combination of both can better predict immune efficacy [</a:t>
            </a:r>
            <a:r>
              <a:rPr b="0" i="0" lang="tr-TR" sz="900" u="none" strike="noStrike">
                <a:solidFill>
                  <a:srgbClr val="2196D1"/>
                </a:solidFill>
                <a:latin typeface="Charis SIL"/>
                <a:ea typeface="Charis SIL"/>
                <a:cs typeface="Charis SIL"/>
                <a:sym typeface="Charis SIL"/>
              </a:rPr>
              <a:t>90</a:t>
            </a:r>
            <a:r>
              <a:rPr b="0" i="0" lang="tr-TR" sz="900" u="none" strike="noStrike">
                <a:solidFill>
                  <a:srgbClr val="000000"/>
                </a:solidFill>
                <a:latin typeface="Charis SIL"/>
                <a:ea typeface="Charis SIL"/>
                <a:cs typeface="Charis SIL"/>
                <a:sym typeface="Charis SIL"/>
              </a:rPr>
              <a:t>]. The tumor microenvironment, including infiltrating T-cells, tumor-associated macrophages, and cancer-associated fibroblasts, is also important for evaluating the response to RT-immunotherapy [</a:t>
            </a:r>
            <a:r>
              <a:rPr b="0" i="0" lang="tr-TR" sz="900" u="none" strike="noStrike">
                <a:solidFill>
                  <a:srgbClr val="2196D1"/>
                </a:solidFill>
                <a:latin typeface="Charis SIL"/>
                <a:ea typeface="Charis SIL"/>
                <a:cs typeface="Charis SIL"/>
                <a:sym typeface="Charis SIL"/>
              </a:rPr>
              <a:t>91</a:t>
            </a:r>
            <a:r>
              <a:rPr b="0" i="0" lang="tr-TR" sz="900" u="none" strike="noStrike">
                <a:solidFill>
                  <a:srgbClr val="000000"/>
                </a:solidFill>
                <a:latin typeface="Charis SIL"/>
                <a:ea typeface="Charis SIL"/>
                <a:cs typeface="Charis SIL"/>
                <a:sym typeface="Charis SIL"/>
              </a:rPr>
              <a:t>]. Unlike NSCLC, SCLC has a more immunosuppressive tumor microenvironment (TME) [</a:t>
            </a:r>
            <a:r>
              <a:rPr b="0" i="0" lang="tr-TR" sz="900" u="none" strike="noStrike">
                <a:solidFill>
                  <a:srgbClr val="2196D1"/>
                </a:solidFill>
                <a:latin typeface="Charis SIL"/>
                <a:ea typeface="Charis SIL"/>
                <a:cs typeface="Charis SIL"/>
                <a:sym typeface="Charis SIL"/>
              </a:rPr>
              <a:t>90</a:t>
            </a:r>
            <a:r>
              <a:rPr b="0" i="0" lang="tr-TR" sz="900" u="none" strike="noStrike">
                <a:solidFill>
                  <a:srgbClr val="000000"/>
                </a:solidFill>
                <a:latin typeface="Charis SIL"/>
                <a:ea typeface="Charis SIL"/>
                <a:cs typeface="Charis SIL"/>
                <a:sym typeface="Charis SIL"/>
              </a:rPr>
              <a:t>]. Thus, more attention should be paid to the TME for better evaluation of immune status before commencement of RT-immunotherapy. </a:t>
            </a:r>
            <a:r>
              <a:rPr b="0" i="0" lang="tr-TR" sz="900" u="none" strike="noStrike">
                <a:solidFill>
                  <a:schemeClr val="dk1"/>
                </a:solidFill>
                <a:latin typeface="Calibri"/>
                <a:ea typeface="Calibri"/>
                <a:cs typeface="Calibri"/>
                <a:sym typeface="Calibri"/>
              </a:rPr>
              <a:t>- TIAN</a:t>
            </a:r>
            <a:endParaRPr sz="900"/>
          </a:p>
          <a:p>
            <a:pPr indent="0" lvl="0" marL="0" rtl="0" algn="l">
              <a:spcBef>
                <a:spcPts val="0"/>
              </a:spcBef>
              <a:spcAft>
                <a:spcPts val="0"/>
              </a:spcAft>
              <a:buNone/>
            </a:pPr>
            <a:r>
              <a:t/>
            </a:r>
            <a:endParaRPr/>
          </a:p>
        </p:txBody>
      </p:sp>
      <p:sp>
        <p:nvSpPr>
          <p:cNvPr id="497" name="Google Shape;497;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Slaydı" type="title">
  <p:cSld name="TITLE">
    <p:spTree>
      <p:nvGrpSpPr>
        <p:cNvPr id="15" name="Shape 15"/>
        <p:cNvGrpSpPr/>
        <p:nvPr/>
      </p:nvGrpSpPr>
      <p:grpSpPr>
        <a:xfrm>
          <a:off x="0" y="0"/>
          <a:ext cx="0" cy="0"/>
          <a:chOff x="0" y="0"/>
          <a:chExt cx="0" cy="0"/>
        </a:xfrm>
      </p:grpSpPr>
      <p:sp>
        <p:nvSpPr>
          <p:cNvPr id="16" name="Google Shape;16;p3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ş" type="blank">
  <p:cSld name="BLANK">
    <p:spTree>
      <p:nvGrpSpPr>
        <p:cNvPr id="21" name="Shape 21"/>
        <p:cNvGrpSpPr/>
        <p:nvPr/>
      </p:nvGrpSpPr>
      <p:grpSpPr>
        <a:xfrm>
          <a:off x="0" y="0"/>
          <a:ext cx="0" cy="0"/>
          <a:chOff x="0" y="0"/>
          <a:chExt cx="0" cy="0"/>
        </a:xfrm>
      </p:grpSpPr>
      <p:sp>
        <p:nvSpPr>
          <p:cNvPr id="22" name="Google Shape;2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alnızca Başlık" type="titleOnly">
  <p:cSld name="TITLE_ONLY">
    <p:spTree>
      <p:nvGrpSpPr>
        <p:cNvPr id="25" name="Shape 25"/>
        <p:cNvGrpSpPr/>
        <p:nvPr/>
      </p:nvGrpSpPr>
      <p:grpSpPr>
        <a:xfrm>
          <a:off x="0" y="0"/>
          <a:ext cx="0" cy="0"/>
          <a:chOff x="0" y="0"/>
          <a:chExt cx="0" cy="0"/>
        </a:xfrm>
      </p:grpSpPr>
      <p:sp>
        <p:nvSpPr>
          <p:cNvPr id="26" name="Google Shape;26;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İçerik" type="obj">
  <p:cSld name="OBJECT">
    <p:spTree>
      <p:nvGrpSpPr>
        <p:cNvPr id="30" name="Shape 30"/>
        <p:cNvGrpSpPr/>
        <p:nvPr/>
      </p:nvGrpSpPr>
      <p:grpSpPr>
        <a:xfrm>
          <a:off x="0" y="0"/>
          <a:ext cx="0" cy="0"/>
          <a:chOff x="0" y="0"/>
          <a:chExt cx="0" cy="0"/>
        </a:xfrm>
      </p:grpSpPr>
      <p:sp>
        <p:nvSpPr>
          <p:cNvPr id="31" name="Google Shape;31;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ölüm Üst Bilgisi" type="secHead">
  <p:cSld name="SECTION_HEADER">
    <p:spTree>
      <p:nvGrpSpPr>
        <p:cNvPr id="36" name="Shape 36"/>
        <p:cNvGrpSpPr/>
        <p:nvPr/>
      </p:nvGrpSpPr>
      <p:grpSpPr>
        <a:xfrm>
          <a:off x="0" y="0"/>
          <a:ext cx="0" cy="0"/>
          <a:chOff x="0" y="0"/>
          <a:chExt cx="0" cy="0"/>
        </a:xfrm>
      </p:grpSpPr>
      <p:sp>
        <p:nvSpPr>
          <p:cNvPr id="37" name="Google Shape;37;p4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9" name="Google Shape;3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ki İçerik" type="twoObj">
  <p:cSld name="TWO_OBJECTS">
    <p:spTree>
      <p:nvGrpSpPr>
        <p:cNvPr id="42" name="Shape 42"/>
        <p:cNvGrpSpPr/>
        <p:nvPr/>
      </p:nvGrpSpPr>
      <p:grpSpPr>
        <a:xfrm>
          <a:off x="0" y="0"/>
          <a:ext cx="0" cy="0"/>
          <a:chOff x="0" y="0"/>
          <a:chExt cx="0" cy="0"/>
        </a:xfrm>
      </p:grpSpPr>
      <p:sp>
        <p:nvSpPr>
          <p:cNvPr id="43" name="Google Shape;43;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4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4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arşılaştırma" type="twoTxTwoObj">
  <p:cSld name="TWO_OBJECTS_WITH_TEXT">
    <p:spTree>
      <p:nvGrpSpPr>
        <p:cNvPr id="49" name="Shape 49"/>
        <p:cNvGrpSpPr/>
        <p:nvPr/>
      </p:nvGrpSpPr>
      <p:grpSpPr>
        <a:xfrm>
          <a:off x="0" y="0"/>
          <a:ext cx="0" cy="0"/>
          <a:chOff x="0" y="0"/>
          <a:chExt cx="0" cy="0"/>
        </a:xfrm>
      </p:grpSpPr>
      <p:sp>
        <p:nvSpPr>
          <p:cNvPr id="50" name="Google Shape;50;p4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4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4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4" name="Google Shape;54;p4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İçerik" type="objTx">
  <p:cSld name="OBJECT_WITH_CAPTION_TEXT">
    <p:spTree>
      <p:nvGrpSpPr>
        <p:cNvPr id="58" name="Shape 58"/>
        <p:cNvGrpSpPr/>
        <p:nvPr/>
      </p:nvGrpSpPr>
      <p:grpSpPr>
        <a:xfrm>
          <a:off x="0" y="0"/>
          <a:ext cx="0" cy="0"/>
          <a:chOff x="0" y="0"/>
          <a:chExt cx="0" cy="0"/>
        </a:xfrm>
      </p:grpSpPr>
      <p:sp>
        <p:nvSpPr>
          <p:cNvPr id="59" name="Google Shape;59;p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lı Resim" type="picTx">
  <p:cSld name="PICTURE_WITH_CAPTION_TEXT">
    <p:spTree>
      <p:nvGrpSpPr>
        <p:cNvPr id="65" name="Shape 65"/>
        <p:cNvGrpSpPr/>
        <p:nvPr/>
      </p:nvGrpSpPr>
      <p:grpSpPr>
        <a:xfrm>
          <a:off x="0" y="0"/>
          <a:ext cx="0" cy="0"/>
          <a:chOff x="0" y="0"/>
          <a:chExt cx="0" cy="0"/>
        </a:xfrm>
      </p:grpSpPr>
      <p:sp>
        <p:nvSpPr>
          <p:cNvPr id="66" name="Google Shape;66;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5"/>
          <p:cNvSpPr/>
          <p:nvPr>
            <p:ph idx="2" type="pic"/>
          </p:nvPr>
        </p:nvSpPr>
        <p:spPr>
          <a:xfrm>
            <a:off x="5183188" y="987425"/>
            <a:ext cx="6172200" cy="4873625"/>
          </a:xfrm>
          <a:prstGeom prst="rect">
            <a:avLst/>
          </a:prstGeom>
          <a:noFill/>
          <a:ln>
            <a:noFill/>
          </a:ln>
        </p:spPr>
      </p:sp>
      <p:sp>
        <p:nvSpPr>
          <p:cNvPr id="68" name="Google Shape;68;p4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Dikey Metin" type="vertTx">
  <p:cSld name="VERTICAL_TEXT">
    <p:spTree>
      <p:nvGrpSpPr>
        <p:cNvPr id="72" name="Shape 72"/>
        <p:cNvGrpSpPr/>
        <p:nvPr/>
      </p:nvGrpSpPr>
      <p:grpSpPr>
        <a:xfrm>
          <a:off x="0" y="0"/>
          <a:ext cx="0" cy="0"/>
          <a:chOff x="0" y="0"/>
          <a:chExt cx="0" cy="0"/>
        </a:xfrm>
      </p:grpSpPr>
      <p:sp>
        <p:nvSpPr>
          <p:cNvPr id="73" name="Google Shape;73;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key Başlık ve Metin" type="vertTitleAndTx">
  <p:cSld name="VERTICAL_TITLE_AND_VERTICAL_TEXT">
    <p:spTree>
      <p:nvGrpSpPr>
        <p:cNvPr id="78" name="Shape 78"/>
        <p:cNvGrpSpPr/>
        <p:nvPr/>
      </p:nvGrpSpPr>
      <p:grpSpPr>
        <a:xfrm>
          <a:off x="0" y="0"/>
          <a:ext cx="0" cy="0"/>
          <a:chOff x="0" y="0"/>
          <a:chExt cx="0" cy="0"/>
        </a:xfrm>
      </p:grpSpPr>
      <p:sp>
        <p:nvSpPr>
          <p:cNvPr id="79" name="Google Shape;79;p4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tr-T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6.pn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4.png"/><Relationship Id="rId5"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27.png"/><Relationship Id="rId5" Type="http://schemas.openxmlformats.org/officeDocument/2006/relationships/image" Target="../media/image38.png"/><Relationship Id="rId6" Type="http://schemas.openxmlformats.org/officeDocument/2006/relationships/image" Target="../media/image30.png"/><Relationship Id="rId7" Type="http://schemas.openxmlformats.org/officeDocument/2006/relationships/image" Target="../media/image25.png"/><Relationship Id="rId8" Type="http://schemas.openxmlformats.org/officeDocument/2006/relationships/image" Target="../media/image2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23.png"/><Relationship Id="rId5"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2.png"/><Relationship Id="rId4" Type="http://schemas.openxmlformats.org/officeDocument/2006/relationships/image" Target="../media/image40.png"/><Relationship Id="rId5"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6.png"/><Relationship Id="rId4" Type="http://schemas.openxmlformats.org/officeDocument/2006/relationships/image" Target="../media/image39.png"/><Relationship Id="rId5"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6.png"/><Relationship Id="rId4" Type="http://schemas.openxmlformats.org/officeDocument/2006/relationships/image" Target="../media/image37.png"/><Relationship Id="rId5" Type="http://schemas.openxmlformats.org/officeDocument/2006/relationships/image" Target="../media/image43.png"/><Relationship Id="rId6"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67.png"/><Relationship Id="rId4" Type="http://schemas.openxmlformats.org/officeDocument/2006/relationships/image" Target="../media/image50.png"/><Relationship Id="rId5" Type="http://schemas.openxmlformats.org/officeDocument/2006/relationships/image" Target="../media/image5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67.png"/><Relationship Id="rId4" Type="http://schemas.openxmlformats.org/officeDocument/2006/relationships/image" Target="../media/image55.png"/><Relationship Id="rId5" Type="http://schemas.openxmlformats.org/officeDocument/2006/relationships/image" Target="../media/image42.png"/><Relationship Id="rId6" Type="http://schemas.openxmlformats.org/officeDocument/2006/relationships/image" Target="../media/image59.png"/><Relationship Id="rId7" Type="http://schemas.openxmlformats.org/officeDocument/2006/relationships/image" Target="../media/image5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4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5.png"/><Relationship Id="rId4" Type="http://schemas.openxmlformats.org/officeDocument/2006/relationships/image" Target="../media/image61.png"/><Relationship Id="rId5" Type="http://schemas.openxmlformats.org/officeDocument/2006/relationships/image" Target="../media/image51.png"/><Relationship Id="rId6" Type="http://schemas.openxmlformats.org/officeDocument/2006/relationships/image" Target="../media/image46.png"/><Relationship Id="rId7" Type="http://schemas.openxmlformats.org/officeDocument/2006/relationships/image" Target="../media/image4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65.png"/><Relationship Id="rId4" Type="http://schemas.openxmlformats.org/officeDocument/2006/relationships/image" Target="../media/image62.png"/><Relationship Id="rId5" Type="http://schemas.openxmlformats.org/officeDocument/2006/relationships/image" Target="../media/image6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54.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1579158" y="1485993"/>
            <a:ext cx="9144000" cy="1968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C00000"/>
              </a:buClr>
              <a:buSzPts val="3600"/>
              <a:buFont typeface="Times New Roman"/>
              <a:buNone/>
            </a:pPr>
            <a:r>
              <a:rPr b="1" lang="tr-TR" sz="3700">
                <a:solidFill>
                  <a:srgbClr val="C00000"/>
                </a:solidFill>
              </a:rPr>
              <a:t>TROD </a:t>
            </a:r>
            <a:br>
              <a:rPr b="1" lang="tr-TR" sz="3700">
                <a:solidFill>
                  <a:srgbClr val="C00000"/>
                </a:solidFill>
              </a:rPr>
            </a:br>
            <a:r>
              <a:rPr b="1" lang="tr-TR" sz="3700">
                <a:solidFill>
                  <a:srgbClr val="C00000"/>
                </a:solidFill>
              </a:rPr>
              <a:t>Akciğer Kanseri’nde </a:t>
            </a:r>
            <a:br>
              <a:rPr b="1" lang="tr-TR" sz="3700">
                <a:solidFill>
                  <a:srgbClr val="C00000"/>
                </a:solidFill>
              </a:rPr>
            </a:br>
            <a:r>
              <a:rPr b="1" lang="tr-TR" sz="3700">
                <a:solidFill>
                  <a:srgbClr val="C00000"/>
                </a:solidFill>
              </a:rPr>
              <a:t>Kanıta Dayalı Güncel Yaklaşım Toplantısı</a:t>
            </a:r>
            <a:endParaRPr b="1" sz="3700">
              <a:solidFill>
                <a:srgbClr val="C00000"/>
              </a:solidFill>
            </a:endParaRPr>
          </a:p>
        </p:txBody>
      </p:sp>
      <p:sp>
        <p:nvSpPr>
          <p:cNvPr id="90" name="Google Shape;90;p1"/>
          <p:cNvSpPr txBox="1"/>
          <p:nvPr>
            <p:ph idx="1" type="subTitle"/>
          </p:nvPr>
        </p:nvSpPr>
        <p:spPr>
          <a:xfrm>
            <a:off x="1431235" y="4165766"/>
            <a:ext cx="9144000" cy="277500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ctr">
              <a:lnSpc>
                <a:spcPct val="200000"/>
              </a:lnSpc>
              <a:spcBef>
                <a:spcPts val="1000"/>
              </a:spcBef>
              <a:spcAft>
                <a:spcPts val="0"/>
              </a:spcAft>
              <a:buClr>
                <a:schemeClr val="dk1"/>
              </a:buClr>
              <a:buSzPct val="71605"/>
              <a:buNone/>
            </a:pPr>
            <a:r>
              <a:rPr b="1" lang="tr-TR" sz="5865"/>
              <a:t>KHAK’inde PKI</a:t>
            </a:r>
            <a:endParaRPr b="1" sz="5865"/>
          </a:p>
          <a:p>
            <a:pPr indent="0" lvl="0" marL="0" rtl="0" algn="ctr">
              <a:lnSpc>
                <a:spcPct val="200000"/>
              </a:lnSpc>
              <a:spcBef>
                <a:spcPts val="1000"/>
              </a:spcBef>
              <a:spcAft>
                <a:spcPts val="0"/>
              </a:spcAft>
              <a:buClr>
                <a:schemeClr val="dk1"/>
              </a:buClr>
              <a:buSzPct val="122891"/>
              <a:buNone/>
            </a:pPr>
            <a:r>
              <a:rPr b="1" lang="tr-TR" sz="3417"/>
              <a:t>Dr.Evrim Tezcanlı</a:t>
            </a:r>
            <a:endParaRPr b="1" sz="3417"/>
          </a:p>
          <a:p>
            <a:pPr indent="0" lvl="0" marL="0" rtl="0" algn="l">
              <a:lnSpc>
                <a:spcPct val="90000"/>
              </a:lnSpc>
              <a:spcBef>
                <a:spcPts val="1000"/>
              </a:spcBef>
              <a:spcAft>
                <a:spcPts val="0"/>
              </a:spcAft>
              <a:buClr>
                <a:schemeClr val="dk1"/>
              </a:buClr>
              <a:buSzPct val="100000"/>
              <a:buNone/>
            </a:pPr>
            <a:r>
              <a:t/>
            </a:r>
            <a:endParaRPr/>
          </a:p>
        </p:txBody>
      </p:sp>
      <p:sp>
        <p:nvSpPr>
          <p:cNvPr descr="Türk Radyasyon Onkolojisi Derneği" id="91" name="Google Shape;91;p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pic>
        <p:nvPicPr>
          <p:cNvPr descr="metin, yazı tipi, grafik, grafik tasarım içeren bir resim&#10;&#10;Açıklama otomatik olarak oluşturuldu" id="92" name="Google Shape;92;p1"/>
          <p:cNvPicPr preferRelativeResize="0"/>
          <p:nvPr/>
        </p:nvPicPr>
        <p:blipFill rotWithShape="1">
          <a:blip r:embed="rId3">
            <a:alphaModFix/>
          </a:blip>
          <a:srcRect b="0" l="0" r="0" t="0"/>
          <a:stretch/>
        </p:blipFill>
        <p:spPr>
          <a:xfrm>
            <a:off x="4918893" y="224843"/>
            <a:ext cx="2552246" cy="135633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g29ead35580c_0_6"/>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tr-TR"/>
              <a:t>Konular</a:t>
            </a:r>
            <a:endParaRPr/>
          </a:p>
        </p:txBody>
      </p:sp>
      <p:sp>
        <p:nvSpPr>
          <p:cNvPr id="99" name="Google Shape;99;g29ead35580c_0_6"/>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342900" lvl="0" marL="457200" rtl="0" algn="l">
              <a:lnSpc>
                <a:spcPct val="150000"/>
              </a:lnSpc>
              <a:spcBef>
                <a:spcPts val="1000"/>
              </a:spcBef>
              <a:spcAft>
                <a:spcPts val="0"/>
              </a:spcAft>
              <a:buSzPts val="1800"/>
              <a:buChar char="-"/>
            </a:pPr>
            <a:r>
              <a:rPr lang="tr-TR"/>
              <a:t>Sınırlı Evre Hastalıkta PKI için kanıt</a:t>
            </a:r>
            <a:endParaRPr/>
          </a:p>
          <a:p>
            <a:pPr indent="-342900" lvl="0" marL="457200" rtl="0" algn="l">
              <a:lnSpc>
                <a:spcPct val="150000"/>
              </a:lnSpc>
              <a:spcBef>
                <a:spcPts val="0"/>
              </a:spcBef>
              <a:spcAft>
                <a:spcPts val="0"/>
              </a:spcAft>
              <a:buSzPts val="1800"/>
              <a:buChar char="-"/>
            </a:pPr>
            <a:r>
              <a:rPr lang="tr-TR"/>
              <a:t>Yaygın Evre Hastalıkta PKI için kanıt</a:t>
            </a:r>
            <a:endParaRPr/>
          </a:p>
          <a:p>
            <a:pPr indent="-342900" lvl="0" marL="457200" rtl="0" algn="l">
              <a:lnSpc>
                <a:spcPct val="150000"/>
              </a:lnSpc>
              <a:spcBef>
                <a:spcPts val="0"/>
              </a:spcBef>
              <a:spcAft>
                <a:spcPts val="0"/>
              </a:spcAft>
              <a:buSzPts val="1800"/>
              <a:buChar char="-"/>
            </a:pPr>
            <a:r>
              <a:rPr lang="tr-TR"/>
              <a:t>PKI toksisitesini azaltmak için Hippokampal Koruma</a:t>
            </a:r>
            <a:endParaRPr/>
          </a:p>
          <a:p>
            <a:pPr indent="-342900" lvl="0" marL="457200" rtl="0" algn="l">
              <a:lnSpc>
                <a:spcPct val="150000"/>
              </a:lnSpc>
              <a:spcBef>
                <a:spcPts val="0"/>
              </a:spcBef>
              <a:spcAft>
                <a:spcPts val="0"/>
              </a:spcAft>
              <a:buSzPts val="1800"/>
              <a:buChar char="-"/>
            </a:pPr>
            <a:r>
              <a:rPr lang="tr-TR"/>
              <a:t>Gelecekte bizi neler bekliyor?</a:t>
            </a:r>
            <a:endParaRPr/>
          </a:p>
          <a:p>
            <a:pPr indent="-342900" lvl="0" marL="457200" rtl="0" algn="l">
              <a:lnSpc>
                <a:spcPct val="150000"/>
              </a:lnSpc>
              <a:spcBef>
                <a:spcPts val="0"/>
              </a:spcBef>
              <a:spcAft>
                <a:spcPts val="0"/>
              </a:spcAft>
              <a:buSzPts val="1800"/>
              <a:buChar char="-"/>
            </a:pPr>
            <a:r>
              <a:rPr lang="tr-TR"/>
              <a:t>Sonuç</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
          <p:cNvSpPr txBox="1"/>
          <p:nvPr>
            <p:ph type="ctrTitle"/>
          </p:nvPr>
        </p:nvSpPr>
        <p:spPr>
          <a:xfrm>
            <a:off x="914400" y="2130425"/>
            <a:ext cx="10363200" cy="1805100"/>
          </a:xfrm>
          <a:prstGeom prst="rect">
            <a:avLst/>
          </a:prstGeom>
          <a:solidFill>
            <a:schemeClr val="lt1"/>
          </a:solidFill>
          <a:ln cap="flat" cmpd="sng" w="57150">
            <a:solidFill>
              <a:srgbClr val="FA0000"/>
            </a:solidFill>
            <a:prstDash val="solid"/>
            <a:miter lim="800000"/>
            <a:headEnd len="sm" w="sm" type="none"/>
            <a:tailEnd len="sm" w="sm" type="none"/>
          </a:ln>
        </p:spPr>
        <p:txBody>
          <a:bodyPr anchorCtr="0" anchor="b" bIns="45700" lIns="91425" spcFirstLastPara="1" rIns="91425" wrap="square" tIns="45700">
            <a:normAutofit/>
          </a:bodyPr>
          <a:lstStyle/>
          <a:p>
            <a:pPr indent="0" lvl="0" marL="0" rtl="0" algn="ctr">
              <a:lnSpc>
                <a:spcPct val="200000"/>
              </a:lnSpc>
              <a:spcBef>
                <a:spcPts val="0"/>
              </a:spcBef>
              <a:spcAft>
                <a:spcPts val="0"/>
              </a:spcAft>
              <a:buClr>
                <a:srgbClr val="C00000"/>
              </a:buClr>
              <a:buSzPts val="3600"/>
              <a:buFont typeface="Calibri"/>
              <a:buNone/>
            </a:pPr>
            <a:r>
              <a:rPr b="1" lang="tr-TR" sz="3600">
                <a:latin typeface="Calibri"/>
                <a:ea typeface="Calibri"/>
                <a:cs typeface="Calibri"/>
                <a:sym typeface="Calibri"/>
              </a:rPr>
              <a:t>PKI</a:t>
            </a:r>
            <a:br>
              <a:rPr b="1" lang="tr-TR" sz="3600">
                <a:latin typeface="Calibri"/>
                <a:ea typeface="Calibri"/>
                <a:cs typeface="Calibri"/>
                <a:sym typeface="Calibri"/>
              </a:rPr>
            </a:br>
            <a:r>
              <a:rPr b="1" lang="tr-TR" sz="3600">
                <a:latin typeface="Calibri"/>
                <a:ea typeface="Calibri"/>
                <a:cs typeface="Calibri"/>
                <a:sym typeface="Calibri"/>
              </a:rPr>
              <a:t>Sınırlı Evre</a:t>
            </a:r>
            <a:endParaRPr b="1" sz="3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pic>
        <p:nvPicPr>
          <p:cNvPr id="111" name="Google Shape;111;p3"/>
          <p:cNvPicPr preferRelativeResize="0"/>
          <p:nvPr/>
        </p:nvPicPr>
        <p:blipFill rotWithShape="1">
          <a:blip r:embed="rId3">
            <a:alphaModFix/>
          </a:blip>
          <a:srcRect b="0" l="0" r="0" t="0"/>
          <a:stretch/>
        </p:blipFill>
        <p:spPr>
          <a:xfrm>
            <a:off x="0" y="0"/>
            <a:ext cx="7169325" cy="1683800"/>
          </a:xfrm>
          <a:prstGeom prst="rect">
            <a:avLst/>
          </a:prstGeom>
          <a:noFill/>
          <a:ln>
            <a:noFill/>
          </a:ln>
        </p:spPr>
      </p:pic>
      <p:sp>
        <p:nvSpPr>
          <p:cNvPr id="112" name="Google Shape;112;p3"/>
          <p:cNvSpPr txBox="1"/>
          <p:nvPr/>
        </p:nvSpPr>
        <p:spPr>
          <a:xfrm>
            <a:off x="6137276" y="6625075"/>
            <a:ext cx="6054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tr-TR" sz="1100" u="none" cap="none" strike="noStrike">
                <a:solidFill>
                  <a:schemeClr val="dk1"/>
                </a:solidFill>
                <a:latin typeface="Book Antiqua"/>
                <a:ea typeface="Book Antiqua"/>
                <a:cs typeface="Book Antiqua"/>
                <a:sym typeface="Book Antiqua"/>
              </a:rPr>
              <a:t>European </a:t>
            </a:r>
            <a:r>
              <a:rPr b="1" lang="tr-TR" sz="1100">
                <a:solidFill>
                  <a:schemeClr val="dk1"/>
                </a:solidFill>
                <a:latin typeface="Book Antiqua"/>
                <a:ea typeface="Book Antiqua"/>
                <a:cs typeface="Book Antiqua"/>
                <a:sym typeface="Book Antiqua"/>
              </a:rPr>
              <a:t>Journal</a:t>
            </a:r>
            <a:r>
              <a:rPr b="1" i="0" lang="tr-TR" sz="1100" u="none" cap="none" strike="noStrike">
                <a:solidFill>
                  <a:schemeClr val="dk1"/>
                </a:solidFill>
                <a:latin typeface="Book Antiqua"/>
                <a:ea typeface="Book Antiqua"/>
                <a:cs typeface="Book Antiqua"/>
                <a:sym typeface="Book Antiqua"/>
              </a:rPr>
              <a:t> o</a:t>
            </a:r>
            <a:r>
              <a:rPr b="1" i="0" lang="tr-TR" sz="1100" u="none" cap="none" strike="noStrike">
                <a:solidFill>
                  <a:schemeClr val="dk1"/>
                </a:solidFill>
              </a:rPr>
              <a:t>f </a:t>
            </a:r>
            <a:r>
              <a:rPr b="1" i="0" lang="tr-TR" sz="1100" u="none" cap="none" strike="noStrike">
                <a:solidFill>
                  <a:schemeClr val="dk1"/>
                </a:solidFill>
                <a:latin typeface="Arial Black"/>
                <a:ea typeface="Arial Black"/>
                <a:cs typeface="Arial Black"/>
                <a:sym typeface="Arial Black"/>
              </a:rPr>
              <a:t>Cancer </a:t>
            </a:r>
            <a:r>
              <a:rPr b="1" i="0" lang="tr-TR" sz="1100" u="none" cap="none" strike="noStrike">
                <a:solidFill>
                  <a:schemeClr val="dk1"/>
                </a:solidFill>
                <a:latin typeface="Century Schoolbook"/>
                <a:ea typeface="Century Schoolbook"/>
                <a:cs typeface="Century Schoolbook"/>
                <a:sym typeface="Century Schoolbook"/>
              </a:rPr>
              <a:t>Vol. 33, No. 11, pp. 1752-1758, 1997</a:t>
            </a:r>
            <a:endParaRPr b="1" sz="1100">
              <a:solidFill>
                <a:schemeClr val="dk1"/>
              </a:solidFill>
              <a:latin typeface="Calibri"/>
              <a:ea typeface="Calibri"/>
              <a:cs typeface="Calibri"/>
              <a:sym typeface="Calibri"/>
            </a:endParaRPr>
          </a:p>
        </p:txBody>
      </p:sp>
      <p:sp>
        <p:nvSpPr>
          <p:cNvPr id="113" name="Google Shape;113;p3"/>
          <p:cNvSpPr txBox="1"/>
          <p:nvPr/>
        </p:nvSpPr>
        <p:spPr>
          <a:xfrm>
            <a:off x="7135450" y="148725"/>
            <a:ext cx="4827600" cy="2462700"/>
          </a:xfrm>
          <a:prstGeom prst="rect">
            <a:avLst/>
          </a:prstGeom>
          <a:noFill/>
          <a:ln>
            <a:noFill/>
          </a:ln>
        </p:spPr>
        <p:txBody>
          <a:bodyPr anchorCtr="0" anchor="t" bIns="45700" lIns="91425" spcFirstLastPara="1" rIns="91425" wrap="square" tIns="45700">
            <a:spAutoFit/>
          </a:bodyPr>
          <a:lstStyle/>
          <a:p>
            <a:pPr indent="-311150" lvl="0" marL="285750" marR="0" rtl="0" algn="l">
              <a:spcBef>
                <a:spcPts val="0"/>
              </a:spcBef>
              <a:spcAft>
                <a:spcPts val="0"/>
              </a:spcAft>
              <a:buClr>
                <a:schemeClr val="dk1"/>
              </a:buClr>
              <a:buSzPts val="2200"/>
              <a:buFont typeface="Calibri"/>
              <a:buChar char="•"/>
            </a:pPr>
            <a:r>
              <a:rPr lang="tr-TR" sz="2200">
                <a:solidFill>
                  <a:schemeClr val="dk1"/>
                </a:solidFill>
                <a:latin typeface="Calibri"/>
                <a:ea typeface="Calibri"/>
                <a:cs typeface="Calibri"/>
                <a:sym typeface="Calibri"/>
              </a:rPr>
              <a:t>UKCCCR / EORTC </a:t>
            </a:r>
            <a:endParaRPr sz="1800">
              <a:latin typeface="Calibri"/>
              <a:ea typeface="Calibri"/>
              <a:cs typeface="Calibri"/>
              <a:sym typeface="Calibri"/>
            </a:endParaRPr>
          </a:p>
          <a:p>
            <a:pPr indent="-311150" lvl="0" marL="285750" marR="0" rtl="0" algn="l">
              <a:spcBef>
                <a:spcPts val="0"/>
              </a:spcBef>
              <a:spcAft>
                <a:spcPts val="0"/>
              </a:spcAft>
              <a:buClr>
                <a:schemeClr val="dk1"/>
              </a:buClr>
              <a:buSzPts val="2200"/>
              <a:buFont typeface="Calibri"/>
              <a:buChar char="•"/>
            </a:pPr>
            <a:r>
              <a:rPr lang="tr-TR" sz="2200">
                <a:solidFill>
                  <a:schemeClr val="dk1"/>
                </a:solidFill>
                <a:latin typeface="Calibri"/>
                <a:ea typeface="Calibri"/>
                <a:cs typeface="Calibri"/>
                <a:sym typeface="Calibri"/>
              </a:rPr>
              <a:t>T</a:t>
            </a:r>
            <a:r>
              <a:rPr lang="tr-TR" sz="2200">
                <a:solidFill>
                  <a:schemeClr val="dk1"/>
                </a:solidFill>
                <a:latin typeface="Calibri"/>
                <a:ea typeface="Calibri"/>
                <a:cs typeface="Calibri"/>
                <a:sym typeface="Calibri"/>
              </a:rPr>
              <a:t>am yanıtlı 314 olgu</a:t>
            </a:r>
            <a:endParaRPr sz="1800">
              <a:latin typeface="Calibri"/>
              <a:ea typeface="Calibri"/>
              <a:cs typeface="Calibri"/>
              <a:sym typeface="Calibri"/>
            </a:endParaRPr>
          </a:p>
          <a:p>
            <a:pPr indent="-311150" lvl="0" marL="285750" marR="0" rtl="0" algn="l">
              <a:spcBef>
                <a:spcPts val="0"/>
              </a:spcBef>
              <a:spcAft>
                <a:spcPts val="0"/>
              </a:spcAft>
              <a:buClr>
                <a:schemeClr val="dk1"/>
              </a:buClr>
              <a:buSzPts val="2200"/>
              <a:buFont typeface="Calibri"/>
              <a:buChar char="•"/>
            </a:pPr>
            <a:r>
              <a:rPr lang="tr-TR" sz="2200">
                <a:solidFill>
                  <a:schemeClr val="dk1"/>
                </a:solidFill>
                <a:latin typeface="Calibri"/>
                <a:ea typeface="Calibri"/>
                <a:cs typeface="Calibri"/>
                <a:sym typeface="Calibri"/>
              </a:rPr>
              <a:t>% 100 Sınırlı evre</a:t>
            </a:r>
            <a:endParaRPr sz="2200">
              <a:solidFill>
                <a:schemeClr val="dk1"/>
              </a:solidFill>
              <a:latin typeface="Calibri"/>
              <a:ea typeface="Calibri"/>
              <a:cs typeface="Calibri"/>
              <a:sym typeface="Calibri"/>
            </a:endParaRPr>
          </a:p>
          <a:p>
            <a:pPr indent="-311150" lvl="0" marL="285750" marR="0" rtl="0" algn="l">
              <a:spcBef>
                <a:spcPts val="0"/>
              </a:spcBef>
              <a:spcAft>
                <a:spcPts val="0"/>
              </a:spcAft>
              <a:buClr>
                <a:schemeClr val="dk1"/>
              </a:buClr>
              <a:buSzPts val="2200"/>
              <a:buFont typeface="Calibri"/>
              <a:buChar char="•"/>
            </a:pPr>
            <a:r>
              <a:rPr lang="tr-TR" sz="2200">
                <a:solidFill>
                  <a:schemeClr val="dk1"/>
                </a:solidFill>
                <a:latin typeface="Calibri"/>
                <a:ea typeface="Calibri"/>
                <a:cs typeface="Calibri"/>
                <a:sym typeface="Calibri"/>
              </a:rPr>
              <a:t>36/18 vs 24/12 vs no PKI</a:t>
            </a:r>
            <a:endParaRPr sz="2200">
              <a:solidFill>
                <a:schemeClr val="dk1"/>
              </a:solidFill>
              <a:latin typeface="Calibri"/>
              <a:ea typeface="Calibri"/>
              <a:cs typeface="Calibri"/>
              <a:sym typeface="Calibri"/>
            </a:endParaRPr>
          </a:p>
          <a:p>
            <a:pPr indent="-311150" lvl="0" marL="285750" marR="0" rtl="0" algn="l">
              <a:spcBef>
                <a:spcPts val="0"/>
              </a:spcBef>
              <a:spcAft>
                <a:spcPts val="0"/>
              </a:spcAft>
              <a:buClr>
                <a:schemeClr val="dk1"/>
              </a:buClr>
              <a:buSzPts val="2200"/>
              <a:buFont typeface="Calibri"/>
              <a:buChar char="•"/>
            </a:pPr>
            <a:r>
              <a:rPr lang="tr-TR" sz="2200">
                <a:solidFill>
                  <a:schemeClr val="dk1"/>
                </a:solidFill>
                <a:latin typeface="Calibri"/>
                <a:ea typeface="Calibri"/>
                <a:cs typeface="Calibri"/>
                <a:sym typeface="Calibri"/>
              </a:rPr>
              <a:t>Sonrasında PKI vs no PKI</a:t>
            </a:r>
            <a:endParaRPr sz="2200">
              <a:solidFill>
                <a:schemeClr val="dk1"/>
              </a:solidFill>
              <a:latin typeface="Calibri"/>
              <a:ea typeface="Calibri"/>
              <a:cs typeface="Calibri"/>
              <a:sym typeface="Calibri"/>
            </a:endParaRPr>
          </a:p>
          <a:p>
            <a:pPr indent="-298450" lvl="0" marL="285750" marR="0" rtl="0" algn="l">
              <a:spcBef>
                <a:spcPts val="0"/>
              </a:spcBef>
              <a:spcAft>
                <a:spcPts val="0"/>
              </a:spcAft>
              <a:buClr>
                <a:schemeClr val="dk1"/>
              </a:buClr>
              <a:buSzPts val="2000"/>
              <a:buFont typeface="Calibri"/>
              <a:buChar char="•"/>
            </a:pPr>
            <a:r>
              <a:rPr lang="tr-TR" sz="2200">
                <a:solidFill>
                  <a:schemeClr val="dk1"/>
                </a:solidFill>
                <a:latin typeface="Calibri"/>
                <a:ea typeface="Calibri"/>
                <a:cs typeface="Calibri"/>
                <a:sym typeface="Calibri"/>
              </a:rPr>
              <a:t>Her iki grupta da PKI öncesi NK </a:t>
            </a:r>
            <a:r>
              <a:rPr b="1" lang="tr-TR" sz="2600">
                <a:solidFill>
                  <a:srgbClr val="C00000"/>
                </a:solidFill>
                <a:latin typeface="Calibri"/>
                <a:ea typeface="Calibri"/>
                <a:cs typeface="Calibri"/>
                <a:sym typeface="Calibri"/>
              </a:rPr>
              <a:t>↓</a:t>
            </a:r>
            <a:endParaRPr sz="22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pic>
        <p:nvPicPr>
          <p:cNvPr id="114" name="Google Shape;114;p3"/>
          <p:cNvPicPr preferRelativeResize="0"/>
          <p:nvPr/>
        </p:nvPicPr>
        <p:blipFill rotWithShape="1">
          <a:blip r:embed="rId4">
            <a:alphaModFix/>
          </a:blip>
          <a:srcRect b="0" l="0" r="0" t="0"/>
          <a:stretch/>
        </p:blipFill>
        <p:spPr>
          <a:xfrm>
            <a:off x="155048" y="3088175"/>
            <a:ext cx="4365384" cy="2891252"/>
          </a:xfrm>
          <a:prstGeom prst="rect">
            <a:avLst/>
          </a:prstGeom>
          <a:noFill/>
          <a:ln>
            <a:noFill/>
          </a:ln>
        </p:spPr>
      </p:pic>
      <p:sp>
        <p:nvSpPr>
          <p:cNvPr id="115" name="Google Shape;115;p3"/>
          <p:cNvSpPr txBox="1"/>
          <p:nvPr/>
        </p:nvSpPr>
        <p:spPr>
          <a:xfrm>
            <a:off x="537920" y="2326251"/>
            <a:ext cx="35997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3 y BM </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 38  vs % 54 (HR: 0.44 p&lt;0.00004)</a:t>
            </a:r>
            <a:endParaRPr/>
          </a:p>
        </p:txBody>
      </p:sp>
      <p:pic>
        <p:nvPicPr>
          <p:cNvPr id="116" name="Google Shape;116;p3"/>
          <p:cNvPicPr preferRelativeResize="0"/>
          <p:nvPr/>
        </p:nvPicPr>
        <p:blipFill rotWithShape="1">
          <a:blip r:embed="rId5">
            <a:alphaModFix/>
          </a:blip>
          <a:srcRect b="0" l="0" r="0" t="0"/>
          <a:stretch/>
        </p:blipFill>
        <p:spPr>
          <a:xfrm>
            <a:off x="6372044" y="3227582"/>
            <a:ext cx="4244220" cy="2764838"/>
          </a:xfrm>
          <a:prstGeom prst="rect">
            <a:avLst/>
          </a:prstGeom>
          <a:noFill/>
          <a:ln>
            <a:noFill/>
          </a:ln>
        </p:spPr>
      </p:pic>
      <p:sp>
        <p:nvSpPr>
          <p:cNvPr id="117" name="Google Shape;117;p3"/>
          <p:cNvSpPr txBox="1"/>
          <p:nvPr/>
        </p:nvSpPr>
        <p:spPr>
          <a:xfrm>
            <a:off x="6694335" y="2445070"/>
            <a:ext cx="32343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3 y GS</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 21  vs % 11 (HR: 0.44 p&lt;0.25)</a:t>
            </a:r>
            <a:endParaRPr/>
          </a:p>
        </p:txBody>
      </p:sp>
      <p:sp>
        <p:nvSpPr>
          <p:cNvPr id="118" name="Google Shape;118;p3"/>
          <p:cNvSpPr/>
          <p:nvPr/>
        </p:nvSpPr>
        <p:spPr>
          <a:xfrm>
            <a:off x="537926" y="6071100"/>
            <a:ext cx="10498200" cy="461700"/>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700">
                <a:solidFill>
                  <a:schemeClr val="dk1"/>
                </a:solidFill>
                <a:latin typeface="Calibri"/>
                <a:ea typeface="Calibri"/>
                <a:cs typeface="Calibri"/>
                <a:sym typeface="Calibri"/>
              </a:rPr>
              <a:t>PKI tam yanıtlı olgularda BM gelişim riskini ↓, GS etki Ø, NKF’e etki Ø</a:t>
            </a:r>
            <a:endParaRPr sz="27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4"/>
          <p:cNvPicPr preferRelativeResize="0"/>
          <p:nvPr/>
        </p:nvPicPr>
        <p:blipFill rotWithShape="1">
          <a:blip r:embed="rId3">
            <a:alphaModFix/>
          </a:blip>
          <a:srcRect b="63379" l="0" r="0" t="0"/>
          <a:stretch/>
        </p:blipFill>
        <p:spPr>
          <a:xfrm>
            <a:off x="925" y="128599"/>
            <a:ext cx="12192001" cy="927001"/>
          </a:xfrm>
          <a:prstGeom prst="rect">
            <a:avLst/>
          </a:prstGeom>
          <a:noFill/>
          <a:ln cap="flat" cmpd="sng" w="9525">
            <a:solidFill>
              <a:srgbClr val="FF0000"/>
            </a:solidFill>
            <a:prstDash val="solid"/>
            <a:round/>
            <a:headEnd len="sm" w="sm" type="none"/>
            <a:tailEnd len="sm" w="sm" type="none"/>
          </a:ln>
        </p:spPr>
      </p:pic>
      <p:sp>
        <p:nvSpPr>
          <p:cNvPr id="125" name="Google Shape;125;p4"/>
          <p:cNvSpPr txBox="1"/>
          <p:nvPr/>
        </p:nvSpPr>
        <p:spPr>
          <a:xfrm>
            <a:off x="859797" y="1219375"/>
            <a:ext cx="10837800" cy="1477500"/>
          </a:xfrm>
          <a:prstGeom prst="rect">
            <a:avLst/>
          </a:prstGeom>
          <a:noFill/>
          <a:ln>
            <a:noFill/>
          </a:ln>
        </p:spPr>
        <p:txBody>
          <a:bodyPr anchorCtr="0" anchor="t" bIns="45700" lIns="91425" spcFirstLastPara="1" rIns="91425" wrap="square" tIns="45700">
            <a:spAutoFit/>
          </a:bodyPr>
          <a:lstStyle/>
          <a:p>
            <a:pPr indent="-323850" lvl="0" marL="285750" marR="0" rtl="0" algn="l">
              <a:spcBef>
                <a:spcPts val="0"/>
              </a:spcBef>
              <a:spcAft>
                <a:spcPts val="0"/>
              </a:spcAft>
              <a:buClr>
                <a:schemeClr val="dk1"/>
              </a:buClr>
              <a:buSzPts val="2400"/>
              <a:buFont typeface="Arial"/>
              <a:buChar char="•"/>
            </a:pPr>
            <a:r>
              <a:rPr lang="tr-TR" sz="2400">
                <a:solidFill>
                  <a:schemeClr val="dk1"/>
                </a:solidFill>
                <a:latin typeface="Calibri"/>
                <a:ea typeface="Calibri"/>
                <a:cs typeface="Calibri"/>
                <a:sym typeface="Calibri"/>
              </a:rPr>
              <a:t>7 RKT- MR öncesi çalışmalar, sonlanım noktası Sağkalım</a:t>
            </a:r>
            <a:endParaRPr sz="2400">
              <a:solidFill>
                <a:schemeClr val="dk1"/>
              </a:solidFill>
              <a:latin typeface="Calibri"/>
              <a:ea typeface="Calibri"/>
              <a:cs typeface="Calibri"/>
              <a:sym typeface="Calibri"/>
            </a:endParaRPr>
          </a:p>
          <a:p>
            <a:pPr indent="-323850" lvl="0" marL="285750" marR="0" rtl="0" algn="l">
              <a:spcBef>
                <a:spcPts val="0"/>
              </a:spcBef>
              <a:spcAft>
                <a:spcPts val="0"/>
              </a:spcAft>
              <a:buClr>
                <a:schemeClr val="dk1"/>
              </a:buClr>
              <a:buSzPts val="2400"/>
              <a:buFont typeface="Arial"/>
              <a:buChar char="•"/>
            </a:pPr>
            <a:r>
              <a:rPr lang="tr-TR" sz="2400">
                <a:solidFill>
                  <a:schemeClr val="dk1"/>
                </a:solidFill>
                <a:latin typeface="Calibri"/>
                <a:ea typeface="Calibri"/>
                <a:cs typeface="Calibri"/>
                <a:sym typeface="Calibri"/>
              </a:rPr>
              <a:t>T</a:t>
            </a:r>
            <a:r>
              <a:rPr lang="tr-TR" sz="2400">
                <a:solidFill>
                  <a:schemeClr val="dk1"/>
                </a:solidFill>
                <a:latin typeface="Calibri"/>
                <a:ea typeface="Calibri"/>
                <a:cs typeface="Calibri"/>
                <a:sym typeface="Calibri"/>
              </a:rPr>
              <a:t>am yanıtlı 987 olgu</a:t>
            </a:r>
            <a:endParaRPr sz="2400"/>
          </a:p>
          <a:p>
            <a:pPr indent="-323850" lvl="0" marL="285750" marR="0" rtl="0" algn="l">
              <a:spcBef>
                <a:spcPts val="0"/>
              </a:spcBef>
              <a:spcAft>
                <a:spcPts val="0"/>
              </a:spcAft>
              <a:buClr>
                <a:schemeClr val="dk1"/>
              </a:buClr>
              <a:buSzPts val="2400"/>
              <a:buFont typeface="Arial"/>
              <a:buChar char="•"/>
            </a:pPr>
            <a:r>
              <a:rPr lang="tr-TR" sz="2400">
                <a:solidFill>
                  <a:schemeClr val="dk1"/>
                </a:solidFill>
                <a:latin typeface="Calibri"/>
                <a:ea typeface="Calibri"/>
                <a:cs typeface="Calibri"/>
                <a:sym typeface="Calibri"/>
              </a:rPr>
              <a:t>% 85 sınırlı, %15 yaygın evre</a:t>
            </a:r>
            <a:endParaRPr sz="2400"/>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126" name="Google Shape;126;p4"/>
          <p:cNvSpPr txBox="1"/>
          <p:nvPr/>
        </p:nvSpPr>
        <p:spPr>
          <a:xfrm>
            <a:off x="8105075" y="6428600"/>
            <a:ext cx="40869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200">
                <a:solidFill>
                  <a:schemeClr val="dk1"/>
                </a:solidFill>
                <a:latin typeface="Calibri"/>
                <a:ea typeface="Calibri"/>
                <a:cs typeface="Calibri"/>
                <a:sym typeface="Calibri"/>
              </a:rPr>
              <a:t>Auperin A, et al. </a:t>
            </a:r>
            <a:r>
              <a:rPr b="0" i="0" lang="tr-TR" sz="1200">
                <a:solidFill>
                  <a:srgbClr val="666666"/>
                </a:solidFill>
                <a:latin typeface="Arial"/>
                <a:ea typeface="Arial"/>
                <a:cs typeface="Arial"/>
                <a:sym typeface="Arial"/>
              </a:rPr>
              <a:t>N Engl J Med 1999; 341:476-484.</a:t>
            </a:r>
            <a:r>
              <a:rPr lang="tr-TR" sz="1200">
                <a:solidFill>
                  <a:schemeClr val="dk1"/>
                </a:solidFill>
                <a:latin typeface="Calibri"/>
                <a:ea typeface="Calibri"/>
                <a:cs typeface="Calibri"/>
                <a:sym typeface="Calibri"/>
              </a:rPr>
              <a:t> </a:t>
            </a:r>
            <a:endParaRPr/>
          </a:p>
        </p:txBody>
      </p:sp>
      <p:sp>
        <p:nvSpPr>
          <p:cNvPr id="127" name="Google Shape;127;p4"/>
          <p:cNvSpPr txBox="1"/>
          <p:nvPr/>
        </p:nvSpPr>
        <p:spPr>
          <a:xfrm>
            <a:off x="707365" y="2625272"/>
            <a:ext cx="10985400" cy="3509400"/>
          </a:xfrm>
          <a:prstGeom prst="rect">
            <a:avLst/>
          </a:prstGeom>
          <a:noFill/>
          <a:ln>
            <a:noFill/>
          </a:ln>
        </p:spPr>
        <p:txBody>
          <a:bodyPr anchorCtr="0" anchor="t" bIns="45700" lIns="91425" spcFirstLastPara="1" rIns="91425" wrap="square" tIns="45700">
            <a:spAutoFit/>
          </a:bodyPr>
          <a:lstStyle/>
          <a:p>
            <a:pPr indent="-266700" lvl="0" marL="285750" marR="0" rtl="0" algn="l">
              <a:spcBef>
                <a:spcPts val="0"/>
              </a:spcBef>
              <a:spcAft>
                <a:spcPts val="0"/>
              </a:spcAft>
              <a:buClr>
                <a:srgbClr val="FA0000"/>
              </a:buClr>
              <a:buSzPts val="2400"/>
              <a:buFont typeface="Arial"/>
              <a:buChar char="•"/>
            </a:pPr>
            <a:r>
              <a:rPr lang="tr-TR" sz="2400">
                <a:solidFill>
                  <a:schemeClr val="dk1"/>
                </a:solidFill>
                <a:latin typeface="Calibri"/>
                <a:ea typeface="Calibri"/>
                <a:cs typeface="Calibri"/>
                <a:sym typeface="Calibri"/>
              </a:rPr>
              <a:t>3 yıllık SK oranında %5,4’lük mutlak </a:t>
            </a:r>
            <a:r>
              <a:rPr b="1" lang="tr-TR" sz="2400">
                <a:solidFill>
                  <a:srgbClr val="C00000"/>
                </a:solidFill>
                <a:latin typeface="Calibri"/>
                <a:ea typeface="Calibri"/>
                <a:cs typeface="Calibri"/>
                <a:sym typeface="Calibri"/>
              </a:rPr>
              <a:t>↑ </a:t>
            </a:r>
            <a:r>
              <a:rPr lang="tr-TR" sz="2400">
                <a:solidFill>
                  <a:schemeClr val="dk1"/>
                </a:solidFill>
                <a:latin typeface="Calibri"/>
                <a:ea typeface="Calibri"/>
                <a:cs typeface="Calibri"/>
                <a:sym typeface="Calibri"/>
              </a:rPr>
              <a:t>(%20,7 vs %15,3; p=0,01)</a:t>
            </a:r>
            <a:endParaRPr sz="2400">
              <a:latin typeface="Calibri"/>
              <a:ea typeface="Calibri"/>
              <a:cs typeface="Calibri"/>
              <a:sym typeface="Calibri"/>
            </a:endParaRPr>
          </a:p>
          <a:p>
            <a:pPr indent="-266700" lvl="0" marL="285750" marR="0" rtl="0" algn="l">
              <a:spcBef>
                <a:spcPts val="900"/>
              </a:spcBef>
              <a:spcAft>
                <a:spcPts val="0"/>
              </a:spcAft>
              <a:buClr>
                <a:srgbClr val="FA0000"/>
              </a:buClr>
              <a:buSzPts val="2400"/>
              <a:buFont typeface="Arial"/>
              <a:buChar char="•"/>
            </a:pPr>
            <a:r>
              <a:rPr lang="tr-TR" sz="2400">
                <a:solidFill>
                  <a:schemeClr val="dk1"/>
                </a:solidFill>
                <a:latin typeface="Calibri"/>
                <a:ea typeface="Calibri"/>
                <a:cs typeface="Calibri"/>
                <a:sym typeface="Calibri"/>
              </a:rPr>
              <a:t>HSK’da % 8,8’lik mutlak </a:t>
            </a:r>
            <a:r>
              <a:rPr b="1" lang="tr-TR" sz="2400">
                <a:solidFill>
                  <a:srgbClr val="C00000"/>
                </a:solidFill>
                <a:latin typeface="Calibri"/>
                <a:ea typeface="Calibri"/>
                <a:cs typeface="Calibri"/>
                <a:sym typeface="Calibri"/>
              </a:rPr>
              <a:t>↑</a:t>
            </a:r>
            <a:r>
              <a:rPr lang="tr-TR" sz="2400">
                <a:solidFill>
                  <a:schemeClr val="dk1"/>
                </a:solidFill>
                <a:latin typeface="Calibri"/>
                <a:ea typeface="Calibri"/>
                <a:cs typeface="Calibri"/>
                <a:sym typeface="Calibri"/>
              </a:rPr>
              <a:t>  (p&lt;0,001)</a:t>
            </a:r>
            <a:endParaRPr sz="2400">
              <a:latin typeface="Calibri"/>
              <a:ea typeface="Calibri"/>
              <a:cs typeface="Calibri"/>
              <a:sym typeface="Calibri"/>
            </a:endParaRPr>
          </a:p>
          <a:p>
            <a:pPr indent="-266700" lvl="0" marL="285750" marR="0" rtl="0" algn="l">
              <a:spcBef>
                <a:spcPts val="900"/>
              </a:spcBef>
              <a:spcAft>
                <a:spcPts val="0"/>
              </a:spcAft>
              <a:buClr>
                <a:srgbClr val="FA0000"/>
              </a:buClr>
              <a:buSzPts val="2400"/>
              <a:buFont typeface="Arial"/>
              <a:buChar char="•"/>
            </a:pPr>
            <a:r>
              <a:rPr lang="tr-TR" sz="2400">
                <a:solidFill>
                  <a:schemeClr val="dk1"/>
                </a:solidFill>
                <a:latin typeface="Calibri"/>
                <a:ea typeface="Calibri"/>
                <a:cs typeface="Calibri"/>
                <a:sym typeface="Calibri"/>
              </a:rPr>
              <a:t>Beyin metastazlarının kümülatif insidansında  </a:t>
            </a:r>
            <a:r>
              <a:rPr b="1" lang="tr-TR" sz="2400">
                <a:solidFill>
                  <a:srgbClr val="C00000"/>
                </a:solidFill>
                <a:latin typeface="Calibri"/>
                <a:ea typeface="Calibri"/>
                <a:cs typeface="Calibri"/>
                <a:sym typeface="Calibri"/>
              </a:rPr>
              <a:t> ↓   </a:t>
            </a:r>
            <a:r>
              <a:rPr lang="tr-TR" sz="2400">
                <a:solidFill>
                  <a:schemeClr val="dk1"/>
                </a:solidFill>
                <a:latin typeface="Calibri"/>
                <a:ea typeface="Calibri"/>
                <a:cs typeface="Calibri"/>
                <a:sym typeface="Calibri"/>
              </a:rPr>
              <a:t>(p&lt;0,001)</a:t>
            </a:r>
            <a:endParaRPr sz="2400">
              <a:latin typeface="Calibri"/>
              <a:ea typeface="Calibri"/>
              <a:cs typeface="Calibri"/>
              <a:sym typeface="Calibri"/>
            </a:endParaRPr>
          </a:p>
          <a:p>
            <a:pPr indent="-266700" lvl="0" marL="285750" marR="0" rtl="0" algn="l">
              <a:spcBef>
                <a:spcPts val="900"/>
              </a:spcBef>
              <a:spcAft>
                <a:spcPts val="0"/>
              </a:spcAft>
              <a:buClr>
                <a:srgbClr val="FA0000"/>
              </a:buClr>
              <a:buSzPts val="2400"/>
              <a:buFont typeface="Arial"/>
              <a:buChar char="•"/>
            </a:pPr>
            <a:r>
              <a:rPr lang="tr-TR" sz="2400">
                <a:solidFill>
                  <a:schemeClr val="dk1"/>
                </a:solidFill>
                <a:latin typeface="Calibri"/>
                <a:ea typeface="Calibri"/>
                <a:cs typeface="Calibri"/>
                <a:sym typeface="Calibri"/>
              </a:rPr>
              <a:t>Yüksek doz PKI ile beyin metastazı riskinde bir miktar </a:t>
            </a:r>
            <a:r>
              <a:rPr b="1" lang="tr-TR" sz="2400">
                <a:solidFill>
                  <a:srgbClr val="C00000"/>
                </a:solidFill>
                <a:latin typeface="Calibri"/>
                <a:ea typeface="Calibri"/>
                <a:cs typeface="Calibri"/>
                <a:sym typeface="Calibri"/>
              </a:rPr>
              <a:t>↓</a:t>
            </a:r>
            <a:r>
              <a:rPr lang="tr-TR" sz="2400">
                <a:solidFill>
                  <a:schemeClr val="dk1"/>
                </a:solidFill>
                <a:latin typeface="Calibri"/>
                <a:ea typeface="Calibri"/>
                <a:cs typeface="Calibri"/>
                <a:sym typeface="Calibri"/>
              </a:rPr>
              <a:t>   (p=0,02), ancak SK’a etkisi yok (8 Gy, 24-25 Gy, 30 Gy ve 36-40 Gy)</a:t>
            </a:r>
            <a:endParaRPr sz="2400">
              <a:solidFill>
                <a:schemeClr val="dk1"/>
              </a:solidFill>
              <a:latin typeface="Calibri"/>
              <a:ea typeface="Calibri"/>
              <a:cs typeface="Calibri"/>
              <a:sym typeface="Calibri"/>
            </a:endParaRPr>
          </a:p>
          <a:p>
            <a:pPr indent="-266700" lvl="0" marL="285750" marR="0" rtl="0" algn="l">
              <a:spcBef>
                <a:spcPts val="900"/>
              </a:spcBef>
              <a:spcAft>
                <a:spcPts val="0"/>
              </a:spcAft>
              <a:buClr>
                <a:srgbClr val="FA0000"/>
              </a:buClr>
              <a:buSzPts val="2400"/>
              <a:buFont typeface="Arial"/>
              <a:buChar char="•"/>
            </a:pPr>
            <a:r>
              <a:rPr lang="tr-TR" sz="2400">
                <a:solidFill>
                  <a:schemeClr val="dk1"/>
                </a:solidFill>
                <a:latin typeface="Calibri"/>
                <a:ea typeface="Calibri"/>
                <a:cs typeface="Calibri"/>
                <a:sym typeface="Calibri"/>
              </a:rPr>
              <a:t>Zamanlama: Sadece 1 çalışma prospektif bakmış, fark saptanmamış. Ancak, metaanalizde PKI erken yapılırsa (indüksiyon </a:t>
            </a:r>
            <a:r>
              <a:rPr lang="tr-TR" sz="2400">
                <a:solidFill>
                  <a:schemeClr val="dk1"/>
                </a:solidFill>
                <a:latin typeface="Calibri"/>
                <a:ea typeface="Calibri"/>
                <a:cs typeface="Calibri"/>
                <a:sym typeface="Calibri"/>
              </a:rPr>
              <a:t>KT nin</a:t>
            </a:r>
            <a:r>
              <a:rPr lang="tr-TR" sz="2400">
                <a:solidFill>
                  <a:schemeClr val="dk1"/>
                </a:solidFill>
                <a:latin typeface="Calibri"/>
                <a:ea typeface="Calibri"/>
                <a:cs typeface="Calibri"/>
                <a:sym typeface="Calibri"/>
              </a:rPr>
              <a:t> başlamasından sonra) beyin metastazı riskinde azalma eğilimi </a:t>
            </a:r>
            <a:r>
              <a:rPr b="1" lang="tr-TR" sz="2400">
                <a:solidFill>
                  <a:srgbClr val="C00000"/>
                </a:solidFill>
                <a:latin typeface="Calibri"/>
                <a:ea typeface="Calibri"/>
                <a:cs typeface="Calibri"/>
                <a:sym typeface="Calibri"/>
              </a:rPr>
              <a:t>+</a:t>
            </a:r>
            <a:endParaRPr b="1" sz="2400">
              <a:solidFill>
                <a:srgbClr val="C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pic>
        <p:nvPicPr>
          <p:cNvPr id="133" name="Google Shape;133;p5"/>
          <p:cNvPicPr preferRelativeResize="0"/>
          <p:nvPr/>
        </p:nvPicPr>
        <p:blipFill rotWithShape="1">
          <a:blip r:embed="rId3">
            <a:alphaModFix/>
          </a:blip>
          <a:srcRect b="0" l="0" r="0" t="0"/>
          <a:stretch/>
        </p:blipFill>
        <p:spPr>
          <a:xfrm>
            <a:off x="5370042" y="0"/>
            <a:ext cx="6821958" cy="770924"/>
          </a:xfrm>
          <a:prstGeom prst="rect">
            <a:avLst/>
          </a:prstGeom>
          <a:noFill/>
          <a:ln>
            <a:noFill/>
          </a:ln>
        </p:spPr>
      </p:pic>
      <p:sp>
        <p:nvSpPr>
          <p:cNvPr id="134" name="Google Shape;134;p5"/>
          <p:cNvSpPr txBox="1"/>
          <p:nvPr/>
        </p:nvSpPr>
        <p:spPr>
          <a:xfrm>
            <a:off x="8175352" y="6581001"/>
            <a:ext cx="60918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200">
                <a:solidFill>
                  <a:schemeClr val="dk1"/>
                </a:solidFill>
                <a:latin typeface="Arial"/>
                <a:ea typeface="Arial"/>
                <a:cs typeface="Arial"/>
                <a:sym typeface="Arial"/>
              </a:rPr>
              <a:t>Arriagada R, et al.</a:t>
            </a:r>
            <a:r>
              <a:rPr b="0" i="1" lang="tr-TR" sz="1200" u="none" strike="noStrike">
                <a:solidFill>
                  <a:schemeClr val="dk1"/>
                </a:solidFill>
                <a:latin typeface="Times"/>
                <a:ea typeface="Times"/>
                <a:cs typeface="Times"/>
                <a:sym typeface="Times"/>
              </a:rPr>
              <a:t> Annals of Oncology </a:t>
            </a:r>
            <a:r>
              <a:rPr b="0" i="0" lang="tr-TR" sz="1200" u="none" strike="noStrike">
                <a:solidFill>
                  <a:schemeClr val="dk1"/>
                </a:solidFill>
                <a:latin typeface="Times"/>
                <a:ea typeface="Times"/>
                <a:cs typeface="Times"/>
                <a:sym typeface="Times"/>
              </a:rPr>
              <a:t>13: 748–754, 2002</a:t>
            </a:r>
            <a:endParaRPr sz="1200">
              <a:solidFill>
                <a:schemeClr val="dk1"/>
              </a:solidFill>
              <a:latin typeface="Calibri"/>
              <a:ea typeface="Calibri"/>
              <a:cs typeface="Calibri"/>
              <a:sym typeface="Calibri"/>
            </a:endParaRPr>
          </a:p>
        </p:txBody>
      </p:sp>
      <p:pic>
        <p:nvPicPr>
          <p:cNvPr id="135" name="Google Shape;135;p5"/>
          <p:cNvPicPr preferRelativeResize="0"/>
          <p:nvPr/>
        </p:nvPicPr>
        <p:blipFill rotWithShape="1">
          <a:blip r:embed="rId4">
            <a:alphaModFix/>
          </a:blip>
          <a:srcRect b="0" l="0" r="0" t="0"/>
          <a:stretch/>
        </p:blipFill>
        <p:spPr>
          <a:xfrm>
            <a:off x="561456" y="3112789"/>
            <a:ext cx="4355529" cy="2820383"/>
          </a:xfrm>
          <a:prstGeom prst="rect">
            <a:avLst/>
          </a:prstGeom>
          <a:noFill/>
          <a:ln>
            <a:noFill/>
          </a:ln>
        </p:spPr>
      </p:pic>
      <p:sp>
        <p:nvSpPr>
          <p:cNvPr id="136" name="Google Shape;136;p5"/>
          <p:cNvSpPr txBox="1"/>
          <p:nvPr/>
        </p:nvSpPr>
        <p:spPr>
          <a:xfrm>
            <a:off x="561456" y="2277643"/>
            <a:ext cx="39717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5y İzole ilk yineleme bölgesi olarak BM </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 37  vs % 20 (p&lt;0.001)</a:t>
            </a:r>
            <a:endParaRPr/>
          </a:p>
        </p:txBody>
      </p:sp>
      <p:sp>
        <p:nvSpPr>
          <p:cNvPr id="137" name="Google Shape;137;p5"/>
          <p:cNvSpPr txBox="1"/>
          <p:nvPr/>
        </p:nvSpPr>
        <p:spPr>
          <a:xfrm>
            <a:off x="4803131" y="2298785"/>
            <a:ext cx="33366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5 y BM oranı </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RR: 0.50 % 59  vs % 43 (p&lt;0.001)</a:t>
            </a:r>
            <a:endParaRPr/>
          </a:p>
        </p:txBody>
      </p:sp>
      <p:sp>
        <p:nvSpPr>
          <p:cNvPr id="138" name="Google Shape;138;p5"/>
          <p:cNvSpPr txBox="1"/>
          <p:nvPr/>
        </p:nvSpPr>
        <p:spPr>
          <a:xfrm>
            <a:off x="8505734" y="2277643"/>
            <a:ext cx="31605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5 y GS </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 15 vs % 18 (RR: 0.84 p&lt;0.06)</a:t>
            </a:r>
            <a:endParaRPr/>
          </a:p>
        </p:txBody>
      </p:sp>
      <p:pic>
        <p:nvPicPr>
          <p:cNvPr id="139" name="Google Shape;139;p5"/>
          <p:cNvPicPr preferRelativeResize="0"/>
          <p:nvPr/>
        </p:nvPicPr>
        <p:blipFill rotWithShape="1">
          <a:blip r:embed="rId5">
            <a:alphaModFix/>
          </a:blip>
          <a:srcRect b="0" l="0" r="0" t="0"/>
          <a:stretch/>
        </p:blipFill>
        <p:spPr>
          <a:xfrm>
            <a:off x="8139878" y="3128373"/>
            <a:ext cx="3892128" cy="2820382"/>
          </a:xfrm>
          <a:prstGeom prst="rect">
            <a:avLst/>
          </a:prstGeom>
          <a:noFill/>
          <a:ln>
            <a:noFill/>
          </a:ln>
        </p:spPr>
      </p:pic>
      <p:sp>
        <p:nvSpPr>
          <p:cNvPr id="140" name="Google Shape;140;p5"/>
          <p:cNvSpPr/>
          <p:nvPr/>
        </p:nvSpPr>
        <p:spPr>
          <a:xfrm>
            <a:off x="335360" y="6121697"/>
            <a:ext cx="7669134" cy="461665"/>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tr-TR" sz="2400">
                <a:solidFill>
                  <a:schemeClr val="dk1"/>
                </a:solidFill>
                <a:latin typeface="Calibri"/>
                <a:ea typeface="Calibri"/>
                <a:cs typeface="Calibri"/>
                <a:sym typeface="Calibri"/>
              </a:rPr>
              <a:t>Sonuç: </a:t>
            </a:r>
            <a:r>
              <a:rPr lang="tr-TR" sz="2400">
                <a:solidFill>
                  <a:schemeClr val="dk1"/>
                </a:solidFill>
                <a:latin typeface="Calibri"/>
                <a:ea typeface="Calibri"/>
                <a:cs typeface="Calibri"/>
                <a:sym typeface="Calibri"/>
              </a:rPr>
              <a:t>PKI tam yanıtlı olgularda BM gelişim riskini ↓, GS ≈</a:t>
            </a:r>
            <a:endParaRPr sz="2400">
              <a:solidFill>
                <a:schemeClr val="dk1"/>
              </a:solidFill>
              <a:latin typeface="Calibri"/>
              <a:ea typeface="Calibri"/>
              <a:cs typeface="Calibri"/>
              <a:sym typeface="Calibri"/>
            </a:endParaRPr>
          </a:p>
        </p:txBody>
      </p:sp>
      <p:sp>
        <p:nvSpPr>
          <p:cNvPr id="141" name="Google Shape;141;p5"/>
          <p:cNvSpPr txBox="1"/>
          <p:nvPr/>
        </p:nvSpPr>
        <p:spPr>
          <a:xfrm>
            <a:off x="307975" y="690854"/>
            <a:ext cx="5787900" cy="1708500"/>
          </a:xfrm>
          <a:prstGeom prst="rect">
            <a:avLst/>
          </a:prstGeom>
          <a:noFill/>
          <a:ln cap="flat" cmpd="sng" w="12700">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279400" lvl="0" marL="285750" marR="0" rtl="0" algn="l">
              <a:spcBef>
                <a:spcPts val="0"/>
              </a:spcBef>
              <a:spcAft>
                <a:spcPts val="0"/>
              </a:spcAft>
              <a:buClr>
                <a:srgbClr val="FA0000"/>
              </a:buClr>
              <a:buSzPts val="2300"/>
              <a:buFont typeface="Calibri"/>
              <a:buChar char="•"/>
            </a:pPr>
            <a:r>
              <a:rPr lang="tr-TR" sz="2300">
                <a:solidFill>
                  <a:schemeClr val="dk1"/>
                </a:solidFill>
                <a:latin typeface="Calibri"/>
                <a:ea typeface="Calibri"/>
                <a:cs typeface="Calibri"/>
                <a:sym typeface="Calibri"/>
              </a:rPr>
              <a:t>Fransız çalışması</a:t>
            </a:r>
            <a:endParaRPr sz="2300">
              <a:latin typeface="Calibri"/>
              <a:ea typeface="Calibri"/>
              <a:cs typeface="Calibri"/>
              <a:sym typeface="Calibri"/>
            </a:endParaRPr>
          </a:p>
          <a:p>
            <a:pPr indent="-279400" lvl="0" marL="285750" marR="0" rtl="0" algn="l">
              <a:spcBef>
                <a:spcPts val="800"/>
              </a:spcBef>
              <a:spcAft>
                <a:spcPts val="0"/>
              </a:spcAft>
              <a:buClr>
                <a:srgbClr val="FA0000"/>
              </a:buClr>
              <a:buSzPts val="2300"/>
              <a:buFont typeface="Calibri"/>
              <a:buChar char="•"/>
            </a:pPr>
            <a:r>
              <a:rPr lang="tr-TR" sz="2300">
                <a:solidFill>
                  <a:schemeClr val="dk1"/>
                </a:solidFill>
                <a:latin typeface="Calibri"/>
                <a:ea typeface="Calibri"/>
                <a:cs typeface="Calibri"/>
                <a:sym typeface="Calibri"/>
              </a:rPr>
              <a:t>2  randomize çalışma, tam yanıtlı 505 olgu</a:t>
            </a:r>
            <a:endParaRPr sz="2300">
              <a:latin typeface="Calibri"/>
              <a:ea typeface="Calibri"/>
              <a:cs typeface="Calibri"/>
              <a:sym typeface="Calibri"/>
            </a:endParaRPr>
          </a:p>
          <a:p>
            <a:pPr indent="-279400" lvl="0" marL="285750" marR="0" rtl="0" algn="l">
              <a:spcBef>
                <a:spcPts val="800"/>
              </a:spcBef>
              <a:spcAft>
                <a:spcPts val="0"/>
              </a:spcAft>
              <a:buClr>
                <a:srgbClr val="FA0000"/>
              </a:buClr>
              <a:buSzPts val="2300"/>
              <a:buFont typeface="Arial"/>
              <a:buChar char="•"/>
            </a:pPr>
            <a:r>
              <a:rPr b="1" lang="tr-TR" sz="2300">
                <a:solidFill>
                  <a:schemeClr val="dk1"/>
                </a:solidFill>
                <a:latin typeface="Calibri"/>
                <a:ea typeface="Calibri"/>
                <a:cs typeface="Calibri"/>
                <a:sym typeface="Calibri"/>
              </a:rPr>
              <a:t>≈ % 82 sınırlı evre</a:t>
            </a:r>
            <a:endParaRPr sz="2300">
              <a:latin typeface="Calibri"/>
              <a:ea typeface="Calibri"/>
              <a:cs typeface="Calibri"/>
              <a:sym typeface="Calibri"/>
            </a:endParaRPr>
          </a:p>
          <a:p>
            <a:pPr indent="-133350" lvl="0" marL="285750" marR="0" rtl="0" algn="ctr">
              <a:spcBef>
                <a:spcPts val="800"/>
              </a:spcBef>
              <a:spcAft>
                <a:spcPts val="0"/>
              </a:spcAft>
              <a:buClr>
                <a:srgbClr val="FA0000"/>
              </a:buClr>
              <a:buSzPts val="2400"/>
              <a:buFont typeface="Arial"/>
              <a:buNone/>
            </a:pPr>
            <a:r>
              <a:t/>
            </a:r>
            <a:endParaRPr b="0" sz="16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g29ead35580c_0_20"/>
          <p:cNvPicPr preferRelativeResize="0"/>
          <p:nvPr/>
        </p:nvPicPr>
        <p:blipFill rotWithShape="1">
          <a:blip r:embed="rId3">
            <a:alphaModFix/>
          </a:blip>
          <a:srcRect b="28830" l="11714" r="13858" t="32532"/>
          <a:stretch/>
        </p:blipFill>
        <p:spPr>
          <a:xfrm>
            <a:off x="5068600" y="4417875"/>
            <a:ext cx="7121500" cy="2400876"/>
          </a:xfrm>
          <a:prstGeom prst="rect">
            <a:avLst/>
          </a:prstGeom>
          <a:noFill/>
          <a:ln>
            <a:noFill/>
          </a:ln>
        </p:spPr>
      </p:pic>
      <p:pic>
        <p:nvPicPr>
          <p:cNvPr id="148" name="Google Shape;148;g29ead35580c_0_20"/>
          <p:cNvPicPr preferRelativeResize="0"/>
          <p:nvPr/>
        </p:nvPicPr>
        <p:blipFill rotWithShape="1">
          <a:blip r:embed="rId4">
            <a:alphaModFix/>
          </a:blip>
          <a:srcRect b="23682" l="7326" r="37794" t="47667"/>
          <a:stretch/>
        </p:blipFill>
        <p:spPr>
          <a:xfrm>
            <a:off x="234100" y="2320400"/>
            <a:ext cx="6798648" cy="2305026"/>
          </a:xfrm>
          <a:prstGeom prst="rect">
            <a:avLst/>
          </a:prstGeom>
          <a:noFill/>
          <a:ln>
            <a:noFill/>
          </a:ln>
        </p:spPr>
      </p:pic>
      <p:sp>
        <p:nvSpPr>
          <p:cNvPr id="149" name="Google Shape;149;g29ead35580c_0_20"/>
          <p:cNvSpPr txBox="1"/>
          <p:nvPr>
            <p:ph type="title"/>
          </p:nvPr>
        </p:nvSpPr>
        <p:spPr>
          <a:xfrm>
            <a:off x="838200" y="593725"/>
            <a:ext cx="10515600" cy="1325700"/>
          </a:xfrm>
          <a:prstGeom prst="rect">
            <a:avLst/>
          </a:prstGeom>
        </p:spPr>
        <p:txBody>
          <a:bodyPr anchorCtr="0" anchor="ctr" bIns="45700" lIns="91425" spcFirstLastPara="1" rIns="91425" wrap="square" tIns="45700">
            <a:noAutofit/>
          </a:bodyPr>
          <a:lstStyle/>
          <a:p>
            <a:pPr indent="-397510" lvl="0" marL="457200" rtl="0" algn="l">
              <a:lnSpc>
                <a:spcPct val="150000"/>
              </a:lnSpc>
              <a:spcBef>
                <a:spcPts val="0"/>
              </a:spcBef>
              <a:spcAft>
                <a:spcPts val="0"/>
              </a:spcAft>
              <a:buSzPts val="2660"/>
              <a:buChar char="●"/>
            </a:pPr>
            <a:r>
              <a:rPr lang="tr-TR" sz="2660"/>
              <a:t>RTOG 0212/EORTC 22003: </a:t>
            </a:r>
            <a:r>
              <a:rPr lang="tr-TR" sz="2660" u="sng"/>
              <a:t>standart 25Gy/10fr</a:t>
            </a:r>
            <a:r>
              <a:rPr lang="tr-TR" sz="2660"/>
              <a:t> vs yüksek doz 36Gy/12fr</a:t>
            </a:r>
            <a:endParaRPr sz="2660"/>
          </a:p>
          <a:p>
            <a:pPr indent="-397510" lvl="0" marL="457200" rtl="0" algn="l">
              <a:lnSpc>
                <a:spcPct val="150000"/>
              </a:lnSpc>
              <a:spcBef>
                <a:spcPts val="0"/>
              </a:spcBef>
              <a:spcAft>
                <a:spcPts val="0"/>
              </a:spcAft>
              <a:buSzPts val="2660"/>
              <a:buChar char="●"/>
            </a:pPr>
            <a:r>
              <a:rPr lang="tr-TR" sz="2660"/>
              <a:t>Standart doz ile daha iyi sağkalım %42 vs %37 (p 0.05)</a:t>
            </a:r>
            <a:endParaRPr sz="2660"/>
          </a:p>
          <a:p>
            <a:pPr indent="-397510" lvl="0" marL="457200" rtl="0" algn="l">
              <a:lnSpc>
                <a:spcPct val="150000"/>
              </a:lnSpc>
              <a:spcBef>
                <a:spcPts val="0"/>
              </a:spcBef>
              <a:spcAft>
                <a:spcPts val="0"/>
              </a:spcAft>
              <a:buSzPts val="2660"/>
              <a:buChar char="●"/>
            </a:pPr>
            <a:r>
              <a:rPr lang="tr-TR" sz="2660"/>
              <a:t>2 y beyin mets insidansında fark yok %29 vs %23</a:t>
            </a:r>
            <a:endParaRPr sz="2660"/>
          </a:p>
        </p:txBody>
      </p:sp>
      <p:sp>
        <p:nvSpPr>
          <p:cNvPr id="150" name="Google Shape;150;g29ead35580c_0_20"/>
          <p:cNvSpPr/>
          <p:nvPr/>
        </p:nvSpPr>
        <p:spPr>
          <a:xfrm>
            <a:off x="105854" y="4795084"/>
            <a:ext cx="5109600" cy="1922700"/>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noAutofit/>
          </a:bodyPr>
          <a:lstStyle/>
          <a:p>
            <a:pPr indent="-381000" lvl="0" marL="457200" marR="0" rtl="0" algn="l">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BM insidansında Δ Ø </a:t>
            </a:r>
            <a:endParaRPr sz="2400">
              <a:solidFill>
                <a:schemeClr val="dk1"/>
              </a:solidFill>
              <a:latin typeface="Calibri"/>
              <a:ea typeface="Calibri"/>
              <a:cs typeface="Calibri"/>
              <a:sym typeface="Calibri"/>
            </a:endParaRPr>
          </a:p>
          <a:p>
            <a:pPr indent="-381000" lvl="0" marL="457200" marR="0" rtl="0" algn="l">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Yüksek dozda mortalitede ve yan etkilerde (halsizlik, bulantı, baş ağrısı) ↑ (+) </a:t>
            </a:r>
            <a:endParaRPr sz="2400"/>
          </a:p>
          <a:p>
            <a:pPr indent="-381000" lvl="0" marL="457200" marR="0" rtl="0" algn="l">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25 Gy standart kalmalı</a:t>
            </a:r>
            <a:endParaRPr sz="24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g29ead35580c_0_32"/>
          <p:cNvPicPr preferRelativeResize="0"/>
          <p:nvPr/>
        </p:nvPicPr>
        <p:blipFill rotWithShape="1">
          <a:blip r:embed="rId3">
            <a:alphaModFix/>
          </a:blip>
          <a:srcRect b="26521" l="12395" r="10419" t="24762"/>
          <a:stretch/>
        </p:blipFill>
        <p:spPr>
          <a:xfrm>
            <a:off x="2241800" y="98725"/>
            <a:ext cx="7788575" cy="3192499"/>
          </a:xfrm>
          <a:prstGeom prst="rect">
            <a:avLst/>
          </a:prstGeom>
          <a:noFill/>
          <a:ln>
            <a:noFill/>
          </a:ln>
        </p:spPr>
      </p:pic>
      <p:sp>
        <p:nvSpPr>
          <p:cNvPr id="157" name="Google Shape;157;g29ead35580c_0_32"/>
          <p:cNvSpPr txBox="1"/>
          <p:nvPr>
            <p:ph idx="1" type="body"/>
          </p:nvPr>
        </p:nvSpPr>
        <p:spPr>
          <a:xfrm>
            <a:off x="838200" y="3233775"/>
            <a:ext cx="10515600" cy="29430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tr-TR"/>
              <a:t>-RTOG 0214: KHDAK PKI 30Gy/15fr vs no PKI </a:t>
            </a:r>
            <a:endParaRPr/>
          </a:p>
          <a:p>
            <a:pPr indent="0" lvl="0" marL="0" rtl="0" algn="l">
              <a:spcBef>
                <a:spcPts val="1000"/>
              </a:spcBef>
              <a:spcAft>
                <a:spcPts val="0"/>
              </a:spcAft>
              <a:buNone/>
            </a:pPr>
            <a:r>
              <a:rPr lang="tr-TR"/>
              <a:t>-RTOG 0212 ve 0214 birleştirilmiş analizi</a:t>
            </a:r>
            <a:endParaRPr/>
          </a:p>
          <a:p>
            <a:pPr indent="0" lvl="0" marL="0" rtl="0" algn="l">
              <a:spcBef>
                <a:spcPts val="1000"/>
              </a:spcBef>
              <a:spcAft>
                <a:spcPts val="0"/>
              </a:spcAft>
              <a:buNone/>
            </a:pPr>
            <a:r>
              <a:rPr lang="tr-TR"/>
              <a:t>-410 PKI vs 173</a:t>
            </a:r>
            <a:r>
              <a:rPr lang="tr-TR"/>
              <a:t> PKI almayan hasta</a:t>
            </a:r>
            <a:endParaRPr/>
          </a:p>
          <a:p>
            <a:pPr indent="0" lvl="0" marL="0" rtl="0" algn="l">
              <a:spcBef>
                <a:spcPts val="1000"/>
              </a:spcBef>
              <a:spcAft>
                <a:spcPts val="0"/>
              </a:spcAft>
              <a:buNone/>
            </a:pPr>
            <a:r>
              <a:rPr lang="tr-TR"/>
              <a:t>-PKI ile 6. ve 12. ayda HVLT (</a:t>
            </a:r>
            <a:r>
              <a:rPr i="1" lang="tr-TR"/>
              <a:t>p</a:t>
            </a:r>
            <a:r>
              <a:rPr lang="tr-TR"/>
              <a:t>&lt;0.0001)</a:t>
            </a:r>
            <a:r>
              <a:rPr lang="tr-TR"/>
              <a:t> ve hasta tarafından bildirilen kognitif anlamlı kötüleşme (</a:t>
            </a:r>
            <a:r>
              <a:rPr i="1" lang="tr-TR"/>
              <a:t>p</a:t>
            </a:r>
            <a:r>
              <a:rPr lang="tr-TR"/>
              <a:t>=0.002)</a:t>
            </a:r>
            <a:endParaRPr/>
          </a:p>
          <a:p>
            <a:pPr indent="0" lvl="0" marL="0" rtl="0" algn="l">
              <a:spcBef>
                <a:spcPts val="1000"/>
              </a:spcBef>
              <a:spcAft>
                <a:spcPts val="0"/>
              </a:spcAft>
              <a:buNone/>
            </a:pPr>
            <a:r>
              <a:rPr lang="tr-TR"/>
              <a:t>- PKI ile 3 kat artmış NK bozulma riski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9ead35580c_0_28"/>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tr-TR"/>
              <a:t>Özet</a:t>
            </a:r>
            <a:endParaRPr/>
          </a:p>
        </p:txBody>
      </p:sp>
      <p:sp>
        <p:nvSpPr>
          <p:cNvPr id="164" name="Google Shape;164;g29ead35580c_0_28"/>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fontScale="92500" lnSpcReduction="10000"/>
          </a:bodyPr>
          <a:lstStyle/>
          <a:p>
            <a:pPr indent="-334327" lvl="0" marL="457200" rtl="0" algn="l">
              <a:lnSpc>
                <a:spcPct val="200000"/>
              </a:lnSpc>
              <a:spcBef>
                <a:spcPts val="1000"/>
              </a:spcBef>
              <a:spcAft>
                <a:spcPts val="0"/>
              </a:spcAft>
              <a:buSzPct val="64285"/>
              <a:buChar char="-"/>
            </a:pPr>
            <a:r>
              <a:rPr lang="tr-TR"/>
              <a:t>Hiçbir RCT tek başına sağkalım avantajı göstermemiş.</a:t>
            </a:r>
            <a:endParaRPr/>
          </a:p>
          <a:p>
            <a:pPr indent="-334327" lvl="0" marL="457200" rtl="0" algn="l">
              <a:lnSpc>
                <a:spcPct val="200000"/>
              </a:lnSpc>
              <a:spcBef>
                <a:spcPts val="0"/>
              </a:spcBef>
              <a:spcAft>
                <a:spcPts val="0"/>
              </a:spcAft>
              <a:buSzPct val="64285"/>
              <a:buChar char="-"/>
            </a:pPr>
            <a:r>
              <a:rPr lang="tr-TR"/>
              <a:t>Sadece Auperin meta-analizinde %5 lik mutlak fayda var</a:t>
            </a:r>
            <a:endParaRPr/>
          </a:p>
          <a:p>
            <a:pPr indent="-334327" lvl="0" marL="457200" rtl="0" algn="l">
              <a:lnSpc>
                <a:spcPct val="200000"/>
              </a:lnSpc>
              <a:spcBef>
                <a:spcPts val="0"/>
              </a:spcBef>
              <a:spcAft>
                <a:spcPts val="0"/>
              </a:spcAft>
              <a:buSzPct val="64285"/>
              <a:buChar char="-"/>
            </a:pPr>
            <a:r>
              <a:rPr lang="tr-TR"/>
              <a:t>Çeşitli dozlar kullanılmış: Auperin</a:t>
            </a:r>
            <a:endParaRPr/>
          </a:p>
          <a:p>
            <a:pPr indent="-334327" lvl="0" marL="457200" rtl="0" algn="l">
              <a:lnSpc>
                <a:spcPct val="200000"/>
              </a:lnSpc>
              <a:spcBef>
                <a:spcPts val="0"/>
              </a:spcBef>
              <a:spcAft>
                <a:spcPts val="0"/>
              </a:spcAft>
              <a:buSzPct val="64285"/>
              <a:buChar char="-"/>
            </a:pPr>
            <a:r>
              <a:rPr lang="tr-TR"/>
              <a:t>Yüksek doz ile sağkalım daha kötü: </a:t>
            </a:r>
            <a:r>
              <a:rPr lang="tr-TR" sz="2660"/>
              <a:t>RTOG 0212/EORTC 22003</a:t>
            </a:r>
            <a:endParaRPr/>
          </a:p>
          <a:p>
            <a:pPr indent="-334327" lvl="0" marL="457200" rtl="0" algn="l">
              <a:lnSpc>
                <a:spcPct val="200000"/>
              </a:lnSpc>
              <a:spcBef>
                <a:spcPts val="0"/>
              </a:spcBef>
              <a:spcAft>
                <a:spcPts val="0"/>
              </a:spcAft>
              <a:buSzPct val="64285"/>
              <a:buChar char="-"/>
            </a:pPr>
            <a:r>
              <a:rPr lang="tr-TR"/>
              <a:t>NK fonksiyonlar etkileniyor: RTOG 0212+ RTOG 0214 analizi</a:t>
            </a:r>
            <a:endParaRPr/>
          </a:p>
          <a:p>
            <a:pPr indent="-334327" lvl="0" marL="457200" rtl="0" algn="l">
              <a:lnSpc>
                <a:spcPct val="200000"/>
              </a:lnSpc>
              <a:spcBef>
                <a:spcPts val="0"/>
              </a:spcBef>
              <a:spcAft>
                <a:spcPts val="0"/>
              </a:spcAft>
              <a:buSzPct val="64285"/>
              <a:buChar char="-"/>
            </a:pPr>
            <a:r>
              <a:rPr lang="tr-TR"/>
              <a:t>IT ile beraber PKI?</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g29ead35580c_0_14"/>
          <p:cNvPicPr preferRelativeResize="0"/>
          <p:nvPr/>
        </p:nvPicPr>
        <p:blipFill rotWithShape="1">
          <a:blip r:embed="rId3">
            <a:alphaModFix/>
          </a:blip>
          <a:srcRect b="47684" l="27993" r="28376" t="26776"/>
          <a:stretch/>
        </p:blipFill>
        <p:spPr>
          <a:xfrm>
            <a:off x="1841750" y="729325"/>
            <a:ext cx="7920650" cy="3010924"/>
          </a:xfrm>
          <a:prstGeom prst="rect">
            <a:avLst/>
          </a:prstGeom>
          <a:noFill/>
          <a:ln>
            <a:noFill/>
          </a:ln>
        </p:spPr>
      </p:pic>
      <p:pic>
        <p:nvPicPr>
          <p:cNvPr id="171" name="Google Shape;171;g29ead35580c_0_14"/>
          <p:cNvPicPr preferRelativeResize="0"/>
          <p:nvPr/>
        </p:nvPicPr>
        <p:blipFill rotWithShape="1">
          <a:blip r:embed="rId4">
            <a:alphaModFix/>
          </a:blip>
          <a:srcRect b="61063" l="33306" r="23993" t="20960"/>
          <a:stretch/>
        </p:blipFill>
        <p:spPr>
          <a:xfrm>
            <a:off x="1746750" y="4229876"/>
            <a:ext cx="7164549" cy="19586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6"/>
          <p:cNvSpPr txBox="1"/>
          <p:nvPr>
            <p:ph type="title"/>
          </p:nvPr>
        </p:nvSpPr>
        <p:spPr>
          <a:xfrm>
            <a:off x="838200" y="603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C00000"/>
              </a:buClr>
              <a:buSzPts val="4800"/>
              <a:buFont typeface="Calibri"/>
              <a:buNone/>
            </a:pPr>
            <a:r>
              <a:rPr lang="tr-TR" sz="4800">
                <a:solidFill>
                  <a:srgbClr val="C00000"/>
                </a:solidFill>
              </a:rPr>
              <a:t>ASTRO-ASCO</a:t>
            </a:r>
            <a:endParaRPr sz="4800">
              <a:solidFill>
                <a:srgbClr val="C00000"/>
              </a:solidFill>
            </a:endParaRPr>
          </a:p>
        </p:txBody>
      </p:sp>
      <p:sp>
        <p:nvSpPr>
          <p:cNvPr id="178" name="Google Shape;178;p6"/>
          <p:cNvSpPr txBox="1"/>
          <p:nvPr/>
        </p:nvSpPr>
        <p:spPr>
          <a:xfrm>
            <a:off x="1837093" y="1268761"/>
            <a:ext cx="2997600" cy="461700"/>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Soru: SE-KHAK’nde PKI</a:t>
            </a:r>
            <a:endParaRPr sz="2400">
              <a:solidFill>
                <a:schemeClr val="dk1"/>
              </a:solidFill>
              <a:latin typeface="Calibri"/>
              <a:ea typeface="Calibri"/>
              <a:cs typeface="Calibri"/>
              <a:sym typeface="Calibri"/>
            </a:endParaRPr>
          </a:p>
        </p:txBody>
      </p:sp>
      <p:sp>
        <p:nvSpPr>
          <p:cNvPr id="179" name="Google Shape;179;p6"/>
          <p:cNvSpPr txBox="1"/>
          <p:nvPr/>
        </p:nvSpPr>
        <p:spPr>
          <a:xfrm>
            <a:off x="335360" y="1988840"/>
            <a:ext cx="7127977"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KT’ye yanıt (+) → PKI öncesi k-MRG re-evreleme önerilir</a:t>
            </a:r>
            <a:endParaRPr sz="2400">
              <a:solidFill>
                <a:schemeClr val="dk1"/>
              </a:solidFill>
              <a:latin typeface="Calibri"/>
              <a:ea typeface="Calibri"/>
              <a:cs typeface="Calibri"/>
              <a:sym typeface="Calibri"/>
            </a:endParaRPr>
          </a:p>
        </p:txBody>
      </p:sp>
      <p:graphicFrame>
        <p:nvGraphicFramePr>
          <p:cNvPr id="180" name="Google Shape;180;p6"/>
          <p:cNvGraphicFramePr/>
          <p:nvPr/>
        </p:nvGraphicFramePr>
        <p:xfrm>
          <a:off x="8120608" y="1340768"/>
          <a:ext cx="3000000" cy="3000000"/>
        </p:xfrm>
        <a:graphic>
          <a:graphicData uri="http://schemas.openxmlformats.org/drawingml/2006/table">
            <a:tbl>
              <a:tblPr bandRow="1" firstRow="1">
                <a:noFill/>
                <a:tableStyleId>{74588B4F-EFF0-4139-A943-E72E66ECAAF8}</a:tableStyleId>
              </a:tblPr>
              <a:tblGrid>
                <a:gridCol w="1872200"/>
                <a:gridCol w="1872200"/>
              </a:tblGrid>
              <a:tr h="593775">
                <a:tc>
                  <a:txBody>
                    <a:bodyPr/>
                    <a:lstStyle/>
                    <a:p>
                      <a:pPr indent="0" lvl="0" marL="0" marR="0" rtl="0" algn="l">
                        <a:spcBef>
                          <a:spcPts val="0"/>
                        </a:spcBef>
                        <a:spcAft>
                          <a:spcPts val="0"/>
                        </a:spcAft>
                        <a:buNone/>
                      </a:pPr>
                      <a:r>
                        <a:rPr lang="tr-TR" sz="2100" u="none" cap="none" strike="noStrike"/>
                        <a:t>Kanıt düzeyi</a:t>
                      </a:r>
                      <a:endParaRPr sz="2100"/>
                    </a:p>
                  </a:txBody>
                  <a:tcPr marT="45725" marB="45725" marR="121925" marL="121925"/>
                </a:tc>
                <a:tc>
                  <a:txBody>
                    <a:bodyPr/>
                    <a:lstStyle/>
                    <a:p>
                      <a:pPr indent="0" lvl="0" marL="0" marR="0" rtl="0" algn="l">
                        <a:spcBef>
                          <a:spcPts val="0"/>
                        </a:spcBef>
                        <a:spcAft>
                          <a:spcPts val="0"/>
                        </a:spcAft>
                        <a:buNone/>
                      </a:pPr>
                      <a:r>
                        <a:rPr b="1" lang="tr-TR" sz="2100"/>
                        <a:t>Öneri düzeyi</a:t>
                      </a:r>
                      <a:endParaRPr b="1" sz="2100"/>
                    </a:p>
                  </a:txBody>
                  <a:tcPr marT="45725" marB="45725" marR="121925" marL="121925"/>
                </a:tc>
              </a:tr>
              <a:tr h="601900">
                <a:tc>
                  <a:txBody>
                    <a:bodyPr/>
                    <a:lstStyle/>
                    <a:p>
                      <a:pPr indent="0" lvl="0" marL="0" marR="0" rtl="0" algn="ctr">
                        <a:spcBef>
                          <a:spcPts val="0"/>
                        </a:spcBef>
                        <a:spcAft>
                          <a:spcPts val="0"/>
                        </a:spcAft>
                        <a:buNone/>
                      </a:pPr>
                      <a:r>
                        <a:rPr lang="tr-TR" sz="2100"/>
                        <a:t>Düşük</a:t>
                      </a:r>
                      <a:endParaRPr sz="2100"/>
                    </a:p>
                  </a:txBody>
                  <a:tcPr marT="45725" marB="45725" marR="121925" marL="121925"/>
                </a:tc>
                <a:tc>
                  <a:txBody>
                    <a:bodyPr/>
                    <a:lstStyle/>
                    <a:p>
                      <a:pPr indent="0" lvl="0" marL="0" marR="0" rtl="0" algn="ctr">
                        <a:spcBef>
                          <a:spcPts val="0"/>
                        </a:spcBef>
                        <a:spcAft>
                          <a:spcPts val="0"/>
                        </a:spcAft>
                        <a:buNone/>
                      </a:pPr>
                      <a:r>
                        <a:rPr lang="tr-TR" sz="2100"/>
                        <a:t>Güçlü</a:t>
                      </a:r>
                      <a:endParaRPr/>
                    </a:p>
                  </a:txBody>
                  <a:tcPr marT="45725" marB="45725" marR="121925" marL="121925"/>
                </a:tc>
              </a:tr>
              <a:tr h="601900">
                <a:tc>
                  <a:txBody>
                    <a:bodyPr/>
                    <a:lstStyle/>
                    <a:p>
                      <a:pPr indent="0" lvl="0" marL="0" marR="0" rtl="0" algn="ctr">
                        <a:spcBef>
                          <a:spcPts val="0"/>
                        </a:spcBef>
                        <a:spcAft>
                          <a:spcPts val="0"/>
                        </a:spcAft>
                        <a:buNone/>
                      </a:pPr>
                      <a:r>
                        <a:rPr lang="tr-TR" sz="2100"/>
                        <a:t>Düşük</a:t>
                      </a:r>
                      <a:endParaRPr sz="2100"/>
                    </a:p>
                  </a:txBody>
                  <a:tcPr marT="45725" marB="45725" marR="121925" marL="121925"/>
                </a:tc>
                <a:tc>
                  <a:txBody>
                    <a:bodyPr/>
                    <a:lstStyle/>
                    <a:p>
                      <a:pPr indent="0" lvl="0" marL="0" marR="0" rtl="0" algn="ctr">
                        <a:spcBef>
                          <a:spcPts val="0"/>
                        </a:spcBef>
                        <a:spcAft>
                          <a:spcPts val="0"/>
                        </a:spcAft>
                        <a:buNone/>
                      </a:pPr>
                      <a:r>
                        <a:rPr lang="tr-TR" sz="2100"/>
                        <a:t>Zayıf</a:t>
                      </a:r>
                      <a:endParaRPr/>
                    </a:p>
                  </a:txBody>
                  <a:tcPr marT="45725" marB="45725" marR="121925" marL="121925"/>
                </a:tc>
              </a:tr>
              <a:tr h="601900">
                <a:tc>
                  <a:txBody>
                    <a:bodyPr/>
                    <a:lstStyle/>
                    <a:p>
                      <a:pPr indent="0" lvl="0" marL="0" marR="0" rtl="0" algn="ctr">
                        <a:spcBef>
                          <a:spcPts val="0"/>
                        </a:spcBef>
                        <a:spcAft>
                          <a:spcPts val="0"/>
                        </a:spcAft>
                        <a:buNone/>
                      </a:pPr>
                      <a:r>
                        <a:rPr lang="tr-TR" sz="2100"/>
                        <a:t>Yüksek</a:t>
                      </a:r>
                      <a:endParaRPr sz="2100"/>
                    </a:p>
                  </a:txBody>
                  <a:tcPr marT="45725" marB="45725" marR="121925" marL="121925"/>
                </a:tc>
                <a:tc>
                  <a:txBody>
                    <a:bodyPr/>
                    <a:lstStyle/>
                    <a:p>
                      <a:pPr indent="0" lvl="0" marL="0" marR="0" rtl="0" algn="ctr">
                        <a:spcBef>
                          <a:spcPts val="0"/>
                        </a:spcBef>
                        <a:spcAft>
                          <a:spcPts val="0"/>
                        </a:spcAft>
                        <a:buNone/>
                      </a:pPr>
                      <a:r>
                        <a:rPr lang="tr-TR" sz="2100"/>
                        <a:t>Güçlü</a:t>
                      </a:r>
                      <a:endParaRPr/>
                    </a:p>
                  </a:txBody>
                  <a:tcPr marT="45725" marB="45725" marR="121925" marL="121925"/>
                </a:tc>
              </a:tr>
              <a:tr h="601900">
                <a:tc>
                  <a:txBody>
                    <a:bodyPr/>
                    <a:lstStyle/>
                    <a:p>
                      <a:pPr indent="0" lvl="0" marL="0" marR="0" rtl="0" algn="ctr">
                        <a:spcBef>
                          <a:spcPts val="0"/>
                        </a:spcBef>
                        <a:spcAft>
                          <a:spcPts val="0"/>
                        </a:spcAft>
                        <a:buNone/>
                      </a:pPr>
                      <a:r>
                        <a:rPr lang="tr-TR" sz="2100"/>
                        <a:t>Düşük</a:t>
                      </a:r>
                      <a:endParaRPr sz="2100"/>
                    </a:p>
                  </a:txBody>
                  <a:tcPr marT="45725" marB="45725" marR="121925" marL="121925"/>
                </a:tc>
                <a:tc>
                  <a:txBody>
                    <a:bodyPr/>
                    <a:lstStyle/>
                    <a:p>
                      <a:pPr indent="0" lvl="0" marL="0" marR="0" rtl="0" algn="ctr">
                        <a:spcBef>
                          <a:spcPts val="0"/>
                        </a:spcBef>
                        <a:spcAft>
                          <a:spcPts val="0"/>
                        </a:spcAft>
                        <a:buNone/>
                      </a:pPr>
                      <a:r>
                        <a:rPr lang="tr-TR" sz="2100"/>
                        <a:t>Güçlü</a:t>
                      </a:r>
                      <a:endParaRPr/>
                    </a:p>
                  </a:txBody>
                  <a:tcPr marT="45725" marB="45725" marR="121925" marL="121925"/>
                </a:tc>
              </a:tr>
              <a:tr h="601900">
                <a:tc>
                  <a:txBody>
                    <a:bodyPr/>
                    <a:lstStyle/>
                    <a:p>
                      <a:pPr indent="0" lvl="0" marL="0" marR="0" rtl="0" algn="ctr">
                        <a:spcBef>
                          <a:spcPts val="0"/>
                        </a:spcBef>
                        <a:spcAft>
                          <a:spcPts val="0"/>
                        </a:spcAft>
                        <a:buNone/>
                      </a:pPr>
                      <a:r>
                        <a:rPr lang="tr-TR" sz="2100"/>
                        <a:t>Orta</a:t>
                      </a:r>
                      <a:endParaRPr sz="2100"/>
                    </a:p>
                  </a:txBody>
                  <a:tcPr marT="45725" marB="45725" marR="121925" marL="121925"/>
                </a:tc>
                <a:tc>
                  <a:txBody>
                    <a:bodyPr/>
                    <a:lstStyle/>
                    <a:p>
                      <a:pPr indent="0" lvl="0" marL="0" marR="0" rtl="0" algn="ctr">
                        <a:spcBef>
                          <a:spcPts val="0"/>
                        </a:spcBef>
                        <a:spcAft>
                          <a:spcPts val="0"/>
                        </a:spcAft>
                        <a:buNone/>
                      </a:pPr>
                      <a:r>
                        <a:rPr lang="tr-TR" sz="2100"/>
                        <a:t>Güçlü</a:t>
                      </a:r>
                      <a:endParaRPr/>
                    </a:p>
                  </a:txBody>
                  <a:tcPr marT="45725" marB="45725" marR="121925" marL="121925"/>
                </a:tc>
              </a:tr>
            </a:tbl>
          </a:graphicData>
        </a:graphic>
      </p:graphicFrame>
      <p:sp>
        <p:nvSpPr>
          <p:cNvPr id="181" name="Google Shape;181;p6"/>
          <p:cNvSpPr txBox="1"/>
          <p:nvPr/>
        </p:nvSpPr>
        <p:spPr>
          <a:xfrm>
            <a:off x="335345" y="2564900"/>
            <a:ext cx="6806400" cy="4617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Evre I’de genel olarak PKI önerilmez</a:t>
            </a:r>
            <a:endParaRPr sz="2400">
              <a:solidFill>
                <a:schemeClr val="dk1"/>
              </a:solidFill>
              <a:latin typeface="Calibri"/>
              <a:ea typeface="Calibri"/>
              <a:cs typeface="Calibri"/>
              <a:sym typeface="Calibri"/>
            </a:endParaRPr>
          </a:p>
        </p:txBody>
      </p:sp>
      <p:sp>
        <p:nvSpPr>
          <p:cNvPr id="182" name="Google Shape;182;p6"/>
          <p:cNvSpPr txBox="1"/>
          <p:nvPr/>
        </p:nvSpPr>
        <p:spPr>
          <a:xfrm>
            <a:off x="335360" y="3217168"/>
            <a:ext cx="6570300" cy="4617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Evre II/III,&lt;70y,ECOG 0-2, KT’ye yanıt (+) PKI önerilir</a:t>
            </a:r>
            <a:endParaRPr sz="2400">
              <a:solidFill>
                <a:schemeClr val="dk1"/>
              </a:solidFill>
              <a:latin typeface="Calibri"/>
              <a:ea typeface="Calibri"/>
              <a:cs typeface="Calibri"/>
              <a:sym typeface="Calibri"/>
            </a:endParaRPr>
          </a:p>
        </p:txBody>
      </p:sp>
      <p:sp>
        <p:nvSpPr>
          <p:cNvPr id="183" name="Google Shape;183;p6"/>
          <p:cNvSpPr txBox="1"/>
          <p:nvPr/>
        </p:nvSpPr>
        <p:spPr>
          <a:xfrm>
            <a:off x="335350" y="3793225"/>
            <a:ext cx="7687200" cy="4617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Yaşlı, sınırlı performans ve/veya ko-morbidite → ortak karar</a:t>
            </a:r>
            <a:endParaRPr sz="2400">
              <a:solidFill>
                <a:schemeClr val="dk1"/>
              </a:solidFill>
              <a:latin typeface="Calibri"/>
              <a:ea typeface="Calibri"/>
              <a:cs typeface="Calibri"/>
              <a:sym typeface="Calibri"/>
            </a:endParaRPr>
          </a:p>
        </p:txBody>
      </p:sp>
      <p:sp>
        <p:nvSpPr>
          <p:cNvPr id="184" name="Google Shape;184;p6"/>
          <p:cNvSpPr txBox="1"/>
          <p:nvPr/>
        </p:nvSpPr>
        <p:spPr>
          <a:xfrm>
            <a:off x="335360" y="4445496"/>
            <a:ext cx="3633900" cy="4617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PKI dozu 25 Gy/10fr önerilir</a:t>
            </a:r>
            <a:endParaRPr sz="2400">
              <a:solidFill>
                <a:schemeClr val="dk1"/>
              </a:solidFill>
              <a:latin typeface="Calibri"/>
              <a:ea typeface="Calibri"/>
              <a:cs typeface="Calibri"/>
              <a:sym typeface="Calibri"/>
            </a:endParaRPr>
          </a:p>
        </p:txBody>
      </p:sp>
      <p:sp>
        <p:nvSpPr>
          <p:cNvPr id="185" name="Google Shape;185;p6"/>
          <p:cNvSpPr txBox="1"/>
          <p:nvPr/>
        </p:nvSpPr>
        <p:spPr>
          <a:xfrm>
            <a:off x="8202250" y="6243925"/>
            <a:ext cx="5132700" cy="46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Simone ve ark. Int J Radiat Oncol Biol Physcs 2020</a:t>
            </a:r>
            <a:endParaRPr/>
          </a:p>
          <a:p>
            <a:pPr indent="0" lvl="0" marL="0" marR="0" rtl="0" algn="l">
              <a:spcBef>
                <a:spcPts val="0"/>
              </a:spcBef>
              <a:spcAft>
                <a:spcPts val="0"/>
              </a:spcAft>
              <a:buNone/>
            </a:pPr>
            <a:r>
              <a:rPr i="1" lang="tr-TR" sz="1200">
                <a:solidFill>
                  <a:schemeClr val="dk1"/>
                </a:solidFill>
                <a:latin typeface="Calibri"/>
                <a:ea typeface="Calibri"/>
                <a:cs typeface="Calibri"/>
                <a:sym typeface="Calibri"/>
              </a:rPr>
              <a:t>Daly ve ark JCO 2021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7"/>
          <p:cNvSpPr txBox="1"/>
          <p:nvPr>
            <p:ph type="ctrTitle"/>
          </p:nvPr>
        </p:nvSpPr>
        <p:spPr>
          <a:xfrm>
            <a:off x="914400" y="1870600"/>
            <a:ext cx="10363200" cy="2077800"/>
          </a:xfrm>
          <a:prstGeom prst="rect">
            <a:avLst/>
          </a:prstGeom>
          <a:solidFill>
            <a:schemeClr val="lt1"/>
          </a:solidFill>
          <a:ln cap="flat" cmpd="sng" w="57150">
            <a:solidFill>
              <a:srgbClr val="FA0000"/>
            </a:solidFill>
            <a:prstDash val="solid"/>
            <a:miter lim="800000"/>
            <a:headEnd len="sm" w="sm" type="none"/>
            <a:tailEnd len="sm" w="sm" type="none"/>
          </a:ln>
        </p:spPr>
        <p:txBody>
          <a:bodyPr anchorCtr="0" anchor="b" bIns="45700" lIns="91425" spcFirstLastPara="1" rIns="91425" wrap="square" tIns="45700">
            <a:normAutofit/>
          </a:bodyPr>
          <a:lstStyle/>
          <a:p>
            <a:pPr indent="0" lvl="0" marL="0" rtl="0" algn="ctr">
              <a:lnSpc>
                <a:spcPct val="200000"/>
              </a:lnSpc>
              <a:spcBef>
                <a:spcPts val="0"/>
              </a:spcBef>
              <a:spcAft>
                <a:spcPts val="0"/>
              </a:spcAft>
              <a:buClr>
                <a:srgbClr val="C00000"/>
              </a:buClr>
              <a:buSzPts val="4000"/>
              <a:buFont typeface="Calibri"/>
              <a:buNone/>
            </a:pPr>
            <a:r>
              <a:rPr b="1" lang="tr-TR" sz="4000">
                <a:latin typeface="Calibri"/>
                <a:ea typeface="Calibri"/>
                <a:cs typeface="Calibri"/>
                <a:sym typeface="Calibri"/>
              </a:rPr>
              <a:t>PKI</a:t>
            </a:r>
            <a:br>
              <a:rPr b="1" lang="tr-TR" sz="4000">
                <a:latin typeface="Calibri"/>
                <a:ea typeface="Calibri"/>
                <a:cs typeface="Calibri"/>
                <a:sym typeface="Calibri"/>
              </a:rPr>
            </a:br>
            <a:r>
              <a:rPr b="1" lang="tr-TR" sz="4000">
                <a:latin typeface="Calibri"/>
                <a:ea typeface="Calibri"/>
                <a:cs typeface="Calibri"/>
                <a:sym typeface="Calibri"/>
              </a:rPr>
              <a:t>Yaygın Evre</a:t>
            </a:r>
            <a:endParaRPr b="1" sz="36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8"/>
          <p:cNvPicPr preferRelativeResize="0"/>
          <p:nvPr/>
        </p:nvPicPr>
        <p:blipFill rotWithShape="1">
          <a:blip r:embed="rId3">
            <a:alphaModFix/>
          </a:blip>
          <a:srcRect b="0" l="0" r="0" t="0"/>
          <a:stretch/>
        </p:blipFill>
        <p:spPr>
          <a:xfrm>
            <a:off x="15400" y="38800"/>
            <a:ext cx="5504524" cy="2061568"/>
          </a:xfrm>
          <a:prstGeom prst="rect">
            <a:avLst/>
          </a:prstGeom>
          <a:noFill/>
          <a:ln>
            <a:noFill/>
          </a:ln>
        </p:spPr>
      </p:pic>
      <p:sp>
        <p:nvSpPr>
          <p:cNvPr id="198" name="Google Shape;198;p8"/>
          <p:cNvSpPr/>
          <p:nvPr/>
        </p:nvSpPr>
        <p:spPr>
          <a:xfrm>
            <a:off x="335360" y="6121697"/>
            <a:ext cx="7669134" cy="461665"/>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tr-TR" sz="2400">
                <a:solidFill>
                  <a:schemeClr val="dk1"/>
                </a:solidFill>
                <a:latin typeface="Calibri"/>
                <a:ea typeface="Calibri"/>
                <a:cs typeface="Calibri"/>
                <a:sym typeface="Calibri"/>
              </a:rPr>
              <a:t>Sonuç: </a:t>
            </a:r>
            <a:r>
              <a:rPr lang="tr-TR" sz="2400">
                <a:solidFill>
                  <a:schemeClr val="dk1"/>
                </a:solidFill>
                <a:latin typeface="Calibri"/>
                <a:ea typeface="Calibri"/>
                <a:cs typeface="Calibri"/>
                <a:sym typeface="Calibri"/>
              </a:rPr>
              <a:t>PKI semptomatik BM insidansını ↓, PFS ve GS↑</a:t>
            </a:r>
            <a:endParaRPr/>
          </a:p>
        </p:txBody>
      </p:sp>
      <p:sp>
        <p:nvSpPr>
          <p:cNvPr id="199" name="Google Shape;199;p8"/>
          <p:cNvSpPr txBox="1"/>
          <p:nvPr/>
        </p:nvSpPr>
        <p:spPr>
          <a:xfrm>
            <a:off x="6228975" y="332773"/>
            <a:ext cx="5504400" cy="1241700"/>
          </a:xfrm>
          <a:prstGeom prst="rect">
            <a:avLst/>
          </a:prstGeom>
          <a:noFill/>
          <a:ln>
            <a:noFill/>
          </a:ln>
        </p:spPr>
        <p:txBody>
          <a:bodyPr anchorCtr="0" anchor="t" bIns="45700" lIns="91425" spcFirstLastPara="1" rIns="91425" wrap="square" tIns="45700">
            <a:spAutoFit/>
          </a:bodyPr>
          <a:lstStyle/>
          <a:p>
            <a:pPr indent="-347154" lvl="0" marL="457200" marR="0" rtl="0" algn="l">
              <a:lnSpc>
                <a:spcPct val="150000"/>
              </a:lnSpc>
              <a:spcBef>
                <a:spcPts val="0"/>
              </a:spcBef>
              <a:spcAft>
                <a:spcPts val="0"/>
              </a:spcAft>
              <a:buClr>
                <a:schemeClr val="dk1"/>
              </a:buClr>
              <a:buSzPts val="1867"/>
              <a:buFont typeface="Calibri"/>
              <a:buChar char="●"/>
            </a:pPr>
            <a:r>
              <a:rPr lang="tr-TR" sz="1867">
                <a:solidFill>
                  <a:schemeClr val="dk1"/>
                </a:solidFill>
                <a:latin typeface="Calibri"/>
                <a:ea typeface="Calibri"/>
                <a:cs typeface="Calibri"/>
                <a:sym typeface="Calibri"/>
              </a:rPr>
              <a:t>n= 286</a:t>
            </a:r>
            <a:endParaRPr/>
          </a:p>
          <a:p>
            <a:pPr indent="-347154" lvl="0" marL="457200" marR="0" rtl="0" algn="l">
              <a:lnSpc>
                <a:spcPct val="150000"/>
              </a:lnSpc>
              <a:spcBef>
                <a:spcPts val="0"/>
              </a:spcBef>
              <a:spcAft>
                <a:spcPts val="0"/>
              </a:spcAft>
              <a:buClr>
                <a:schemeClr val="dk1"/>
              </a:buClr>
              <a:buSzPts val="1867"/>
              <a:buFont typeface="Calibri"/>
              <a:buChar char="●"/>
            </a:pPr>
            <a:r>
              <a:rPr lang="tr-TR" sz="1867">
                <a:solidFill>
                  <a:schemeClr val="dk1"/>
                </a:solidFill>
                <a:latin typeface="Calibri"/>
                <a:ea typeface="Calibri"/>
                <a:cs typeface="Calibri"/>
                <a:sym typeface="Calibri"/>
              </a:rPr>
              <a:t>Kurtarma</a:t>
            </a:r>
            <a:r>
              <a:rPr lang="tr-TR" sz="1867">
                <a:solidFill>
                  <a:schemeClr val="dk1"/>
                </a:solidFill>
                <a:latin typeface="Calibri"/>
                <a:ea typeface="Calibri"/>
                <a:cs typeface="Calibri"/>
                <a:sym typeface="Calibri"/>
              </a:rPr>
              <a:t> RT %59</a:t>
            </a:r>
            <a:endParaRPr/>
          </a:p>
          <a:p>
            <a:pPr indent="-347154" lvl="0" marL="457200" marR="0" rtl="0" algn="l">
              <a:lnSpc>
                <a:spcPct val="150000"/>
              </a:lnSpc>
              <a:spcBef>
                <a:spcPts val="0"/>
              </a:spcBef>
              <a:spcAft>
                <a:spcPts val="0"/>
              </a:spcAft>
              <a:buClr>
                <a:schemeClr val="dk1"/>
              </a:buClr>
              <a:buSzPts val="1867"/>
              <a:buFont typeface="Calibri"/>
              <a:buChar char="●"/>
            </a:pPr>
            <a:r>
              <a:rPr lang="tr-TR" sz="1867">
                <a:solidFill>
                  <a:schemeClr val="dk1"/>
                </a:solidFill>
                <a:latin typeface="Calibri"/>
                <a:ea typeface="Calibri"/>
                <a:cs typeface="Calibri"/>
                <a:sym typeface="Calibri"/>
              </a:rPr>
              <a:t>25Gy/10fr, 20Gy/5fr (%60), 30Gy/10- 12-15fr</a:t>
            </a:r>
            <a:endParaRPr/>
          </a:p>
        </p:txBody>
      </p:sp>
      <p:pic>
        <p:nvPicPr>
          <p:cNvPr id="200" name="Google Shape;200;p8"/>
          <p:cNvPicPr preferRelativeResize="0"/>
          <p:nvPr/>
        </p:nvPicPr>
        <p:blipFill rotWithShape="1">
          <a:blip r:embed="rId4">
            <a:alphaModFix/>
          </a:blip>
          <a:srcRect b="0" l="0" r="0" t="0"/>
          <a:stretch/>
        </p:blipFill>
        <p:spPr>
          <a:xfrm>
            <a:off x="335360" y="2615767"/>
            <a:ext cx="5184577" cy="2888963"/>
          </a:xfrm>
          <a:prstGeom prst="rect">
            <a:avLst/>
          </a:prstGeom>
          <a:noFill/>
          <a:ln>
            <a:noFill/>
          </a:ln>
        </p:spPr>
      </p:pic>
      <p:sp>
        <p:nvSpPr>
          <p:cNvPr id="201" name="Google Shape;201;p8"/>
          <p:cNvSpPr txBox="1"/>
          <p:nvPr/>
        </p:nvSpPr>
        <p:spPr>
          <a:xfrm>
            <a:off x="2279574" y="2431900"/>
            <a:ext cx="34863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Semptomatik BM </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1 y %15 vs %40</a:t>
            </a:r>
            <a:endParaRPr sz="1333">
              <a:solidFill>
                <a:schemeClr val="dk1"/>
              </a:solidFill>
              <a:latin typeface="Calibri"/>
              <a:ea typeface="Calibri"/>
              <a:cs typeface="Calibri"/>
              <a:sym typeface="Calibri"/>
            </a:endParaRPr>
          </a:p>
        </p:txBody>
      </p:sp>
      <p:sp>
        <p:nvSpPr>
          <p:cNvPr id="202" name="Google Shape;202;p8"/>
          <p:cNvSpPr/>
          <p:nvPr/>
        </p:nvSpPr>
        <p:spPr>
          <a:xfrm>
            <a:off x="4670035" y="3893475"/>
            <a:ext cx="902489" cy="251579"/>
          </a:xfrm>
          <a:prstGeom prst="rect">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pic>
        <p:nvPicPr>
          <p:cNvPr id="203" name="Google Shape;203;p8"/>
          <p:cNvPicPr preferRelativeResize="0"/>
          <p:nvPr/>
        </p:nvPicPr>
        <p:blipFill rotWithShape="1">
          <a:blip r:embed="rId5">
            <a:alphaModFix/>
          </a:blip>
          <a:srcRect b="0" l="0" r="0" t="0"/>
          <a:stretch/>
        </p:blipFill>
        <p:spPr>
          <a:xfrm>
            <a:off x="6594795" y="2464644"/>
            <a:ext cx="5246565" cy="3030061"/>
          </a:xfrm>
          <a:prstGeom prst="rect">
            <a:avLst/>
          </a:prstGeom>
          <a:noFill/>
          <a:ln>
            <a:noFill/>
          </a:ln>
        </p:spPr>
      </p:pic>
      <p:sp>
        <p:nvSpPr>
          <p:cNvPr id="204" name="Google Shape;204;p8"/>
          <p:cNvSpPr txBox="1"/>
          <p:nvPr/>
        </p:nvSpPr>
        <p:spPr>
          <a:xfrm>
            <a:off x="9192175" y="2203300"/>
            <a:ext cx="2541300" cy="667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1y </a:t>
            </a:r>
            <a:r>
              <a:rPr lang="tr-TR" sz="1867">
                <a:solidFill>
                  <a:schemeClr val="dk1"/>
                </a:solidFill>
                <a:latin typeface="Calibri"/>
                <a:ea typeface="Calibri"/>
                <a:cs typeface="Calibri"/>
                <a:sym typeface="Calibri"/>
              </a:rPr>
              <a:t>GS</a:t>
            </a:r>
            <a:r>
              <a:rPr lang="tr-TR"/>
              <a:t>  </a:t>
            </a:r>
            <a:r>
              <a:rPr lang="tr-TR" sz="1867">
                <a:solidFill>
                  <a:schemeClr val="dk1"/>
                </a:solidFill>
                <a:latin typeface="Calibri"/>
                <a:ea typeface="Calibri"/>
                <a:cs typeface="Calibri"/>
                <a:sym typeface="Calibri"/>
              </a:rPr>
              <a:t>%27 vs %13</a:t>
            </a:r>
            <a:endParaRPr sz="1867">
              <a:solidFill>
                <a:schemeClr val="dk1"/>
              </a:solidFill>
              <a:latin typeface="Calibri"/>
              <a:ea typeface="Calibri"/>
              <a:cs typeface="Calibri"/>
              <a:sym typeface="Calibri"/>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Med GS 6.7 vs 5.4 mo</a:t>
            </a:r>
            <a:endParaRPr sz="1867">
              <a:solidFill>
                <a:schemeClr val="dk1"/>
              </a:solidFill>
              <a:latin typeface="Calibri"/>
              <a:ea typeface="Calibri"/>
              <a:cs typeface="Calibri"/>
              <a:sym typeface="Calibri"/>
            </a:endParaRPr>
          </a:p>
        </p:txBody>
      </p:sp>
      <p:sp>
        <p:nvSpPr>
          <p:cNvPr id="205" name="Google Shape;205;p8"/>
          <p:cNvSpPr/>
          <p:nvPr/>
        </p:nvSpPr>
        <p:spPr>
          <a:xfrm>
            <a:off x="8004494" y="3800285"/>
            <a:ext cx="864096" cy="251579"/>
          </a:xfrm>
          <a:prstGeom prst="rect">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206" name="Google Shape;206;p8"/>
          <p:cNvSpPr/>
          <p:nvPr/>
        </p:nvSpPr>
        <p:spPr>
          <a:xfrm>
            <a:off x="7775904" y="1163925"/>
            <a:ext cx="1616700" cy="412200"/>
          </a:xfrm>
          <a:prstGeom prst="roundRect">
            <a:avLst>
              <a:gd fmla="val 16667" name="adj"/>
            </a:avLst>
          </a:prstGeom>
          <a:no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207" name="Google Shape;207;p8"/>
          <p:cNvSpPr txBox="1"/>
          <p:nvPr/>
        </p:nvSpPr>
        <p:spPr>
          <a:xfrm>
            <a:off x="2159563" y="2457508"/>
            <a:ext cx="8880000" cy="749100"/>
          </a:xfrm>
          <a:prstGeom prst="rect">
            <a:avLst/>
          </a:prstGeom>
          <a:solidFill>
            <a:schemeClr val="lt1"/>
          </a:solidFill>
          <a:ln cap="flat" cmpd="sng" w="7620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4267">
                <a:solidFill>
                  <a:schemeClr val="dk1"/>
                </a:solidFill>
                <a:latin typeface="Calibri"/>
                <a:ea typeface="Calibri"/>
                <a:cs typeface="Calibri"/>
                <a:sym typeface="Calibri"/>
              </a:rPr>
              <a:t>Semptom yoksa beyin görüntülemesi Ø</a:t>
            </a:r>
            <a:endParaRPr sz="4267">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10"/>
          <p:cNvPicPr preferRelativeResize="0"/>
          <p:nvPr/>
        </p:nvPicPr>
        <p:blipFill rotWithShape="1">
          <a:blip r:embed="rId3">
            <a:alphaModFix/>
          </a:blip>
          <a:srcRect b="0" l="0" r="0" t="0"/>
          <a:stretch/>
        </p:blipFill>
        <p:spPr>
          <a:xfrm>
            <a:off x="290674" y="2128676"/>
            <a:ext cx="11596524" cy="3988099"/>
          </a:xfrm>
          <a:prstGeom prst="rect">
            <a:avLst/>
          </a:prstGeom>
          <a:solidFill>
            <a:schemeClr val="lt1"/>
          </a:solidFill>
          <a:ln cap="flat" cmpd="sng" w="12700">
            <a:solidFill>
              <a:schemeClr val="accent1"/>
            </a:solidFill>
            <a:prstDash val="solid"/>
            <a:miter lim="800000"/>
            <a:headEnd len="sm" w="sm" type="none"/>
            <a:tailEnd len="sm" w="sm" type="none"/>
          </a:ln>
        </p:spPr>
      </p:pic>
      <p:pic>
        <p:nvPicPr>
          <p:cNvPr id="214" name="Google Shape;214;p10"/>
          <p:cNvPicPr preferRelativeResize="0"/>
          <p:nvPr/>
        </p:nvPicPr>
        <p:blipFill rotWithShape="1">
          <a:blip r:embed="rId4">
            <a:alphaModFix/>
          </a:blip>
          <a:srcRect b="0" l="0" r="0" t="0"/>
          <a:stretch/>
        </p:blipFill>
        <p:spPr>
          <a:xfrm>
            <a:off x="2991750" y="228600"/>
            <a:ext cx="6870075" cy="1690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1"/>
          <p:cNvSpPr txBox="1"/>
          <p:nvPr/>
        </p:nvSpPr>
        <p:spPr>
          <a:xfrm>
            <a:off x="167875" y="671000"/>
            <a:ext cx="5088600" cy="1842900"/>
          </a:xfrm>
          <a:prstGeom prst="rect">
            <a:avLst/>
          </a:prstGeom>
          <a:noFill/>
          <a:ln>
            <a:noFill/>
          </a:ln>
        </p:spPr>
        <p:txBody>
          <a:bodyPr anchorCtr="0" anchor="t" bIns="45700" lIns="91425" spcFirstLastPara="1" rIns="91425" wrap="square" tIns="45700">
            <a:spAutoFit/>
          </a:bodyPr>
          <a:lstStyle/>
          <a:p>
            <a:pPr indent="-364045" lvl="0" marL="457200" marR="0" rtl="0" algn="l">
              <a:lnSpc>
                <a:spcPct val="115000"/>
              </a:lnSpc>
              <a:spcBef>
                <a:spcPts val="0"/>
              </a:spcBef>
              <a:spcAft>
                <a:spcPts val="0"/>
              </a:spcAft>
              <a:buClr>
                <a:schemeClr val="dk1"/>
              </a:buClr>
              <a:buSzPts val="2133"/>
              <a:buFont typeface="Calibri"/>
              <a:buChar char="●"/>
            </a:pPr>
            <a:r>
              <a:rPr lang="tr-TR" sz="2133">
                <a:solidFill>
                  <a:schemeClr val="dk1"/>
                </a:solidFill>
                <a:latin typeface="Calibri"/>
                <a:ea typeface="Calibri"/>
                <a:cs typeface="Calibri"/>
                <a:sym typeface="Calibri"/>
              </a:rPr>
              <a:t>n= 224, primer sonlanım tüm SK</a:t>
            </a:r>
            <a:endParaRPr/>
          </a:p>
          <a:p>
            <a:pPr indent="-364045" lvl="0" marL="457200" marR="0" rtl="0" algn="l">
              <a:lnSpc>
                <a:spcPct val="115000"/>
              </a:lnSpc>
              <a:spcBef>
                <a:spcPts val="0"/>
              </a:spcBef>
              <a:spcAft>
                <a:spcPts val="0"/>
              </a:spcAft>
              <a:buClr>
                <a:schemeClr val="dk1"/>
              </a:buClr>
              <a:buSzPts val="2133"/>
              <a:buFont typeface="Calibri"/>
              <a:buChar char="●"/>
            </a:pPr>
            <a:r>
              <a:rPr lang="tr-TR" sz="2133">
                <a:solidFill>
                  <a:schemeClr val="dk1"/>
                </a:solidFill>
                <a:latin typeface="Calibri"/>
                <a:ea typeface="Calibri"/>
                <a:cs typeface="Calibri"/>
                <a:sym typeface="Calibri"/>
              </a:rPr>
              <a:t>PKI öncesi ve izlemde MRG standart </a:t>
            </a:r>
            <a:endParaRPr/>
          </a:p>
          <a:p>
            <a:pPr indent="-364045" lvl="0" marL="457200" marR="0" rtl="0" algn="l">
              <a:lnSpc>
                <a:spcPct val="115000"/>
              </a:lnSpc>
              <a:spcBef>
                <a:spcPts val="0"/>
              </a:spcBef>
              <a:spcAft>
                <a:spcPts val="0"/>
              </a:spcAft>
              <a:buClr>
                <a:schemeClr val="dk1"/>
              </a:buClr>
              <a:buSzPts val="2133"/>
              <a:buFont typeface="Calibri"/>
              <a:buChar char="●"/>
            </a:pPr>
            <a:r>
              <a:rPr lang="tr-TR" sz="2133">
                <a:solidFill>
                  <a:schemeClr val="dk1"/>
                </a:solidFill>
                <a:latin typeface="Calibri"/>
                <a:ea typeface="Calibri"/>
                <a:cs typeface="Calibri"/>
                <a:sym typeface="Calibri"/>
              </a:rPr>
              <a:t>Doz/fr standart 10x250cGy</a:t>
            </a:r>
            <a:endParaRPr/>
          </a:p>
          <a:p>
            <a:pPr indent="-347154" lvl="0" marL="457200" marR="0" rtl="0" algn="l">
              <a:lnSpc>
                <a:spcPct val="115000"/>
              </a:lnSpc>
              <a:spcBef>
                <a:spcPts val="0"/>
              </a:spcBef>
              <a:spcAft>
                <a:spcPts val="0"/>
              </a:spcAft>
              <a:buClr>
                <a:schemeClr val="dk1"/>
              </a:buClr>
              <a:buSzPts val="1867"/>
              <a:buFont typeface="Calibri"/>
              <a:buChar char="●"/>
            </a:pPr>
            <a:r>
              <a:rPr lang="tr-TR" sz="1867">
                <a:solidFill>
                  <a:schemeClr val="dk1"/>
                </a:solidFill>
                <a:latin typeface="Calibri"/>
                <a:ea typeface="Calibri"/>
                <a:cs typeface="Calibri"/>
                <a:sym typeface="Calibri"/>
              </a:rPr>
              <a:t>G3-4 toksisite %4 vs %2.5 (ns)</a:t>
            </a:r>
            <a:endParaRPr/>
          </a:p>
          <a:p>
            <a:pPr indent="-347154" lvl="0" marL="457200" marR="0" rtl="0" algn="l">
              <a:lnSpc>
                <a:spcPct val="115000"/>
              </a:lnSpc>
              <a:spcBef>
                <a:spcPts val="0"/>
              </a:spcBef>
              <a:spcAft>
                <a:spcPts val="0"/>
              </a:spcAft>
              <a:buClr>
                <a:schemeClr val="dk1"/>
              </a:buClr>
              <a:buSzPts val="1867"/>
              <a:buFont typeface="Calibri"/>
              <a:buChar char="●"/>
            </a:pPr>
            <a:r>
              <a:rPr lang="tr-TR" sz="1867">
                <a:solidFill>
                  <a:schemeClr val="dk1"/>
                </a:solidFill>
                <a:latin typeface="Calibri"/>
                <a:ea typeface="Calibri"/>
                <a:cs typeface="Calibri"/>
                <a:sym typeface="Calibri"/>
              </a:rPr>
              <a:t>QoL verisi Ø- MMSE ΔØ</a:t>
            </a:r>
            <a:endParaRPr/>
          </a:p>
        </p:txBody>
      </p:sp>
      <p:pic>
        <p:nvPicPr>
          <p:cNvPr id="221" name="Google Shape;221;p11"/>
          <p:cNvPicPr preferRelativeResize="0"/>
          <p:nvPr/>
        </p:nvPicPr>
        <p:blipFill rotWithShape="1">
          <a:blip r:embed="rId3">
            <a:alphaModFix/>
          </a:blip>
          <a:srcRect b="0" l="0" r="0" t="0"/>
          <a:stretch/>
        </p:blipFill>
        <p:spPr>
          <a:xfrm>
            <a:off x="5635512" y="1191324"/>
            <a:ext cx="6029108" cy="4505880"/>
          </a:xfrm>
          <a:prstGeom prst="rect">
            <a:avLst/>
          </a:prstGeom>
          <a:noFill/>
          <a:ln>
            <a:noFill/>
          </a:ln>
        </p:spPr>
      </p:pic>
      <p:graphicFrame>
        <p:nvGraphicFramePr>
          <p:cNvPr id="222" name="Google Shape;222;p11"/>
          <p:cNvGraphicFramePr/>
          <p:nvPr/>
        </p:nvGraphicFramePr>
        <p:xfrm>
          <a:off x="162903" y="3429000"/>
          <a:ext cx="3000000" cy="3000000"/>
        </p:xfrm>
        <a:graphic>
          <a:graphicData uri="http://schemas.openxmlformats.org/drawingml/2006/table">
            <a:tbl>
              <a:tblPr bandRow="1" firstRow="1">
                <a:noFill/>
                <a:tableStyleId>{74588B4F-EFF0-4139-A943-E72E66ECAAF8}</a:tableStyleId>
              </a:tblPr>
              <a:tblGrid>
                <a:gridCol w="864100"/>
                <a:gridCol w="2304250"/>
                <a:gridCol w="2304250"/>
              </a:tblGrid>
              <a:tr h="314950">
                <a:tc>
                  <a:txBody>
                    <a:bodyPr/>
                    <a:lstStyle/>
                    <a:p>
                      <a:pPr indent="0" lvl="0" marL="0" marR="0" rtl="0" algn="l">
                        <a:spcBef>
                          <a:spcPts val="0"/>
                        </a:spcBef>
                        <a:spcAft>
                          <a:spcPts val="0"/>
                        </a:spcAft>
                        <a:buNone/>
                      </a:pPr>
                      <a:r>
                        <a:t/>
                      </a:r>
                      <a:endParaRPr sz="1500"/>
                    </a:p>
                  </a:txBody>
                  <a:tcPr marT="45725" marB="45725" marR="121925" marL="121925"/>
                </a:tc>
                <a:tc>
                  <a:txBody>
                    <a:bodyPr/>
                    <a:lstStyle/>
                    <a:p>
                      <a:pPr indent="0" lvl="0" marL="0" marR="0" rtl="0" algn="l">
                        <a:spcBef>
                          <a:spcPts val="0"/>
                        </a:spcBef>
                        <a:spcAft>
                          <a:spcPts val="0"/>
                        </a:spcAft>
                        <a:buNone/>
                      </a:pPr>
                      <a:r>
                        <a:rPr lang="tr-TR" sz="1500"/>
                        <a:t>PKI</a:t>
                      </a:r>
                      <a:endParaRPr sz="1500"/>
                    </a:p>
                  </a:txBody>
                  <a:tcPr marT="45725" marB="45725" marR="121925" marL="121925"/>
                </a:tc>
                <a:tc>
                  <a:txBody>
                    <a:bodyPr/>
                    <a:lstStyle/>
                    <a:p>
                      <a:pPr indent="0" lvl="0" marL="0" marR="0" rtl="0" algn="l">
                        <a:spcBef>
                          <a:spcPts val="0"/>
                        </a:spcBef>
                        <a:spcAft>
                          <a:spcPts val="0"/>
                        </a:spcAft>
                        <a:buNone/>
                      </a:pPr>
                      <a:r>
                        <a:rPr lang="tr-TR" sz="1500"/>
                        <a:t>Kontrol</a:t>
                      </a:r>
                      <a:endParaRPr sz="1500"/>
                    </a:p>
                  </a:txBody>
                  <a:tcPr marT="45725" marB="45725" marR="121925" marL="121925"/>
                </a:tc>
              </a:tr>
              <a:tr h="314950">
                <a:tc>
                  <a:txBody>
                    <a:bodyPr/>
                    <a:lstStyle/>
                    <a:p>
                      <a:pPr indent="0" lvl="0" marL="0" marR="0" rtl="0" algn="l">
                        <a:spcBef>
                          <a:spcPts val="0"/>
                        </a:spcBef>
                        <a:spcAft>
                          <a:spcPts val="0"/>
                        </a:spcAft>
                        <a:buNone/>
                      </a:pPr>
                      <a:r>
                        <a:rPr lang="tr-TR" sz="1500"/>
                        <a:t>BM</a:t>
                      </a:r>
                      <a:endParaRPr sz="1500"/>
                    </a:p>
                  </a:txBody>
                  <a:tcPr marT="45725" marB="45725" marR="121925" marL="121925"/>
                </a:tc>
                <a:tc>
                  <a:txBody>
                    <a:bodyPr/>
                    <a:lstStyle/>
                    <a:p>
                      <a:pPr indent="0" lvl="0" marL="0" marR="0" rtl="0" algn="l">
                        <a:spcBef>
                          <a:spcPts val="0"/>
                        </a:spcBef>
                        <a:spcAft>
                          <a:spcPts val="0"/>
                        </a:spcAft>
                        <a:buNone/>
                      </a:pPr>
                      <a:r>
                        <a:rPr lang="tr-TR" sz="1500"/>
                        <a:t>%48</a:t>
                      </a:r>
                      <a:endParaRPr sz="1100"/>
                    </a:p>
                  </a:txBody>
                  <a:tcPr marT="45725" marB="45725" marR="121925" marL="121925"/>
                </a:tc>
                <a:tc>
                  <a:txBody>
                    <a:bodyPr/>
                    <a:lstStyle/>
                    <a:p>
                      <a:pPr indent="0" lvl="0" marL="0" marR="0" rtl="0" algn="l">
                        <a:spcBef>
                          <a:spcPts val="0"/>
                        </a:spcBef>
                        <a:spcAft>
                          <a:spcPts val="0"/>
                        </a:spcAft>
                        <a:buNone/>
                      </a:pPr>
                      <a:r>
                        <a:rPr lang="tr-TR" sz="1500"/>
                        <a:t>%69</a:t>
                      </a:r>
                      <a:endParaRPr sz="1100"/>
                    </a:p>
                  </a:txBody>
                  <a:tcPr marT="45725" marB="45725" marR="121925" marL="121925"/>
                </a:tc>
              </a:tr>
              <a:tr h="314950">
                <a:tc>
                  <a:txBody>
                    <a:bodyPr/>
                    <a:lstStyle/>
                    <a:p>
                      <a:pPr indent="0" lvl="0" marL="0" marR="0" rtl="0" algn="l">
                        <a:spcBef>
                          <a:spcPts val="0"/>
                        </a:spcBef>
                        <a:spcAft>
                          <a:spcPts val="0"/>
                        </a:spcAft>
                        <a:buNone/>
                      </a:pPr>
                      <a:r>
                        <a:rPr lang="tr-TR" sz="1500"/>
                        <a:t>1y BM</a:t>
                      </a:r>
                      <a:endParaRPr sz="1500"/>
                    </a:p>
                  </a:txBody>
                  <a:tcPr marT="45725" marB="45725" marR="121925" marL="121925"/>
                </a:tc>
                <a:tc>
                  <a:txBody>
                    <a:bodyPr/>
                    <a:lstStyle/>
                    <a:p>
                      <a:pPr indent="0" lvl="0" marL="0" marR="0" rtl="0" algn="l">
                        <a:spcBef>
                          <a:spcPts val="0"/>
                        </a:spcBef>
                        <a:spcAft>
                          <a:spcPts val="0"/>
                        </a:spcAft>
                        <a:buNone/>
                      </a:pPr>
                      <a:r>
                        <a:rPr b="0" i="0" lang="tr-TR" sz="1500" u="none" strike="noStrike">
                          <a:solidFill>
                            <a:schemeClr val="dk1"/>
                          </a:solidFill>
                          <a:latin typeface="Calibri"/>
                          <a:ea typeface="Calibri"/>
                          <a:cs typeface="Calibri"/>
                          <a:sym typeface="Calibri"/>
                        </a:rPr>
                        <a:t>%33 </a:t>
                      </a:r>
                      <a:r>
                        <a:rPr b="0" i="0" lang="tr-TR" sz="1100" u="none" strike="noStrike">
                          <a:solidFill>
                            <a:schemeClr val="dk1"/>
                          </a:solidFill>
                          <a:latin typeface="Calibri"/>
                          <a:ea typeface="Calibri"/>
                          <a:cs typeface="Calibri"/>
                          <a:sym typeface="Calibri"/>
                        </a:rPr>
                        <a:t>(%95 CI 24–42)</a:t>
                      </a:r>
                      <a:endParaRPr sz="1100"/>
                    </a:p>
                  </a:txBody>
                  <a:tcPr marT="45725" marB="45725" marR="121925" marL="121925"/>
                </a:tc>
                <a:tc>
                  <a:txBody>
                    <a:bodyPr/>
                    <a:lstStyle/>
                    <a:p>
                      <a:pPr indent="0" lvl="0" marL="0" marR="0" rtl="0" algn="l">
                        <a:spcBef>
                          <a:spcPts val="0"/>
                        </a:spcBef>
                        <a:spcAft>
                          <a:spcPts val="0"/>
                        </a:spcAft>
                        <a:buNone/>
                      </a:pPr>
                      <a:r>
                        <a:rPr b="0" i="0" lang="tr-TR" sz="1500" u="none" strike="noStrike">
                          <a:solidFill>
                            <a:schemeClr val="dk1"/>
                          </a:solidFill>
                          <a:latin typeface="Calibri"/>
                          <a:ea typeface="Calibri"/>
                          <a:cs typeface="Calibri"/>
                          <a:sym typeface="Calibri"/>
                        </a:rPr>
                        <a:t>%59</a:t>
                      </a:r>
                      <a:r>
                        <a:rPr b="0" i="0" lang="tr-TR" sz="1100" u="none" strike="noStrike">
                          <a:solidFill>
                            <a:schemeClr val="dk1"/>
                          </a:solidFill>
                          <a:latin typeface="Calibri"/>
                          <a:ea typeface="Calibri"/>
                          <a:cs typeface="Calibri"/>
                          <a:sym typeface="Calibri"/>
                        </a:rPr>
                        <a:t> (%95 CI 49–68) </a:t>
                      </a:r>
                      <a:endParaRPr sz="1100"/>
                    </a:p>
                  </a:txBody>
                  <a:tcPr marT="45725" marB="45725" marR="121925" marL="121925"/>
                </a:tc>
              </a:tr>
              <a:tr h="314950">
                <a:tc>
                  <a:txBody>
                    <a:bodyPr/>
                    <a:lstStyle/>
                    <a:p>
                      <a:pPr indent="0" lvl="0" marL="0" marR="0" rtl="0" algn="l">
                        <a:spcBef>
                          <a:spcPts val="0"/>
                        </a:spcBef>
                        <a:spcAft>
                          <a:spcPts val="0"/>
                        </a:spcAft>
                        <a:buNone/>
                      </a:pPr>
                      <a:r>
                        <a:rPr lang="tr-TR" sz="1500"/>
                        <a:t>1y GS</a:t>
                      </a:r>
                      <a:endParaRPr sz="1500"/>
                    </a:p>
                  </a:txBody>
                  <a:tcPr marT="45725" marB="45725" marR="121925" marL="121925"/>
                </a:tc>
                <a:tc>
                  <a:txBody>
                    <a:bodyPr/>
                    <a:lstStyle/>
                    <a:p>
                      <a:pPr indent="0" lvl="0" marL="0" marR="0" rtl="0" algn="l">
                        <a:spcBef>
                          <a:spcPts val="0"/>
                        </a:spcBef>
                        <a:spcAft>
                          <a:spcPts val="0"/>
                        </a:spcAft>
                        <a:buNone/>
                      </a:pPr>
                      <a:r>
                        <a:rPr b="0" i="0" lang="tr-TR" sz="1500" u="none" strike="noStrike">
                          <a:solidFill>
                            <a:schemeClr val="dk1"/>
                          </a:solidFill>
                          <a:latin typeface="Calibri"/>
                          <a:ea typeface="Calibri"/>
                          <a:cs typeface="Calibri"/>
                          <a:sym typeface="Calibri"/>
                        </a:rPr>
                        <a:t>%48 </a:t>
                      </a:r>
                      <a:r>
                        <a:rPr b="0" i="0" lang="tr-TR" sz="1100" u="none" strike="noStrike">
                          <a:solidFill>
                            <a:schemeClr val="dk1"/>
                          </a:solidFill>
                          <a:latin typeface="Calibri"/>
                          <a:ea typeface="Calibri"/>
                          <a:cs typeface="Calibri"/>
                          <a:sym typeface="Calibri"/>
                        </a:rPr>
                        <a:t>(95% CI 38·9–57·3) </a:t>
                      </a:r>
                      <a:endParaRPr sz="1100"/>
                    </a:p>
                  </a:txBody>
                  <a:tcPr marT="45725" marB="45725" marR="121925" marL="121925"/>
                </a:tc>
                <a:tc>
                  <a:txBody>
                    <a:bodyPr/>
                    <a:lstStyle/>
                    <a:p>
                      <a:pPr indent="0" lvl="0" marL="0" marR="0" rtl="0" algn="l">
                        <a:spcBef>
                          <a:spcPts val="0"/>
                        </a:spcBef>
                        <a:spcAft>
                          <a:spcPts val="0"/>
                        </a:spcAft>
                        <a:buNone/>
                      </a:pPr>
                      <a:r>
                        <a:rPr b="0" i="0" lang="tr-TR" sz="1500" u="none" strike="noStrike">
                          <a:solidFill>
                            <a:schemeClr val="dk1"/>
                          </a:solidFill>
                          <a:latin typeface="Calibri"/>
                          <a:ea typeface="Calibri"/>
                          <a:cs typeface="Calibri"/>
                          <a:sym typeface="Calibri"/>
                        </a:rPr>
                        <a:t>%54 </a:t>
                      </a:r>
                      <a:r>
                        <a:rPr b="0" i="0" lang="tr-TR" sz="1100" u="none" strike="noStrike">
                          <a:solidFill>
                            <a:schemeClr val="dk1"/>
                          </a:solidFill>
                          <a:latin typeface="Calibri"/>
                          <a:ea typeface="Calibri"/>
                          <a:cs typeface="Calibri"/>
                          <a:sym typeface="Calibri"/>
                        </a:rPr>
                        <a:t>(%95 CI 43·8–62·4) </a:t>
                      </a:r>
                      <a:endParaRPr sz="1100"/>
                    </a:p>
                  </a:txBody>
                  <a:tcPr marT="45725" marB="45725" marR="121925" marL="121925"/>
                </a:tc>
              </a:tr>
              <a:tr h="314950">
                <a:tc>
                  <a:txBody>
                    <a:bodyPr/>
                    <a:lstStyle/>
                    <a:p>
                      <a:pPr indent="0" lvl="0" marL="0" marR="0" rtl="0" algn="l">
                        <a:spcBef>
                          <a:spcPts val="0"/>
                        </a:spcBef>
                        <a:spcAft>
                          <a:spcPts val="0"/>
                        </a:spcAft>
                        <a:buNone/>
                      </a:pPr>
                      <a:r>
                        <a:rPr lang="tr-TR" sz="1500"/>
                        <a:t>GS</a:t>
                      </a:r>
                      <a:endParaRPr sz="1500"/>
                    </a:p>
                  </a:txBody>
                  <a:tcPr marT="45725" marB="45725" marR="121925" marL="121925"/>
                </a:tc>
                <a:tc>
                  <a:txBody>
                    <a:bodyPr/>
                    <a:lstStyle/>
                    <a:p>
                      <a:pPr indent="0" lvl="0" marL="0" marR="0" rtl="0" algn="l">
                        <a:spcBef>
                          <a:spcPts val="0"/>
                        </a:spcBef>
                        <a:spcAft>
                          <a:spcPts val="0"/>
                        </a:spcAft>
                        <a:buNone/>
                      </a:pPr>
                      <a:r>
                        <a:rPr lang="tr-TR" sz="1500"/>
                        <a:t>11.6ay </a:t>
                      </a:r>
                      <a:r>
                        <a:rPr b="0" i="0" lang="tr-TR" sz="1100" u="none" strike="noStrike">
                          <a:solidFill>
                            <a:schemeClr val="dk1"/>
                          </a:solidFill>
                          <a:latin typeface="Calibri"/>
                          <a:ea typeface="Calibri"/>
                          <a:cs typeface="Calibri"/>
                          <a:sym typeface="Calibri"/>
                        </a:rPr>
                        <a:t>(95% CI 9·5–13·3) </a:t>
                      </a:r>
                      <a:endParaRPr b="0" sz="1100"/>
                    </a:p>
                  </a:txBody>
                  <a:tcPr marT="45725" marB="45725" marR="121925" marL="121925"/>
                </a:tc>
                <a:tc>
                  <a:txBody>
                    <a:bodyPr/>
                    <a:lstStyle/>
                    <a:p>
                      <a:pPr indent="0" lvl="0" marL="0" marR="0" rtl="0" algn="l">
                        <a:spcBef>
                          <a:spcPts val="0"/>
                        </a:spcBef>
                        <a:spcAft>
                          <a:spcPts val="0"/>
                        </a:spcAft>
                        <a:buNone/>
                      </a:pPr>
                      <a:r>
                        <a:rPr lang="tr-TR" sz="1500"/>
                        <a:t>13.7ay </a:t>
                      </a:r>
                      <a:r>
                        <a:rPr b="0" i="0" lang="tr-TR" sz="1100" u="none" strike="noStrike">
                          <a:solidFill>
                            <a:schemeClr val="dk1"/>
                          </a:solidFill>
                          <a:latin typeface="Calibri"/>
                          <a:ea typeface="Calibri"/>
                          <a:cs typeface="Calibri"/>
                          <a:sym typeface="Calibri"/>
                        </a:rPr>
                        <a:t>(95% 10·2–16·4) </a:t>
                      </a:r>
                      <a:endParaRPr b="0" sz="1100"/>
                    </a:p>
                  </a:txBody>
                  <a:tcPr marT="45725" marB="45725" marR="121925" marL="121925"/>
                </a:tc>
              </a:tr>
            </a:tbl>
          </a:graphicData>
        </a:graphic>
      </p:graphicFrame>
      <p:sp>
        <p:nvSpPr>
          <p:cNvPr id="223" name="Google Shape;223;p11"/>
          <p:cNvSpPr/>
          <p:nvPr/>
        </p:nvSpPr>
        <p:spPr>
          <a:xfrm>
            <a:off x="167883" y="5925278"/>
            <a:ext cx="11903740" cy="830997"/>
          </a:xfrm>
          <a:prstGeom prst="rect">
            <a:avLst/>
          </a:prstGeom>
          <a:noFill/>
          <a:ln cap="flat" cmpd="sng" w="2857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tr-TR" sz="2400">
                <a:solidFill>
                  <a:schemeClr val="dk1"/>
                </a:solidFill>
                <a:latin typeface="Calibri"/>
                <a:ea typeface="Calibri"/>
                <a:cs typeface="Calibri"/>
                <a:sym typeface="Calibri"/>
              </a:rPr>
              <a:t>Sonuç: </a:t>
            </a:r>
            <a:r>
              <a:rPr lang="tr-TR" sz="2400">
                <a:solidFill>
                  <a:schemeClr val="dk1"/>
                </a:solidFill>
                <a:latin typeface="Calibri"/>
                <a:ea typeface="Calibri"/>
                <a:cs typeface="Calibri"/>
                <a:sym typeface="Calibri"/>
              </a:rPr>
              <a:t>Tanı anı MRG’de metastazı Ø kanıtlanan olgularda PKI, MRG ile yakın izlem ve asemptomatik beyin metlerin erken tanınmasıyla yapılan kurtarma RT koluna göre SK fark Ø</a:t>
            </a:r>
            <a:endParaRPr sz="2400">
              <a:solidFill>
                <a:schemeClr val="dk1"/>
              </a:solidFill>
              <a:latin typeface="Calibri"/>
              <a:ea typeface="Calibri"/>
              <a:cs typeface="Calibri"/>
              <a:sym typeface="Calibri"/>
            </a:endParaRPr>
          </a:p>
        </p:txBody>
      </p:sp>
      <p:sp>
        <p:nvSpPr>
          <p:cNvPr id="224" name="Google Shape;224;p11"/>
          <p:cNvSpPr/>
          <p:nvPr/>
        </p:nvSpPr>
        <p:spPr>
          <a:xfrm>
            <a:off x="10661423" y="3444264"/>
            <a:ext cx="1003197" cy="379656"/>
          </a:xfrm>
          <a:prstGeom prst="rect">
            <a:avLst/>
          </a:prstGeom>
          <a:noFill/>
          <a:ln cap="flat" cmpd="sng" w="381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225" name="Google Shape;225;p11"/>
          <p:cNvSpPr txBox="1"/>
          <p:nvPr/>
        </p:nvSpPr>
        <p:spPr>
          <a:xfrm>
            <a:off x="8184232" y="3645024"/>
            <a:ext cx="16903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a:solidFill>
                  <a:srgbClr val="C00000"/>
                </a:solidFill>
                <a:latin typeface="Calibri"/>
                <a:ea typeface="Calibri"/>
                <a:cs typeface="Calibri"/>
                <a:sym typeface="Calibri"/>
              </a:rPr>
              <a:t>Beyin metastazı</a:t>
            </a:r>
            <a:endParaRPr/>
          </a:p>
        </p:txBody>
      </p:sp>
      <p:sp>
        <p:nvSpPr>
          <p:cNvPr id="226" name="Google Shape;226;p11"/>
          <p:cNvSpPr txBox="1"/>
          <p:nvPr/>
        </p:nvSpPr>
        <p:spPr>
          <a:xfrm>
            <a:off x="8040216" y="1484784"/>
            <a:ext cx="4411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a:solidFill>
                  <a:srgbClr val="C00000"/>
                </a:solidFill>
                <a:latin typeface="Calibri"/>
                <a:ea typeface="Calibri"/>
                <a:cs typeface="Calibri"/>
                <a:sym typeface="Calibri"/>
              </a:rPr>
              <a:t>GS</a:t>
            </a:r>
            <a:endParaRPr/>
          </a:p>
        </p:txBody>
      </p:sp>
      <p:sp>
        <p:nvSpPr>
          <p:cNvPr id="227" name="Google Shape;227;p11"/>
          <p:cNvSpPr/>
          <p:nvPr/>
        </p:nvSpPr>
        <p:spPr>
          <a:xfrm>
            <a:off x="263348" y="5229200"/>
            <a:ext cx="2585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00">
                <a:solidFill>
                  <a:schemeClr val="dk1"/>
                </a:solidFill>
                <a:latin typeface="Calibri"/>
                <a:ea typeface="Calibri"/>
                <a:cs typeface="Calibri"/>
                <a:sym typeface="Calibri"/>
              </a:rPr>
              <a:t>Kurtarma</a:t>
            </a:r>
            <a:r>
              <a:rPr lang="tr-TR" sz="1800">
                <a:solidFill>
                  <a:schemeClr val="dk1"/>
                </a:solidFill>
                <a:latin typeface="Calibri"/>
                <a:ea typeface="Calibri"/>
                <a:cs typeface="Calibri"/>
                <a:sym typeface="Calibri"/>
              </a:rPr>
              <a:t> RT %83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12"/>
          <p:cNvPicPr preferRelativeResize="0"/>
          <p:nvPr/>
        </p:nvPicPr>
        <p:blipFill rotWithShape="1">
          <a:blip r:embed="rId3">
            <a:alphaModFix/>
          </a:blip>
          <a:srcRect b="0" l="0" r="0" t="0"/>
          <a:stretch/>
        </p:blipFill>
        <p:spPr>
          <a:xfrm>
            <a:off x="6143610" y="753092"/>
            <a:ext cx="5521009" cy="4944113"/>
          </a:xfrm>
          <a:prstGeom prst="rect">
            <a:avLst/>
          </a:prstGeom>
          <a:noFill/>
          <a:ln>
            <a:noFill/>
          </a:ln>
        </p:spPr>
      </p:pic>
      <p:pic>
        <p:nvPicPr>
          <p:cNvPr id="234" name="Google Shape;234;p12"/>
          <p:cNvPicPr preferRelativeResize="0"/>
          <p:nvPr/>
        </p:nvPicPr>
        <p:blipFill rotWithShape="1">
          <a:blip r:embed="rId4">
            <a:alphaModFix/>
          </a:blip>
          <a:srcRect b="0" l="0" r="0" t="0"/>
          <a:stretch/>
        </p:blipFill>
        <p:spPr>
          <a:xfrm>
            <a:off x="340877" y="363544"/>
            <a:ext cx="5827663" cy="3065456"/>
          </a:xfrm>
          <a:prstGeom prst="rect">
            <a:avLst/>
          </a:prstGeom>
          <a:noFill/>
          <a:ln>
            <a:noFill/>
          </a:ln>
        </p:spPr>
      </p:pic>
      <p:sp>
        <p:nvSpPr>
          <p:cNvPr id="235" name="Google Shape;235;p12"/>
          <p:cNvSpPr txBox="1"/>
          <p:nvPr/>
        </p:nvSpPr>
        <p:spPr>
          <a:xfrm>
            <a:off x="2831653" y="260650"/>
            <a:ext cx="1255200" cy="461700"/>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EORTC</a:t>
            </a:r>
            <a:endParaRPr sz="2400">
              <a:solidFill>
                <a:schemeClr val="dk1"/>
              </a:solidFill>
              <a:latin typeface="Calibri"/>
              <a:ea typeface="Calibri"/>
              <a:cs typeface="Calibri"/>
              <a:sym typeface="Calibri"/>
            </a:endParaRPr>
          </a:p>
        </p:txBody>
      </p:sp>
      <p:sp>
        <p:nvSpPr>
          <p:cNvPr id="236" name="Google Shape;236;p12"/>
          <p:cNvSpPr txBox="1"/>
          <p:nvPr/>
        </p:nvSpPr>
        <p:spPr>
          <a:xfrm>
            <a:off x="8310092" y="260649"/>
            <a:ext cx="1016176" cy="461665"/>
          </a:xfrm>
          <a:prstGeom prst="rect">
            <a:avLst/>
          </a:prstGeom>
          <a:noFill/>
          <a:ln cap="flat" cmpd="sng" w="1905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JAPON</a:t>
            </a:r>
            <a:endParaRPr sz="2400">
              <a:solidFill>
                <a:schemeClr val="dk1"/>
              </a:solidFill>
              <a:latin typeface="Calibri"/>
              <a:ea typeface="Calibri"/>
              <a:cs typeface="Calibri"/>
              <a:sym typeface="Calibri"/>
            </a:endParaRPr>
          </a:p>
        </p:txBody>
      </p:sp>
      <p:pic>
        <p:nvPicPr>
          <p:cNvPr id="237" name="Google Shape;237;p12"/>
          <p:cNvPicPr preferRelativeResize="0"/>
          <p:nvPr/>
        </p:nvPicPr>
        <p:blipFill rotWithShape="1">
          <a:blip r:embed="rId5">
            <a:alphaModFix/>
          </a:blip>
          <a:srcRect b="0" l="0" r="0" t="0"/>
          <a:stretch/>
        </p:blipFill>
        <p:spPr>
          <a:xfrm>
            <a:off x="527381" y="2791033"/>
            <a:ext cx="5412483" cy="2906172"/>
          </a:xfrm>
          <a:prstGeom prst="rect">
            <a:avLst/>
          </a:prstGeom>
          <a:noFill/>
          <a:ln>
            <a:noFill/>
          </a:ln>
        </p:spPr>
      </p:pic>
      <p:sp>
        <p:nvSpPr>
          <p:cNvPr id="238" name="Google Shape;238;p12"/>
          <p:cNvSpPr txBox="1"/>
          <p:nvPr/>
        </p:nvSpPr>
        <p:spPr>
          <a:xfrm>
            <a:off x="4004377" y="1344800"/>
            <a:ext cx="2411400" cy="46170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Kurtarma</a:t>
            </a:r>
            <a:r>
              <a:rPr lang="tr-TR" sz="2400">
                <a:solidFill>
                  <a:schemeClr val="dk1"/>
                </a:solidFill>
                <a:latin typeface="Calibri"/>
                <a:ea typeface="Calibri"/>
                <a:cs typeface="Calibri"/>
                <a:sym typeface="Calibri"/>
              </a:rPr>
              <a:t> RT % 59</a:t>
            </a:r>
            <a:endParaRPr sz="2400">
              <a:solidFill>
                <a:schemeClr val="dk1"/>
              </a:solidFill>
              <a:latin typeface="Calibri"/>
              <a:ea typeface="Calibri"/>
              <a:cs typeface="Calibri"/>
              <a:sym typeface="Calibri"/>
            </a:endParaRPr>
          </a:p>
        </p:txBody>
      </p:sp>
      <p:sp>
        <p:nvSpPr>
          <p:cNvPr id="239" name="Google Shape;239;p12"/>
          <p:cNvSpPr txBox="1"/>
          <p:nvPr/>
        </p:nvSpPr>
        <p:spPr>
          <a:xfrm>
            <a:off x="9326275" y="1480025"/>
            <a:ext cx="2466900" cy="461700"/>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Kurtarma </a:t>
            </a:r>
            <a:r>
              <a:rPr lang="tr-TR" sz="2400">
                <a:solidFill>
                  <a:schemeClr val="dk1"/>
                </a:solidFill>
                <a:latin typeface="Calibri"/>
                <a:ea typeface="Calibri"/>
                <a:cs typeface="Calibri"/>
                <a:sym typeface="Calibri"/>
              </a:rPr>
              <a:t>RT % 83</a:t>
            </a:r>
            <a:endParaRPr sz="24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tr-TR">
                <a:solidFill>
                  <a:srgbClr val="C00000"/>
                </a:solidFill>
              </a:rPr>
              <a:t>YE-PKI</a:t>
            </a:r>
            <a:br>
              <a:rPr lang="tr-TR">
                <a:solidFill>
                  <a:srgbClr val="C00000"/>
                </a:solidFill>
              </a:rPr>
            </a:br>
            <a:r>
              <a:rPr lang="tr-TR">
                <a:solidFill>
                  <a:srgbClr val="C00000"/>
                </a:solidFill>
              </a:rPr>
              <a:t>maliyet/etkinlik?</a:t>
            </a:r>
            <a:endParaRPr/>
          </a:p>
        </p:txBody>
      </p:sp>
      <p:pic>
        <p:nvPicPr>
          <p:cNvPr id="246" name="Google Shape;246;p13"/>
          <p:cNvPicPr preferRelativeResize="0"/>
          <p:nvPr/>
        </p:nvPicPr>
        <p:blipFill rotWithShape="1">
          <a:blip r:embed="rId3">
            <a:alphaModFix/>
          </a:blip>
          <a:srcRect b="0" l="0" r="0" t="0"/>
          <a:stretch/>
        </p:blipFill>
        <p:spPr>
          <a:xfrm>
            <a:off x="5788421" y="76201"/>
            <a:ext cx="5412979" cy="2007631"/>
          </a:xfrm>
          <a:prstGeom prst="rect">
            <a:avLst/>
          </a:prstGeom>
          <a:noFill/>
          <a:ln>
            <a:noFill/>
          </a:ln>
        </p:spPr>
      </p:pic>
      <p:pic>
        <p:nvPicPr>
          <p:cNvPr id="247" name="Google Shape;247;p13"/>
          <p:cNvPicPr preferRelativeResize="0"/>
          <p:nvPr/>
        </p:nvPicPr>
        <p:blipFill rotWithShape="1">
          <a:blip r:embed="rId4">
            <a:alphaModFix/>
          </a:blip>
          <a:srcRect b="0" l="0" r="0" t="0"/>
          <a:stretch/>
        </p:blipFill>
        <p:spPr>
          <a:xfrm>
            <a:off x="18976" y="2083825"/>
            <a:ext cx="5155171" cy="3850500"/>
          </a:xfrm>
          <a:prstGeom prst="rect">
            <a:avLst/>
          </a:prstGeom>
          <a:noFill/>
          <a:ln>
            <a:noFill/>
          </a:ln>
        </p:spPr>
      </p:pic>
      <p:pic>
        <p:nvPicPr>
          <p:cNvPr id="248" name="Google Shape;248;p13"/>
          <p:cNvPicPr preferRelativeResize="0"/>
          <p:nvPr/>
        </p:nvPicPr>
        <p:blipFill rotWithShape="1">
          <a:blip r:embed="rId5">
            <a:alphaModFix/>
          </a:blip>
          <a:srcRect b="0" l="0" r="0" t="0"/>
          <a:stretch/>
        </p:blipFill>
        <p:spPr>
          <a:xfrm>
            <a:off x="5692675" y="2541025"/>
            <a:ext cx="5412976" cy="3782082"/>
          </a:xfrm>
          <a:prstGeom prst="rect">
            <a:avLst/>
          </a:prstGeom>
          <a:noFill/>
          <a:ln>
            <a:noFill/>
          </a:ln>
        </p:spPr>
      </p:pic>
      <p:pic>
        <p:nvPicPr>
          <p:cNvPr id="249" name="Google Shape;249;p13"/>
          <p:cNvPicPr preferRelativeResize="0"/>
          <p:nvPr/>
        </p:nvPicPr>
        <p:blipFill rotWithShape="1">
          <a:blip r:embed="rId6">
            <a:alphaModFix/>
          </a:blip>
          <a:srcRect b="0" l="0" r="0" t="0"/>
          <a:stretch/>
        </p:blipFill>
        <p:spPr>
          <a:xfrm>
            <a:off x="11176000" y="2173816"/>
            <a:ext cx="1016000" cy="857251"/>
          </a:xfrm>
          <a:prstGeom prst="rect">
            <a:avLst/>
          </a:prstGeom>
          <a:noFill/>
          <a:ln>
            <a:noFill/>
          </a:ln>
        </p:spPr>
      </p:pic>
      <p:pic>
        <p:nvPicPr>
          <p:cNvPr id="250" name="Google Shape;250;p13"/>
          <p:cNvPicPr preferRelativeResize="0"/>
          <p:nvPr/>
        </p:nvPicPr>
        <p:blipFill rotWithShape="1">
          <a:blip r:embed="rId7">
            <a:alphaModFix/>
          </a:blip>
          <a:srcRect b="0" l="0" r="0" t="0"/>
          <a:stretch/>
        </p:blipFill>
        <p:spPr>
          <a:xfrm>
            <a:off x="9645586" y="1902856"/>
            <a:ext cx="2470148" cy="209549"/>
          </a:xfrm>
          <a:prstGeom prst="rect">
            <a:avLst/>
          </a:prstGeom>
          <a:noFill/>
          <a:ln>
            <a:noFill/>
          </a:ln>
        </p:spPr>
      </p:pic>
      <p:pic>
        <p:nvPicPr>
          <p:cNvPr id="251" name="Google Shape;251;p13"/>
          <p:cNvPicPr preferRelativeResize="0"/>
          <p:nvPr/>
        </p:nvPicPr>
        <p:blipFill rotWithShape="1">
          <a:blip r:embed="rId8">
            <a:alphaModFix/>
          </a:blip>
          <a:srcRect b="15692" l="20804" r="45056" t="22430"/>
          <a:stretch/>
        </p:blipFill>
        <p:spPr>
          <a:xfrm>
            <a:off x="3471788" y="365125"/>
            <a:ext cx="5508337" cy="6483600"/>
          </a:xfrm>
          <a:prstGeom prst="rect">
            <a:avLst/>
          </a:prstGeom>
          <a:noFill/>
          <a:ln>
            <a:noFill/>
          </a:ln>
        </p:spPr>
      </p:pic>
      <p:sp>
        <p:nvSpPr>
          <p:cNvPr id="252" name="Google Shape;252;p13"/>
          <p:cNvSpPr/>
          <p:nvPr/>
        </p:nvSpPr>
        <p:spPr>
          <a:xfrm>
            <a:off x="3564025" y="1265975"/>
            <a:ext cx="5242800" cy="550500"/>
          </a:xfrm>
          <a:prstGeom prst="rect">
            <a:avLst/>
          </a:prstGeom>
          <a:noFill/>
          <a:ln cap="flat" cmpd="sng" w="19050">
            <a:solidFill>
              <a:srgbClr val="C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53" name="Google Shape;253;p13"/>
          <p:cNvSpPr/>
          <p:nvPr/>
        </p:nvSpPr>
        <p:spPr>
          <a:xfrm>
            <a:off x="3591550" y="3577800"/>
            <a:ext cx="5242800" cy="1775100"/>
          </a:xfrm>
          <a:prstGeom prst="roundRect">
            <a:avLst>
              <a:gd fmla="val 16667" name="adj"/>
            </a:avLst>
          </a:prstGeom>
          <a:noFill/>
          <a:ln cap="flat" cmpd="sng" w="28575">
            <a:solidFill>
              <a:srgbClr val="C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tr-TR">
                <a:solidFill>
                  <a:srgbClr val="C00000"/>
                </a:solidFill>
              </a:rPr>
              <a:t>Sınırlı ve Yaygın Evre KHAK’de PKI</a:t>
            </a:r>
            <a:endParaRPr>
              <a:solidFill>
                <a:srgbClr val="C00000"/>
              </a:solidFill>
            </a:endParaRPr>
          </a:p>
          <a:p>
            <a:pPr indent="0" lvl="0" marL="0" rtl="0" algn="l">
              <a:lnSpc>
                <a:spcPct val="90000"/>
              </a:lnSpc>
              <a:spcBef>
                <a:spcPts val="0"/>
              </a:spcBef>
              <a:spcAft>
                <a:spcPts val="0"/>
              </a:spcAft>
              <a:buClr>
                <a:srgbClr val="C00000"/>
              </a:buClr>
              <a:buSzPts val="4400"/>
              <a:buFont typeface="Calibri"/>
              <a:buNone/>
            </a:pPr>
            <a:r>
              <a:t/>
            </a:r>
            <a:endParaRPr>
              <a:solidFill>
                <a:srgbClr val="C00000"/>
              </a:solidFill>
            </a:endParaRPr>
          </a:p>
        </p:txBody>
      </p:sp>
      <p:pic>
        <p:nvPicPr>
          <p:cNvPr id="260" name="Google Shape;260;p15"/>
          <p:cNvPicPr preferRelativeResize="0"/>
          <p:nvPr/>
        </p:nvPicPr>
        <p:blipFill rotWithShape="1">
          <a:blip r:embed="rId3">
            <a:alphaModFix/>
          </a:blip>
          <a:srcRect b="0" l="0" r="0" t="0"/>
          <a:stretch/>
        </p:blipFill>
        <p:spPr>
          <a:xfrm>
            <a:off x="601638" y="1452340"/>
            <a:ext cx="10752766" cy="4565708"/>
          </a:xfrm>
          <a:prstGeom prst="rect">
            <a:avLst/>
          </a:prstGeom>
          <a:solidFill>
            <a:schemeClr val="lt1"/>
          </a:solidFill>
          <a:ln cap="flat" cmpd="sng" w="12700">
            <a:solidFill>
              <a:schemeClr val="accent1"/>
            </a:solidFill>
            <a:prstDash val="solid"/>
            <a:miter lim="800000"/>
            <a:headEnd len="sm" w="sm" type="none"/>
            <a:tailEnd len="sm" w="sm" type="none"/>
          </a:ln>
        </p:spPr>
      </p:pic>
      <p:sp>
        <p:nvSpPr>
          <p:cNvPr id="261" name="Google Shape;261;p15"/>
          <p:cNvSpPr txBox="1"/>
          <p:nvPr/>
        </p:nvSpPr>
        <p:spPr>
          <a:xfrm>
            <a:off x="767400" y="3423502"/>
            <a:ext cx="2232300" cy="369300"/>
          </a:xfrm>
          <a:prstGeom prst="rect">
            <a:avLst/>
          </a:prstGeom>
          <a:noFill/>
          <a:ln cap="flat" cmpd="sng" w="38100">
            <a:solidFill>
              <a:srgbClr val="C00000"/>
            </a:solidFill>
            <a:prstDash val="solid"/>
            <a:round/>
            <a:headEnd len="sm" w="sm" type="none"/>
            <a:tailEnd len="sm" w="sm" type="none"/>
          </a:ln>
        </p:spPr>
        <p:txBody>
          <a:bodyPr anchorCtr="0" anchor="t" bIns="45700" lIns="91425" spcFirstLastPara="1" rIns="91425" wrap="square" tIns="45700">
            <a:norm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2" name="Google Shape;262;p15"/>
          <p:cNvSpPr/>
          <p:nvPr/>
        </p:nvSpPr>
        <p:spPr>
          <a:xfrm>
            <a:off x="983432" y="5373216"/>
            <a:ext cx="3528300" cy="216000"/>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15"/>
          <p:cNvSpPr/>
          <p:nvPr/>
        </p:nvSpPr>
        <p:spPr>
          <a:xfrm>
            <a:off x="5303912" y="5517232"/>
            <a:ext cx="1656300" cy="216000"/>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14"/>
          <p:cNvPicPr preferRelativeResize="0"/>
          <p:nvPr/>
        </p:nvPicPr>
        <p:blipFill rotWithShape="1">
          <a:blip r:embed="rId3">
            <a:alphaModFix/>
          </a:blip>
          <a:srcRect b="0" l="0" r="0" t="0"/>
          <a:stretch/>
        </p:blipFill>
        <p:spPr>
          <a:xfrm>
            <a:off x="422450" y="1067175"/>
            <a:ext cx="11664619" cy="5184151"/>
          </a:xfrm>
          <a:prstGeom prst="rect">
            <a:avLst/>
          </a:prstGeom>
          <a:noFill/>
          <a:ln>
            <a:noFill/>
          </a:ln>
        </p:spPr>
      </p:pic>
      <p:pic>
        <p:nvPicPr>
          <p:cNvPr id="270" name="Google Shape;270;p14"/>
          <p:cNvPicPr preferRelativeResize="0"/>
          <p:nvPr/>
        </p:nvPicPr>
        <p:blipFill rotWithShape="1">
          <a:blip r:embed="rId4">
            <a:alphaModFix/>
          </a:blip>
          <a:srcRect b="0" l="0" r="0" t="0"/>
          <a:stretch/>
        </p:blipFill>
        <p:spPr>
          <a:xfrm>
            <a:off x="0" y="6274"/>
            <a:ext cx="1270000" cy="1200151"/>
          </a:xfrm>
          <a:prstGeom prst="rect">
            <a:avLst/>
          </a:prstGeom>
          <a:noFill/>
          <a:ln>
            <a:noFill/>
          </a:ln>
        </p:spPr>
      </p:pic>
      <p:sp>
        <p:nvSpPr>
          <p:cNvPr id="271" name="Google Shape;271;p14"/>
          <p:cNvSpPr txBox="1"/>
          <p:nvPr/>
        </p:nvSpPr>
        <p:spPr>
          <a:xfrm>
            <a:off x="1270000" y="29298"/>
            <a:ext cx="335656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4800">
                <a:solidFill>
                  <a:schemeClr val="dk2"/>
                </a:solidFill>
                <a:latin typeface="Calibri"/>
                <a:ea typeface="Calibri"/>
                <a:cs typeface="Calibri"/>
                <a:sym typeface="Calibri"/>
              </a:rPr>
              <a:t>ESTRO-IASLC</a:t>
            </a:r>
            <a:endParaRPr sz="4800">
              <a:solidFill>
                <a:schemeClr val="dk2"/>
              </a:solidFill>
              <a:latin typeface="Calibri"/>
              <a:ea typeface="Calibri"/>
              <a:cs typeface="Calibri"/>
              <a:sym typeface="Calibri"/>
            </a:endParaRPr>
          </a:p>
        </p:txBody>
      </p:sp>
      <p:sp>
        <p:nvSpPr>
          <p:cNvPr id="272" name="Google Shape;272;p14"/>
          <p:cNvSpPr txBox="1"/>
          <p:nvPr/>
        </p:nvSpPr>
        <p:spPr>
          <a:xfrm>
            <a:off x="8453412" y="6470642"/>
            <a:ext cx="373858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Putora et al. Radiotherapy and Oncology 2019;133:163-6</a:t>
            </a:r>
            <a:endParaRPr i="1" sz="12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16"/>
          <p:cNvSpPr txBox="1"/>
          <p:nvPr/>
        </p:nvSpPr>
        <p:spPr>
          <a:xfrm>
            <a:off x="356566" y="3354673"/>
            <a:ext cx="7563637" cy="830997"/>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KT’ye yanıtlı olgularda PKI kararına rehberlik için kontrastlı MR ile yeniden evreleme önerilir</a:t>
            </a:r>
            <a:endParaRPr sz="2400">
              <a:solidFill>
                <a:schemeClr val="dk1"/>
              </a:solidFill>
              <a:latin typeface="Calibri"/>
              <a:ea typeface="Calibri"/>
              <a:cs typeface="Calibri"/>
              <a:sym typeface="Calibri"/>
            </a:endParaRPr>
          </a:p>
        </p:txBody>
      </p:sp>
      <p:sp>
        <p:nvSpPr>
          <p:cNvPr id="279" name="Google Shape;279;p16"/>
          <p:cNvSpPr txBox="1"/>
          <p:nvPr/>
        </p:nvSpPr>
        <p:spPr>
          <a:xfrm>
            <a:off x="1199458" y="3861049"/>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graphicFrame>
        <p:nvGraphicFramePr>
          <p:cNvPr id="280" name="Google Shape;280;p16"/>
          <p:cNvGraphicFramePr/>
          <p:nvPr/>
        </p:nvGraphicFramePr>
        <p:xfrm>
          <a:off x="8688288" y="3360509"/>
          <a:ext cx="3000000" cy="3000000"/>
        </p:xfrm>
        <a:graphic>
          <a:graphicData uri="http://schemas.openxmlformats.org/drawingml/2006/table">
            <a:tbl>
              <a:tblPr bandRow="1" firstRow="1">
                <a:noFill/>
                <a:tableStyleId>{74588B4F-EFF0-4139-A943-E72E66ECAAF8}</a:tableStyleId>
              </a:tblPr>
              <a:tblGrid>
                <a:gridCol w="1488175"/>
                <a:gridCol w="1488175"/>
              </a:tblGrid>
              <a:tr h="370850">
                <a:tc>
                  <a:txBody>
                    <a:bodyPr/>
                    <a:lstStyle/>
                    <a:p>
                      <a:pPr indent="0" lvl="0" marL="0" marR="0" rtl="0" algn="l">
                        <a:spcBef>
                          <a:spcPts val="0"/>
                        </a:spcBef>
                        <a:spcAft>
                          <a:spcPts val="0"/>
                        </a:spcAft>
                        <a:buNone/>
                      </a:pPr>
                      <a:r>
                        <a:rPr lang="tr-TR" sz="1500"/>
                        <a:t>Kanıt düzeyi</a:t>
                      </a:r>
                      <a:endParaRPr sz="1500"/>
                    </a:p>
                  </a:txBody>
                  <a:tcPr marT="45725" marB="45725" marR="121925" marL="121925"/>
                </a:tc>
                <a:tc>
                  <a:txBody>
                    <a:bodyPr/>
                    <a:lstStyle/>
                    <a:p>
                      <a:pPr indent="0" lvl="0" marL="0" marR="0" rtl="0" algn="l">
                        <a:spcBef>
                          <a:spcPts val="0"/>
                        </a:spcBef>
                        <a:spcAft>
                          <a:spcPts val="0"/>
                        </a:spcAft>
                        <a:buNone/>
                      </a:pPr>
                      <a:r>
                        <a:rPr b="1" lang="tr-TR" sz="1500"/>
                        <a:t>Öneri düzeyi</a:t>
                      </a:r>
                      <a:endParaRPr b="1" sz="1500"/>
                    </a:p>
                  </a:txBody>
                  <a:tcPr marT="45725" marB="45725" marR="121925" marL="121925"/>
                </a:tc>
              </a:tr>
              <a:tr h="375925">
                <a:tc>
                  <a:txBody>
                    <a:bodyPr/>
                    <a:lstStyle/>
                    <a:p>
                      <a:pPr indent="0" lvl="0" marL="0" marR="0" rtl="0" algn="ctr">
                        <a:spcBef>
                          <a:spcPts val="0"/>
                        </a:spcBef>
                        <a:spcAft>
                          <a:spcPts val="0"/>
                        </a:spcAft>
                        <a:buNone/>
                      </a:pPr>
                      <a:r>
                        <a:rPr lang="tr-TR" sz="1900"/>
                        <a:t>Düşük</a:t>
                      </a:r>
                      <a:endParaRPr sz="1900"/>
                    </a:p>
                  </a:txBody>
                  <a:tcPr marT="45725" marB="45725" marR="121925" marL="121925"/>
                </a:tc>
                <a:tc>
                  <a:txBody>
                    <a:bodyPr/>
                    <a:lstStyle/>
                    <a:p>
                      <a:pPr indent="0" lvl="0" marL="0" marR="0" rtl="0" algn="ctr">
                        <a:spcBef>
                          <a:spcPts val="0"/>
                        </a:spcBef>
                        <a:spcAft>
                          <a:spcPts val="0"/>
                        </a:spcAft>
                        <a:buNone/>
                      </a:pPr>
                      <a:r>
                        <a:rPr lang="tr-TR" sz="1900"/>
                        <a:t>Güçlü</a:t>
                      </a:r>
                      <a:endParaRPr/>
                    </a:p>
                  </a:txBody>
                  <a:tcPr marT="45725" marB="45725" marR="121925" marL="121925"/>
                </a:tc>
              </a:tr>
            </a:tbl>
          </a:graphicData>
        </a:graphic>
      </p:graphicFrame>
      <p:sp>
        <p:nvSpPr>
          <p:cNvPr id="281" name="Google Shape;281;p16"/>
          <p:cNvSpPr txBox="1"/>
          <p:nvPr/>
        </p:nvSpPr>
        <p:spPr>
          <a:xfrm>
            <a:off x="8900971" y="6396335"/>
            <a:ext cx="329102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Simone ve ark. Int J Radiat Oncol Biol Physcs 2020</a:t>
            </a:r>
            <a:endParaRPr/>
          </a:p>
          <a:p>
            <a:pPr indent="0" lvl="0" marL="0" marR="0" rtl="0" algn="l">
              <a:spcBef>
                <a:spcPts val="0"/>
              </a:spcBef>
              <a:spcAft>
                <a:spcPts val="0"/>
              </a:spcAft>
              <a:buNone/>
            </a:pPr>
            <a:r>
              <a:rPr i="1" lang="tr-TR" sz="1200">
                <a:solidFill>
                  <a:schemeClr val="dk1"/>
                </a:solidFill>
                <a:latin typeface="Calibri"/>
                <a:ea typeface="Calibri"/>
                <a:cs typeface="Calibri"/>
                <a:sym typeface="Calibri"/>
              </a:rPr>
              <a:t>Daly ve ark JCO 2021</a:t>
            </a:r>
            <a:endParaRPr/>
          </a:p>
        </p:txBody>
      </p:sp>
      <p:pic>
        <p:nvPicPr>
          <p:cNvPr id="282" name="Google Shape;282;p16"/>
          <p:cNvPicPr preferRelativeResize="0"/>
          <p:nvPr/>
        </p:nvPicPr>
        <p:blipFill rotWithShape="1">
          <a:blip r:embed="rId3">
            <a:alphaModFix/>
          </a:blip>
          <a:srcRect b="47684" l="27993" r="28376" t="26776"/>
          <a:stretch/>
        </p:blipFill>
        <p:spPr>
          <a:xfrm>
            <a:off x="165350" y="43525"/>
            <a:ext cx="7920650" cy="301092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800"/>
              <a:buFont typeface="Calibri"/>
              <a:buNone/>
            </a:pPr>
            <a:r>
              <a:rPr lang="tr-TR" sz="4800">
                <a:solidFill>
                  <a:schemeClr val="dk2"/>
                </a:solidFill>
              </a:rPr>
              <a:t>ASTRO-ASCO</a:t>
            </a:r>
            <a:endParaRPr sz="4800">
              <a:solidFill>
                <a:schemeClr val="dk2"/>
              </a:solidFill>
            </a:endParaRPr>
          </a:p>
        </p:txBody>
      </p:sp>
      <p:sp>
        <p:nvSpPr>
          <p:cNvPr id="289" name="Google Shape;289;p17"/>
          <p:cNvSpPr txBox="1"/>
          <p:nvPr/>
        </p:nvSpPr>
        <p:spPr>
          <a:xfrm>
            <a:off x="1199458" y="3861049"/>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90" name="Google Shape;290;p17"/>
          <p:cNvSpPr txBox="1"/>
          <p:nvPr/>
        </p:nvSpPr>
        <p:spPr>
          <a:xfrm>
            <a:off x="191344" y="3568824"/>
            <a:ext cx="8592900" cy="4617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KT’ye yanıtlı olgularda PKI / MR izlem için RO konsültasyon önerilir</a:t>
            </a:r>
            <a:endParaRPr i="1" sz="1867">
              <a:solidFill>
                <a:schemeClr val="dk1"/>
              </a:solidFill>
              <a:latin typeface="Calibri"/>
              <a:ea typeface="Calibri"/>
              <a:cs typeface="Calibri"/>
              <a:sym typeface="Calibri"/>
            </a:endParaRPr>
          </a:p>
        </p:txBody>
      </p:sp>
      <p:graphicFrame>
        <p:nvGraphicFramePr>
          <p:cNvPr id="291" name="Google Shape;291;p17"/>
          <p:cNvGraphicFramePr/>
          <p:nvPr/>
        </p:nvGraphicFramePr>
        <p:xfrm>
          <a:off x="9047650" y="3068960"/>
          <a:ext cx="3000000" cy="3000000"/>
        </p:xfrm>
        <a:graphic>
          <a:graphicData uri="http://schemas.openxmlformats.org/drawingml/2006/table">
            <a:tbl>
              <a:tblPr bandRow="1" firstRow="1">
                <a:noFill/>
                <a:tableStyleId>{74588B4F-EFF0-4139-A943-E72E66ECAAF8}</a:tableStyleId>
              </a:tblPr>
              <a:tblGrid>
                <a:gridCol w="1572175"/>
                <a:gridCol w="1572175"/>
              </a:tblGrid>
              <a:tr h="509600">
                <a:tc>
                  <a:txBody>
                    <a:bodyPr/>
                    <a:lstStyle/>
                    <a:p>
                      <a:pPr indent="0" lvl="0" marL="0" marR="0" rtl="0" algn="l">
                        <a:spcBef>
                          <a:spcPts val="0"/>
                        </a:spcBef>
                        <a:spcAft>
                          <a:spcPts val="0"/>
                        </a:spcAft>
                        <a:buNone/>
                      </a:pPr>
                      <a:r>
                        <a:rPr lang="tr-TR" sz="1500"/>
                        <a:t>Kanıt düzeyi</a:t>
                      </a:r>
                      <a:endParaRPr sz="1500"/>
                    </a:p>
                  </a:txBody>
                  <a:tcPr marT="45725" marB="45725" marR="121925" marL="121925"/>
                </a:tc>
                <a:tc>
                  <a:txBody>
                    <a:bodyPr/>
                    <a:lstStyle/>
                    <a:p>
                      <a:pPr indent="0" lvl="0" marL="0" marR="0" rtl="0" algn="l">
                        <a:spcBef>
                          <a:spcPts val="0"/>
                        </a:spcBef>
                        <a:spcAft>
                          <a:spcPts val="0"/>
                        </a:spcAft>
                        <a:buNone/>
                      </a:pPr>
                      <a:r>
                        <a:rPr b="1" lang="tr-TR" sz="1500"/>
                        <a:t>Öneri düzeyi</a:t>
                      </a:r>
                      <a:endParaRPr b="1" sz="1500"/>
                    </a:p>
                  </a:txBody>
                  <a:tcPr marT="45725" marB="45725" marR="121925" marL="121925"/>
                </a:tc>
              </a:tr>
              <a:tr h="523575">
                <a:tc>
                  <a:txBody>
                    <a:bodyPr/>
                    <a:lstStyle/>
                    <a:p>
                      <a:pPr indent="0" lvl="0" marL="0" marR="0" rtl="0" algn="ctr">
                        <a:spcBef>
                          <a:spcPts val="0"/>
                        </a:spcBef>
                        <a:spcAft>
                          <a:spcPts val="0"/>
                        </a:spcAft>
                        <a:buNone/>
                      </a:pPr>
                      <a:r>
                        <a:rPr lang="tr-TR" sz="1900"/>
                        <a:t>Orta</a:t>
                      </a:r>
                      <a:endParaRPr sz="1900"/>
                    </a:p>
                  </a:txBody>
                  <a:tcPr marT="45725" marB="45725" marR="121925" marL="121925"/>
                </a:tc>
                <a:tc>
                  <a:txBody>
                    <a:bodyPr/>
                    <a:lstStyle/>
                    <a:p>
                      <a:pPr indent="0" lvl="0" marL="0" marR="0" rtl="0" algn="ctr">
                        <a:spcBef>
                          <a:spcPts val="0"/>
                        </a:spcBef>
                        <a:spcAft>
                          <a:spcPts val="0"/>
                        </a:spcAft>
                        <a:buNone/>
                      </a:pPr>
                      <a:r>
                        <a:rPr lang="tr-TR" sz="1900"/>
                        <a:t>Güçlü</a:t>
                      </a:r>
                      <a:endParaRPr/>
                    </a:p>
                  </a:txBody>
                  <a:tcPr marT="45725" marB="45725" marR="121925" marL="121925"/>
                </a:tc>
              </a:tr>
            </a:tbl>
          </a:graphicData>
        </a:graphic>
      </p:graphicFrame>
      <p:sp>
        <p:nvSpPr>
          <p:cNvPr id="292" name="Google Shape;292;p17"/>
          <p:cNvSpPr txBox="1"/>
          <p:nvPr/>
        </p:nvSpPr>
        <p:spPr>
          <a:xfrm>
            <a:off x="8900971" y="6396335"/>
            <a:ext cx="329102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Simone ve ark. Int J Radiat Oncol Biol Physcs 2020</a:t>
            </a:r>
            <a:endParaRPr/>
          </a:p>
          <a:p>
            <a:pPr indent="0" lvl="0" marL="0" marR="0" rtl="0" algn="l">
              <a:spcBef>
                <a:spcPts val="0"/>
              </a:spcBef>
              <a:spcAft>
                <a:spcPts val="0"/>
              </a:spcAft>
              <a:buNone/>
            </a:pPr>
            <a:r>
              <a:rPr i="1" lang="tr-TR" sz="1200">
                <a:solidFill>
                  <a:schemeClr val="dk1"/>
                </a:solidFill>
                <a:latin typeface="Calibri"/>
                <a:ea typeface="Calibri"/>
                <a:cs typeface="Calibri"/>
                <a:sym typeface="Calibri"/>
              </a:rPr>
              <a:t>Daly ve ark JCO 2021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8"/>
          <p:cNvSpPr txBox="1"/>
          <p:nvPr>
            <p:ph type="title"/>
          </p:nvPr>
        </p:nvSpPr>
        <p:spPr>
          <a:xfrm>
            <a:off x="838200" y="49700"/>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800"/>
              <a:buFont typeface="Calibri"/>
              <a:buNone/>
            </a:pPr>
            <a:r>
              <a:rPr lang="tr-TR" sz="4800">
                <a:solidFill>
                  <a:schemeClr val="dk2"/>
                </a:solidFill>
              </a:rPr>
              <a:t>PKI doz</a:t>
            </a:r>
            <a:endParaRPr sz="4800">
              <a:solidFill>
                <a:schemeClr val="dk2"/>
              </a:solidFill>
            </a:endParaRPr>
          </a:p>
        </p:txBody>
      </p:sp>
      <p:pic>
        <p:nvPicPr>
          <p:cNvPr id="299" name="Google Shape;299;p18"/>
          <p:cNvPicPr preferRelativeResize="0"/>
          <p:nvPr>
            <p:ph idx="1" type="body"/>
          </p:nvPr>
        </p:nvPicPr>
        <p:blipFill rotWithShape="1">
          <a:blip r:embed="rId3">
            <a:alphaModFix/>
          </a:blip>
          <a:srcRect b="0" l="0" r="0" t="0"/>
          <a:stretch/>
        </p:blipFill>
        <p:spPr>
          <a:xfrm>
            <a:off x="5519936" y="1"/>
            <a:ext cx="6477000" cy="1638300"/>
          </a:xfrm>
          <a:prstGeom prst="rect">
            <a:avLst/>
          </a:prstGeom>
          <a:noFill/>
          <a:ln>
            <a:noFill/>
          </a:ln>
        </p:spPr>
      </p:pic>
      <p:pic>
        <p:nvPicPr>
          <p:cNvPr id="300" name="Google Shape;300;p18"/>
          <p:cNvPicPr preferRelativeResize="0"/>
          <p:nvPr/>
        </p:nvPicPr>
        <p:blipFill rotWithShape="1">
          <a:blip r:embed="rId4">
            <a:alphaModFix/>
          </a:blip>
          <a:srcRect b="0" l="0" r="0" t="0"/>
          <a:stretch/>
        </p:blipFill>
        <p:spPr>
          <a:xfrm>
            <a:off x="105857" y="2162891"/>
            <a:ext cx="6058391" cy="3708444"/>
          </a:xfrm>
          <a:prstGeom prst="rect">
            <a:avLst/>
          </a:prstGeom>
          <a:noFill/>
          <a:ln>
            <a:noFill/>
          </a:ln>
        </p:spPr>
      </p:pic>
      <p:sp>
        <p:nvSpPr>
          <p:cNvPr id="301" name="Google Shape;301;p18"/>
          <p:cNvSpPr txBox="1"/>
          <p:nvPr/>
        </p:nvSpPr>
        <p:spPr>
          <a:xfrm>
            <a:off x="262137" y="1217737"/>
            <a:ext cx="7130100" cy="1015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000">
                <a:solidFill>
                  <a:schemeClr val="dk1"/>
                </a:solidFill>
                <a:latin typeface="Calibri"/>
                <a:ea typeface="Calibri"/>
                <a:cs typeface="Calibri"/>
                <a:sym typeface="Calibri"/>
              </a:rPr>
              <a:t>Tam yanıtlı -LS SCLC 720 olgu</a:t>
            </a:r>
            <a:endParaRPr/>
          </a:p>
          <a:p>
            <a:pPr indent="0" lvl="0" marL="0" marR="0" rtl="0" algn="l">
              <a:spcBef>
                <a:spcPts val="0"/>
              </a:spcBef>
              <a:spcAft>
                <a:spcPts val="0"/>
              </a:spcAft>
              <a:buNone/>
            </a:pPr>
            <a:r>
              <a:rPr b="0" lang="tr-TR" sz="2000">
                <a:solidFill>
                  <a:schemeClr val="dk1"/>
                </a:solidFill>
                <a:latin typeface="Calibri"/>
                <a:ea typeface="Calibri"/>
                <a:cs typeface="Calibri"/>
                <a:sym typeface="Calibri"/>
              </a:rPr>
              <a:t>Standart doz (25 Gy/10 f</a:t>
            </a:r>
            <a:r>
              <a:rPr lang="tr-TR" sz="2000">
                <a:solidFill>
                  <a:schemeClr val="dk1"/>
                </a:solidFill>
                <a:latin typeface="Calibri"/>
                <a:ea typeface="Calibri"/>
                <a:cs typeface="Calibri"/>
                <a:sym typeface="Calibri"/>
              </a:rPr>
              <a:t>rk</a:t>
            </a:r>
            <a:r>
              <a:rPr b="0" lang="tr-TR" sz="2000">
                <a:solidFill>
                  <a:schemeClr val="dk1"/>
                </a:solidFill>
                <a:latin typeface="Calibri"/>
                <a:ea typeface="Calibri"/>
                <a:cs typeface="Calibri"/>
                <a:sym typeface="Calibri"/>
              </a:rPr>
              <a:t>) </a:t>
            </a:r>
            <a:r>
              <a:rPr b="1" lang="tr-TR" sz="2000">
                <a:solidFill>
                  <a:srgbClr val="C00000"/>
                </a:solidFill>
                <a:latin typeface="Calibri"/>
                <a:ea typeface="Calibri"/>
                <a:cs typeface="Calibri"/>
                <a:sym typeface="Calibri"/>
              </a:rPr>
              <a:t>vs</a:t>
            </a:r>
            <a:r>
              <a:rPr b="0" lang="tr-TR" sz="2000">
                <a:solidFill>
                  <a:schemeClr val="dk1"/>
                </a:solidFill>
                <a:latin typeface="Calibri"/>
                <a:ea typeface="Calibri"/>
                <a:cs typeface="Calibri"/>
                <a:sym typeface="Calibri"/>
              </a:rPr>
              <a:t> </a:t>
            </a:r>
            <a:endParaRPr/>
          </a:p>
          <a:p>
            <a:pPr indent="0" lvl="0" marL="0" marR="0" rtl="0" algn="l">
              <a:spcBef>
                <a:spcPts val="0"/>
              </a:spcBef>
              <a:spcAft>
                <a:spcPts val="0"/>
              </a:spcAft>
              <a:buNone/>
            </a:pPr>
            <a:r>
              <a:rPr b="0" lang="tr-TR" sz="2000">
                <a:solidFill>
                  <a:schemeClr val="dk1"/>
                </a:solidFill>
                <a:latin typeface="Calibri"/>
                <a:ea typeface="Calibri"/>
                <a:cs typeface="Calibri"/>
                <a:sym typeface="Calibri"/>
              </a:rPr>
              <a:t>yüksek doz (36 Gy/2 Gy, 18 fx veya 36 Gy/1,5 Gy günde 2 kez, 24f</a:t>
            </a:r>
            <a:r>
              <a:rPr lang="tr-TR" sz="2000">
                <a:solidFill>
                  <a:schemeClr val="dk1"/>
                </a:solidFill>
                <a:latin typeface="Calibri"/>
                <a:ea typeface="Calibri"/>
                <a:cs typeface="Calibri"/>
                <a:sym typeface="Calibri"/>
              </a:rPr>
              <a:t>r</a:t>
            </a:r>
            <a:r>
              <a:rPr lang="tr-TR" sz="2000">
                <a:solidFill>
                  <a:schemeClr val="dk1"/>
                </a:solidFill>
                <a:latin typeface="Calibri"/>
                <a:ea typeface="Calibri"/>
                <a:cs typeface="Calibri"/>
                <a:sym typeface="Calibri"/>
              </a:rPr>
              <a:t> </a:t>
            </a:r>
            <a:endParaRPr sz="2000">
              <a:solidFill>
                <a:schemeClr val="dk1"/>
              </a:solidFill>
              <a:latin typeface="Calibri"/>
              <a:ea typeface="Calibri"/>
              <a:cs typeface="Calibri"/>
              <a:sym typeface="Calibri"/>
            </a:endParaRPr>
          </a:p>
        </p:txBody>
      </p:sp>
      <p:sp>
        <p:nvSpPr>
          <p:cNvPr id="302" name="Google Shape;302;p18"/>
          <p:cNvSpPr txBox="1"/>
          <p:nvPr/>
        </p:nvSpPr>
        <p:spPr>
          <a:xfrm>
            <a:off x="2038790" y="3243911"/>
            <a:ext cx="2606804" cy="666977"/>
          </a:xfrm>
          <a:prstGeom prst="rect">
            <a:avLst/>
          </a:prstGeom>
          <a:solidFill>
            <a:schemeClr val="lt1"/>
          </a:solidFill>
          <a:ln cap="flat" cmpd="sng" w="1905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2 y BM %29 vs %23</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HR: 0·80 </a:t>
            </a:r>
            <a:r>
              <a:rPr lang="tr-TR" sz="1333">
                <a:solidFill>
                  <a:schemeClr val="dk1"/>
                </a:solidFill>
                <a:latin typeface="Calibri"/>
                <a:ea typeface="Calibri"/>
                <a:cs typeface="Calibri"/>
                <a:sym typeface="Calibri"/>
              </a:rPr>
              <a:t>(0·57–1·11</a:t>
            </a:r>
            <a:r>
              <a:rPr lang="tr-TR" sz="1867">
                <a:solidFill>
                  <a:schemeClr val="dk1"/>
                </a:solidFill>
                <a:latin typeface="Calibri"/>
                <a:ea typeface="Calibri"/>
                <a:cs typeface="Calibri"/>
                <a:sym typeface="Calibri"/>
              </a:rPr>
              <a:t>) p=·18) </a:t>
            </a:r>
            <a:endParaRPr sz="1867">
              <a:solidFill>
                <a:schemeClr val="dk1"/>
              </a:solidFill>
              <a:latin typeface="Calibri"/>
              <a:ea typeface="Calibri"/>
              <a:cs typeface="Calibri"/>
              <a:sym typeface="Calibri"/>
            </a:endParaRPr>
          </a:p>
        </p:txBody>
      </p:sp>
      <p:pic>
        <p:nvPicPr>
          <p:cNvPr id="303" name="Google Shape;303;p18"/>
          <p:cNvPicPr preferRelativeResize="0"/>
          <p:nvPr/>
        </p:nvPicPr>
        <p:blipFill rotWithShape="1">
          <a:blip r:embed="rId5">
            <a:alphaModFix/>
          </a:blip>
          <a:srcRect b="0" l="0" r="0" t="0"/>
          <a:stretch/>
        </p:blipFill>
        <p:spPr>
          <a:xfrm>
            <a:off x="6578527" y="2377280"/>
            <a:ext cx="5214964" cy="3279665"/>
          </a:xfrm>
          <a:prstGeom prst="rect">
            <a:avLst/>
          </a:prstGeom>
          <a:noFill/>
          <a:ln>
            <a:noFill/>
          </a:ln>
        </p:spPr>
      </p:pic>
      <p:sp>
        <p:nvSpPr>
          <p:cNvPr id="304" name="Google Shape;304;p18"/>
          <p:cNvSpPr/>
          <p:nvPr/>
        </p:nvSpPr>
        <p:spPr>
          <a:xfrm>
            <a:off x="8407350" y="2114242"/>
            <a:ext cx="3678793" cy="666977"/>
          </a:xfrm>
          <a:prstGeom prst="rect">
            <a:avLst/>
          </a:prstGeom>
          <a:noFill/>
          <a:ln cap="flat" cmpd="sng" w="1905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2 y GS 42% </a:t>
            </a:r>
            <a:r>
              <a:rPr lang="tr-TR" sz="1333">
                <a:solidFill>
                  <a:schemeClr val="dk1"/>
                </a:solidFill>
                <a:latin typeface="Calibri"/>
                <a:ea typeface="Calibri"/>
                <a:cs typeface="Calibri"/>
                <a:sym typeface="Calibri"/>
              </a:rPr>
              <a:t>(95% CI 37–48) vs </a:t>
            </a:r>
            <a:r>
              <a:rPr lang="tr-TR" sz="1867">
                <a:solidFill>
                  <a:schemeClr val="dk1"/>
                </a:solidFill>
                <a:latin typeface="Calibri"/>
                <a:ea typeface="Calibri"/>
                <a:cs typeface="Calibri"/>
                <a:sym typeface="Calibri"/>
              </a:rPr>
              <a:t>37% </a:t>
            </a:r>
            <a:r>
              <a:rPr lang="tr-TR" sz="1333">
                <a:solidFill>
                  <a:schemeClr val="dk1"/>
                </a:solidFill>
                <a:latin typeface="Calibri"/>
                <a:ea typeface="Calibri"/>
                <a:cs typeface="Calibri"/>
                <a:sym typeface="Calibri"/>
              </a:rPr>
              <a:t>(32–42)</a:t>
            </a:r>
            <a:endParaRPr sz="1333">
              <a:solidFill>
                <a:schemeClr val="dk1"/>
              </a:solidFill>
              <a:latin typeface="Calibri"/>
              <a:ea typeface="Calibri"/>
              <a:cs typeface="Calibri"/>
              <a:sym typeface="Calibri"/>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HR: </a:t>
            </a:r>
            <a:r>
              <a:rPr b="1" lang="tr-TR" sz="1867">
                <a:solidFill>
                  <a:srgbClr val="C00000"/>
                </a:solidFill>
                <a:latin typeface="Calibri"/>
                <a:ea typeface="Calibri"/>
                <a:cs typeface="Calibri"/>
                <a:sym typeface="Calibri"/>
              </a:rPr>
              <a:t>1·20</a:t>
            </a:r>
            <a:r>
              <a:rPr lang="tr-TR" sz="1867">
                <a:solidFill>
                  <a:schemeClr val="dk1"/>
                </a:solidFill>
                <a:latin typeface="Calibri"/>
                <a:ea typeface="Calibri"/>
                <a:cs typeface="Calibri"/>
                <a:sym typeface="Calibri"/>
              </a:rPr>
              <a:t> </a:t>
            </a:r>
            <a:r>
              <a:rPr lang="tr-TR" sz="1333">
                <a:solidFill>
                  <a:schemeClr val="dk1"/>
                </a:solidFill>
                <a:latin typeface="Calibri"/>
                <a:ea typeface="Calibri"/>
                <a:cs typeface="Calibri"/>
                <a:sym typeface="Calibri"/>
              </a:rPr>
              <a:t>[95% CI 1·00–1·44]</a:t>
            </a:r>
            <a:r>
              <a:rPr lang="tr-TR" sz="1867">
                <a:solidFill>
                  <a:schemeClr val="dk1"/>
                </a:solidFill>
                <a:latin typeface="Calibri"/>
                <a:ea typeface="Calibri"/>
                <a:cs typeface="Calibri"/>
                <a:sym typeface="Calibri"/>
              </a:rPr>
              <a:t> p=·05</a:t>
            </a:r>
            <a:endParaRPr/>
          </a:p>
        </p:txBody>
      </p:sp>
      <p:sp>
        <p:nvSpPr>
          <p:cNvPr id="305" name="Google Shape;305;p18"/>
          <p:cNvSpPr/>
          <p:nvPr/>
        </p:nvSpPr>
        <p:spPr>
          <a:xfrm>
            <a:off x="2403873" y="1375267"/>
            <a:ext cx="7130100" cy="3474000"/>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noAutofit/>
          </a:bodyPr>
          <a:lstStyle/>
          <a:p>
            <a:pPr indent="-381000" lvl="0" marL="457200" marR="0" rtl="0" algn="l">
              <a:lnSpc>
                <a:spcPct val="200000"/>
              </a:lnSpc>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BM insidansında Δ Ø </a:t>
            </a:r>
            <a:endParaRPr sz="2400">
              <a:solidFill>
                <a:schemeClr val="dk1"/>
              </a:solidFill>
              <a:latin typeface="Calibri"/>
              <a:ea typeface="Calibri"/>
              <a:cs typeface="Calibri"/>
              <a:sym typeface="Calibri"/>
            </a:endParaRPr>
          </a:p>
          <a:p>
            <a:pPr indent="-381000" lvl="0" marL="457200" marR="0" rtl="0" algn="l">
              <a:lnSpc>
                <a:spcPct val="200000"/>
              </a:lnSpc>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Yüksek dozda mortalitede ve yan etkilerde (halsizlik, bulantı, baş ağrısı) ↑ (+) </a:t>
            </a:r>
            <a:endParaRPr sz="2400"/>
          </a:p>
          <a:p>
            <a:pPr indent="-381000" lvl="0" marL="457200" marR="0" rtl="0" algn="l">
              <a:lnSpc>
                <a:spcPct val="200000"/>
              </a:lnSpc>
              <a:spcBef>
                <a:spcPts val="0"/>
              </a:spcBef>
              <a:spcAft>
                <a:spcPts val="0"/>
              </a:spcAft>
              <a:buClr>
                <a:schemeClr val="dk1"/>
              </a:buClr>
              <a:buSzPts val="2400"/>
              <a:buFont typeface="Calibri"/>
              <a:buChar char="●"/>
            </a:pPr>
            <a:r>
              <a:rPr lang="tr-TR" sz="2400">
                <a:solidFill>
                  <a:schemeClr val="dk1"/>
                </a:solidFill>
                <a:latin typeface="Calibri"/>
                <a:ea typeface="Calibri"/>
                <a:cs typeface="Calibri"/>
                <a:sym typeface="Calibri"/>
              </a:rPr>
              <a:t>25 Gy standart kalmalı</a:t>
            </a:r>
            <a:endParaRPr sz="2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9"/>
          <p:cNvSpPr txBox="1"/>
          <p:nvPr>
            <p:ph type="title"/>
          </p:nvPr>
        </p:nvSpPr>
        <p:spPr>
          <a:xfrm>
            <a:off x="838200" y="127744"/>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800"/>
              <a:buFont typeface="Calibri"/>
              <a:buNone/>
            </a:pPr>
            <a:r>
              <a:rPr lang="tr-TR" sz="4800">
                <a:solidFill>
                  <a:schemeClr val="dk2"/>
                </a:solidFill>
              </a:rPr>
              <a:t>PKI doz</a:t>
            </a:r>
            <a:endParaRPr sz="4800">
              <a:solidFill>
                <a:schemeClr val="dk2"/>
              </a:solidFill>
            </a:endParaRPr>
          </a:p>
        </p:txBody>
      </p:sp>
      <p:pic>
        <p:nvPicPr>
          <p:cNvPr id="312" name="Google Shape;312;p19"/>
          <p:cNvPicPr preferRelativeResize="0"/>
          <p:nvPr/>
        </p:nvPicPr>
        <p:blipFill rotWithShape="1">
          <a:blip r:embed="rId3">
            <a:alphaModFix/>
          </a:blip>
          <a:srcRect b="0" l="0" r="0" t="0"/>
          <a:stretch/>
        </p:blipFill>
        <p:spPr>
          <a:xfrm>
            <a:off x="4463821" y="-7503"/>
            <a:ext cx="7717772" cy="1691523"/>
          </a:xfrm>
          <a:prstGeom prst="rect">
            <a:avLst/>
          </a:prstGeom>
          <a:noFill/>
          <a:ln>
            <a:noFill/>
          </a:ln>
        </p:spPr>
      </p:pic>
      <p:pic>
        <p:nvPicPr>
          <p:cNvPr id="313" name="Google Shape;313;p19"/>
          <p:cNvPicPr preferRelativeResize="0"/>
          <p:nvPr>
            <p:ph idx="1" type="body"/>
          </p:nvPr>
        </p:nvPicPr>
        <p:blipFill rotWithShape="1">
          <a:blip r:embed="rId4">
            <a:alphaModFix/>
          </a:blip>
          <a:srcRect b="0" l="0" r="0" t="0"/>
          <a:stretch/>
        </p:blipFill>
        <p:spPr>
          <a:xfrm>
            <a:off x="8956642" y="1772817"/>
            <a:ext cx="3187700" cy="133351"/>
          </a:xfrm>
          <a:prstGeom prst="rect">
            <a:avLst/>
          </a:prstGeom>
          <a:noFill/>
          <a:ln>
            <a:noFill/>
          </a:ln>
        </p:spPr>
      </p:pic>
      <p:sp>
        <p:nvSpPr>
          <p:cNvPr id="314" name="Google Shape;314;p19"/>
          <p:cNvSpPr txBox="1"/>
          <p:nvPr/>
        </p:nvSpPr>
        <p:spPr>
          <a:xfrm>
            <a:off x="792550" y="1196750"/>
            <a:ext cx="34794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n= 265</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QoL-C30/BN20</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NKF testler</a:t>
            </a:r>
            <a:endParaRPr/>
          </a:p>
          <a:p>
            <a:pPr indent="-380990" lvl="0" marL="380990" marR="0" rtl="0" algn="l">
              <a:spcBef>
                <a:spcPts val="0"/>
              </a:spcBef>
              <a:spcAft>
                <a:spcPts val="0"/>
              </a:spcAft>
              <a:buClr>
                <a:schemeClr val="dk1"/>
              </a:buClr>
              <a:buSzPts val="2400"/>
              <a:buFont typeface="Noto Sans Symbols"/>
              <a:buChar char="▪"/>
            </a:pPr>
            <a:r>
              <a:rPr lang="tr-TR" sz="2400">
                <a:solidFill>
                  <a:schemeClr val="dk1"/>
                </a:solidFill>
                <a:latin typeface="Calibri"/>
                <a:ea typeface="Calibri"/>
                <a:cs typeface="Calibri"/>
                <a:sym typeface="Calibri"/>
              </a:rPr>
              <a:t>HVLT</a:t>
            </a:r>
            <a:endParaRPr/>
          </a:p>
          <a:p>
            <a:pPr indent="-380990" lvl="0" marL="380990" marR="0" rtl="0" algn="l">
              <a:spcBef>
                <a:spcPts val="0"/>
              </a:spcBef>
              <a:spcAft>
                <a:spcPts val="0"/>
              </a:spcAft>
              <a:buClr>
                <a:schemeClr val="dk1"/>
              </a:buClr>
              <a:buSzPts val="2400"/>
              <a:buFont typeface="Noto Sans Symbols"/>
              <a:buChar char="▪"/>
            </a:pPr>
            <a:r>
              <a:rPr lang="tr-TR" sz="2400">
                <a:solidFill>
                  <a:schemeClr val="dk1"/>
                </a:solidFill>
                <a:latin typeface="Calibri"/>
                <a:ea typeface="Calibri"/>
                <a:cs typeface="Calibri"/>
                <a:sym typeface="Calibri"/>
              </a:rPr>
              <a:t>COWAT</a:t>
            </a:r>
            <a:endParaRPr/>
          </a:p>
          <a:p>
            <a:pPr indent="-380990" lvl="0" marL="380990" marR="0" rtl="0" algn="l">
              <a:spcBef>
                <a:spcPts val="0"/>
              </a:spcBef>
              <a:spcAft>
                <a:spcPts val="0"/>
              </a:spcAft>
              <a:buClr>
                <a:schemeClr val="dk1"/>
              </a:buClr>
              <a:buSzPts val="2400"/>
              <a:buFont typeface="Noto Sans Symbols"/>
              <a:buChar char="▪"/>
            </a:pPr>
            <a:r>
              <a:rPr lang="tr-TR" sz="2400">
                <a:solidFill>
                  <a:schemeClr val="dk1"/>
                </a:solidFill>
                <a:latin typeface="Calibri"/>
                <a:ea typeface="Calibri"/>
                <a:cs typeface="Calibri"/>
                <a:sym typeface="Calibri"/>
              </a:rPr>
              <a:t>TMT-A/B</a:t>
            </a:r>
            <a:endParaRPr/>
          </a:p>
        </p:txBody>
      </p:sp>
      <p:sp>
        <p:nvSpPr>
          <p:cNvPr id="315" name="Google Shape;315;p19"/>
          <p:cNvSpPr/>
          <p:nvPr/>
        </p:nvSpPr>
        <p:spPr>
          <a:xfrm>
            <a:off x="792550" y="6059472"/>
            <a:ext cx="9697077" cy="461665"/>
          </a:xfrm>
          <a:prstGeom prst="rect">
            <a:avLst/>
          </a:prstGeom>
          <a:noFill/>
          <a:ln cap="flat" cmpd="sng" w="3810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Artan doz ve yaş; 12. ayda kronik nörotoksisite için en güçlü prediktif faktör</a:t>
            </a:r>
            <a:endParaRPr sz="2400">
              <a:solidFill>
                <a:schemeClr val="dk1"/>
              </a:solidFill>
              <a:latin typeface="Calibri"/>
              <a:ea typeface="Calibri"/>
              <a:cs typeface="Calibri"/>
              <a:sym typeface="Calibri"/>
            </a:endParaRPr>
          </a:p>
        </p:txBody>
      </p:sp>
      <p:pic>
        <p:nvPicPr>
          <p:cNvPr id="316" name="Google Shape;316;p19"/>
          <p:cNvPicPr preferRelativeResize="0"/>
          <p:nvPr/>
        </p:nvPicPr>
        <p:blipFill rotWithShape="1">
          <a:blip r:embed="rId5">
            <a:alphaModFix/>
          </a:blip>
          <a:srcRect b="0" l="0" r="0" t="0"/>
          <a:stretch/>
        </p:blipFill>
        <p:spPr>
          <a:xfrm>
            <a:off x="2514001" y="2768652"/>
            <a:ext cx="9541976" cy="2253577"/>
          </a:xfrm>
          <a:prstGeom prst="rect">
            <a:avLst/>
          </a:prstGeom>
          <a:solidFill>
            <a:schemeClr val="lt1"/>
          </a:solidFill>
          <a:ln cap="flat" cmpd="sng" w="12700">
            <a:solidFill>
              <a:schemeClr val="accent1"/>
            </a:solidFill>
            <a:prstDash val="solid"/>
            <a:miter lim="800000"/>
            <a:headEnd len="sm" w="sm" type="none"/>
            <a:tailEnd len="sm" w="sm" type="none"/>
          </a:ln>
        </p:spPr>
      </p:pic>
      <p:sp>
        <p:nvSpPr>
          <p:cNvPr id="317" name="Google Shape;317;p19"/>
          <p:cNvSpPr/>
          <p:nvPr/>
        </p:nvSpPr>
        <p:spPr>
          <a:xfrm>
            <a:off x="4271797" y="4581129"/>
            <a:ext cx="576064" cy="441100"/>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18" name="Google Shape;318;p19"/>
          <p:cNvSpPr/>
          <p:nvPr/>
        </p:nvSpPr>
        <p:spPr>
          <a:xfrm>
            <a:off x="9264352" y="4581129"/>
            <a:ext cx="384043" cy="441100"/>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19" name="Google Shape;319;p19"/>
          <p:cNvSpPr/>
          <p:nvPr/>
        </p:nvSpPr>
        <p:spPr>
          <a:xfrm>
            <a:off x="11472597" y="4581128"/>
            <a:ext cx="535667" cy="288032"/>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20" name="Google Shape;320;p19"/>
          <p:cNvSpPr/>
          <p:nvPr/>
        </p:nvSpPr>
        <p:spPr>
          <a:xfrm>
            <a:off x="11472597" y="2768651"/>
            <a:ext cx="535667" cy="564339"/>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21" name="Google Shape;321;p19"/>
          <p:cNvSpPr/>
          <p:nvPr/>
        </p:nvSpPr>
        <p:spPr>
          <a:xfrm>
            <a:off x="9264352" y="2948947"/>
            <a:ext cx="384043" cy="586907"/>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22" name="Google Shape;322;p19"/>
          <p:cNvSpPr/>
          <p:nvPr/>
        </p:nvSpPr>
        <p:spPr>
          <a:xfrm>
            <a:off x="4175787" y="2768651"/>
            <a:ext cx="1056117" cy="767203"/>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800"/>
              <a:buFont typeface="Calibri"/>
              <a:buNone/>
            </a:pPr>
            <a:r>
              <a:rPr lang="tr-TR" sz="4800">
                <a:solidFill>
                  <a:schemeClr val="dk2"/>
                </a:solidFill>
              </a:rPr>
              <a:t>ASTRO-ASCO</a:t>
            </a:r>
            <a:endParaRPr sz="4800">
              <a:solidFill>
                <a:schemeClr val="dk2"/>
              </a:solidFill>
            </a:endParaRPr>
          </a:p>
        </p:txBody>
      </p:sp>
      <p:sp>
        <p:nvSpPr>
          <p:cNvPr id="329" name="Google Shape;329;p20"/>
          <p:cNvSpPr txBox="1"/>
          <p:nvPr/>
        </p:nvSpPr>
        <p:spPr>
          <a:xfrm>
            <a:off x="313093" y="1789720"/>
            <a:ext cx="11019491" cy="461665"/>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Soru: YE-KHAK’nde PKI endikasyon, uygun doz-fraksiyonasyon ve zamanlaması nasıldır?</a:t>
            </a:r>
            <a:endParaRPr sz="2400">
              <a:solidFill>
                <a:schemeClr val="dk1"/>
              </a:solidFill>
              <a:latin typeface="Calibri"/>
              <a:ea typeface="Calibri"/>
              <a:cs typeface="Calibri"/>
              <a:sym typeface="Calibri"/>
            </a:endParaRPr>
          </a:p>
        </p:txBody>
      </p:sp>
      <p:sp>
        <p:nvSpPr>
          <p:cNvPr id="330" name="Google Shape;330;p20"/>
          <p:cNvSpPr txBox="1"/>
          <p:nvPr/>
        </p:nvSpPr>
        <p:spPr>
          <a:xfrm>
            <a:off x="1199458" y="3861049"/>
            <a:ext cx="18473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31" name="Google Shape;331;p20"/>
          <p:cNvSpPr txBox="1"/>
          <p:nvPr/>
        </p:nvSpPr>
        <p:spPr>
          <a:xfrm>
            <a:off x="527382" y="3614828"/>
            <a:ext cx="5722977"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PKI dozu 10x250 cGy veya 5x400 cGy önerilir</a:t>
            </a:r>
            <a:endParaRPr sz="2400">
              <a:solidFill>
                <a:schemeClr val="dk1"/>
              </a:solidFill>
              <a:latin typeface="Calibri"/>
              <a:ea typeface="Calibri"/>
              <a:cs typeface="Calibri"/>
              <a:sym typeface="Calibri"/>
            </a:endParaRPr>
          </a:p>
        </p:txBody>
      </p:sp>
      <p:graphicFrame>
        <p:nvGraphicFramePr>
          <p:cNvPr id="332" name="Google Shape;332;p20"/>
          <p:cNvGraphicFramePr/>
          <p:nvPr/>
        </p:nvGraphicFramePr>
        <p:xfrm>
          <a:off x="8784299" y="3360509"/>
          <a:ext cx="3000000" cy="3000000"/>
        </p:xfrm>
        <a:graphic>
          <a:graphicData uri="http://schemas.openxmlformats.org/drawingml/2006/table">
            <a:tbl>
              <a:tblPr bandRow="1" firstRow="1">
                <a:noFill/>
                <a:tableStyleId>{74588B4F-EFF0-4139-A943-E72E66ECAAF8}</a:tableStyleId>
              </a:tblPr>
              <a:tblGrid>
                <a:gridCol w="1488175"/>
                <a:gridCol w="1488175"/>
              </a:tblGrid>
              <a:tr h="370850">
                <a:tc>
                  <a:txBody>
                    <a:bodyPr/>
                    <a:lstStyle/>
                    <a:p>
                      <a:pPr indent="0" lvl="0" marL="0" marR="0" rtl="0" algn="l">
                        <a:spcBef>
                          <a:spcPts val="0"/>
                        </a:spcBef>
                        <a:spcAft>
                          <a:spcPts val="0"/>
                        </a:spcAft>
                        <a:buNone/>
                      </a:pPr>
                      <a:r>
                        <a:rPr lang="tr-TR" sz="1500"/>
                        <a:t>Kanıt düzeyi</a:t>
                      </a:r>
                      <a:endParaRPr sz="1500"/>
                    </a:p>
                  </a:txBody>
                  <a:tcPr marT="45725" marB="45725" marR="121925" marL="121925"/>
                </a:tc>
                <a:tc>
                  <a:txBody>
                    <a:bodyPr/>
                    <a:lstStyle/>
                    <a:p>
                      <a:pPr indent="0" lvl="0" marL="0" marR="0" rtl="0" algn="l">
                        <a:spcBef>
                          <a:spcPts val="0"/>
                        </a:spcBef>
                        <a:spcAft>
                          <a:spcPts val="0"/>
                        </a:spcAft>
                        <a:buNone/>
                      </a:pPr>
                      <a:r>
                        <a:rPr b="1" lang="tr-TR" sz="1500"/>
                        <a:t>Öneri düzeyi</a:t>
                      </a:r>
                      <a:endParaRPr b="1" sz="1500"/>
                    </a:p>
                  </a:txBody>
                  <a:tcPr marT="45725" marB="45725" marR="121925" marL="121925"/>
                </a:tc>
              </a:tr>
              <a:tr h="375925">
                <a:tc>
                  <a:txBody>
                    <a:bodyPr/>
                    <a:lstStyle/>
                    <a:p>
                      <a:pPr indent="0" lvl="0" marL="0" marR="0" rtl="0" algn="ctr">
                        <a:spcBef>
                          <a:spcPts val="0"/>
                        </a:spcBef>
                        <a:spcAft>
                          <a:spcPts val="0"/>
                        </a:spcAft>
                        <a:buNone/>
                      </a:pPr>
                      <a:r>
                        <a:rPr lang="tr-TR" sz="1900"/>
                        <a:t>Orta</a:t>
                      </a:r>
                      <a:endParaRPr sz="1900"/>
                    </a:p>
                  </a:txBody>
                  <a:tcPr marT="45725" marB="45725" marR="121925" marL="121925"/>
                </a:tc>
                <a:tc>
                  <a:txBody>
                    <a:bodyPr/>
                    <a:lstStyle/>
                    <a:p>
                      <a:pPr indent="0" lvl="0" marL="0" marR="0" rtl="0" algn="ctr">
                        <a:spcBef>
                          <a:spcPts val="0"/>
                        </a:spcBef>
                        <a:spcAft>
                          <a:spcPts val="0"/>
                        </a:spcAft>
                        <a:buNone/>
                      </a:pPr>
                      <a:r>
                        <a:rPr lang="tr-TR" sz="1900"/>
                        <a:t>Güçlü</a:t>
                      </a:r>
                      <a:endParaRPr/>
                    </a:p>
                  </a:txBody>
                  <a:tcPr marT="45725" marB="45725" marR="121925" marL="121925"/>
                </a:tc>
              </a:tr>
            </a:tbl>
          </a:graphicData>
        </a:graphic>
      </p:graphicFrame>
      <p:sp>
        <p:nvSpPr>
          <p:cNvPr id="333" name="Google Shape;333;p20"/>
          <p:cNvSpPr/>
          <p:nvPr/>
        </p:nvSpPr>
        <p:spPr>
          <a:xfrm>
            <a:off x="3887755" y="3614827"/>
            <a:ext cx="1344149" cy="492443"/>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334" name="Google Shape;334;p20"/>
          <p:cNvSpPr txBox="1"/>
          <p:nvPr/>
        </p:nvSpPr>
        <p:spPr>
          <a:xfrm>
            <a:off x="8900971" y="6396335"/>
            <a:ext cx="329102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Simone ve ark. Int J Radiat Oncol Biol Physcs 2020</a:t>
            </a:r>
            <a:endParaRPr/>
          </a:p>
          <a:p>
            <a:pPr indent="0" lvl="0" marL="0" marR="0" rtl="0" algn="l">
              <a:spcBef>
                <a:spcPts val="0"/>
              </a:spcBef>
              <a:spcAft>
                <a:spcPts val="0"/>
              </a:spcAft>
              <a:buNone/>
            </a:pPr>
            <a:r>
              <a:rPr i="1" lang="tr-TR" sz="1200">
                <a:solidFill>
                  <a:schemeClr val="dk1"/>
                </a:solidFill>
                <a:latin typeface="Calibri"/>
                <a:ea typeface="Calibri"/>
                <a:cs typeface="Calibri"/>
                <a:sym typeface="Calibri"/>
              </a:rPr>
              <a:t>Daly ve ark JCO 2021</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g29ead35580c_0_6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341" name="Google Shape;341;g29ead35580c_0_60"/>
          <p:cNvPicPr preferRelativeResize="0"/>
          <p:nvPr/>
        </p:nvPicPr>
        <p:blipFill rotWithShape="1">
          <a:blip r:embed="rId3">
            <a:alphaModFix/>
          </a:blip>
          <a:srcRect b="7126" l="13914" r="15488" t="13690"/>
          <a:stretch/>
        </p:blipFill>
        <p:spPr>
          <a:xfrm>
            <a:off x="1574975" y="251175"/>
            <a:ext cx="8907899" cy="6488774"/>
          </a:xfrm>
          <a:prstGeom prst="rect">
            <a:avLst/>
          </a:prstGeom>
          <a:noFill/>
          <a:ln>
            <a:noFill/>
          </a:ln>
        </p:spPr>
      </p:pic>
      <p:sp>
        <p:nvSpPr>
          <p:cNvPr id="342" name="Google Shape;342;g29ead35580c_0_60"/>
          <p:cNvSpPr/>
          <p:nvPr/>
        </p:nvSpPr>
        <p:spPr>
          <a:xfrm>
            <a:off x="3649025" y="1301300"/>
            <a:ext cx="2401500" cy="1985400"/>
          </a:xfrm>
          <a:prstGeom prst="roundRect">
            <a:avLst>
              <a:gd fmla="val 16667" name="adj"/>
            </a:avLst>
          </a:prstGeom>
          <a:noFill/>
          <a:ln cap="flat" cmpd="sng" w="38100">
            <a:solidFill>
              <a:srgbClr val="C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800"/>
              <a:buFont typeface="Calibri"/>
              <a:buNone/>
            </a:pPr>
            <a:r>
              <a:rPr lang="tr-TR" sz="4800">
                <a:solidFill>
                  <a:schemeClr val="dk2"/>
                </a:solidFill>
              </a:rPr>
              <a:t>Nörotoksisite</a:t>
            </a:r>
            <a:endParaRPr sz="4800">
              <a:solidFill>
                <a:schemeClr val="dk2"/>
              </a:solidFill>
            </a:endParaRPr>
          </a:p>
        </p:txBody>
      </p:sp>
      <p:sp>
        <p:nvSpPr>
          <p:cNvPr id="349" name="Google Shape;349;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tr-TR"/>
              <a:t>KT ile eşzamanlı</a:t>
            </a:r>
            <a:endParaRPr/>
          </a:p>
          <a:p>
            <a:pPr indent="-228600" lvl="0" marL="228600" rtl="0" algn="l">
              <a:lnSpc>
                <a:spcPct val="90000"/>
              </a:lnSpc>
              <a:spcBef>
                <a:spcPts val="1000"/>
              </a:spcBef>
              <a:spcAft>
                <a:spcPts val="0"/>
              </a:spcAft>
              <a:buClr>
                <a:schemeClr val="dk1"/>
              </a:buClr>
              <a:buSzPts val="2800"/>
              <a:buChar char="•"/>
            </a:pPr>
            <a:r>
              <a:rPr lang="tr-TR"/>
              <a:t>&gt;3 Gy/fr</a:t>
            </a:r>
            <a:endParaRPr/>
          </a:p>
          <a:p>
            <a:pPr indent="-228600" lvl="0" marL="228600" rtl="0" algn="l">
              <a:lnSpc>
                <a:spcPct val="90000"/>
              </a:lnSpc>
              <a:spcBef>
                <a:spcPts val="1000"/>
              </a:spcBef>
              <a:spcAft>
                <a:spcPts val="0"/>
              </a:spcAft>
              <a:buClr>
                <a:schemeClr val="dk1"/>
              </a:buClr>
              <a:buSzPts val="2800"/>
              <a:buChar char="•"/>
            </a:pPr>
            <a:r>
              <a:rPr lang="tr-TR"/>
              <a:t>ECOG ¾</a:t>
            </a:r>
            <a:endParaRPr/>
          </a:p>
          <a:p>
            <a:pPr indent="-228600" lvl="0" marL="228600" rtl="0" algn="l">
              <a:lnSpc>
                <a:spcPct val="90000"/>
              </a:lnSpc>
              <a:spcBef>
                <a:spcPts val="1000"/>
              </a:spcBef>
              <a:spcAft>
                <a:spcPts val="0"/>
              </a:spcAft>
              <a:buClr>
                <a:schemeClr val="dk1"/>
              </a:buClr>
              <a:buSzPts val="2800"/>
              <a:buChar char="•"/>
            </a:pPr>
            <a:r>
              <a:rPr lang="tr-TR"/>
              <a:t>NKF↓</a:t>
            </a:r>
            <a:endParaRPr/>
          </a:p>
          <a:p>
            <a:pPr indent="-228600" lvl="0" marL="228600" rtl="0" algn="l">
              <a:lnSpc>
                <a:spcPct val="90000"/>
              </a:lnSpc>
              <a:spcBef>
                <a:spcPts val="1000"/>
              </a:spcBef>
              <a:spcAft>
                <a:spcPts val="0"/>
              </a:spcAft>
              <a:buClr>
                <a:schemeClr val="dk1"/>
              </a:buClr>
              <a:buSzPts val="2800"/>
              <a:buChar char="•"/>
            </a:pPr>
            <a:r>
              <a:rPr lang="tr-TR"/>
              <a:t>+/- Memantine (RTOG 0614)</a:t>
            </a:r>
            <a:endParaRPr/>
          </a:p>
          <a:p>
            <a:pPr indent="-228600" lvl="0" marL="228600" rtl="0" algn="l">
              <a:lnSpc>
                <a:spcPct val="90000"/>
              </a:lnSpc>
              <a:spcBef>
                <a:spcPts val="1000"/>
              </a:spcBef>
              <a:spcAft>
                <a:spcPts val="0"/>
              </a:spcAft>
              <a:buClr>
                <a:schemeClr val="dk1"/>
              </a:buClr>
              <a:buSzPts val="2800"/>
              <a:buChar char="•"/>
            </a:pPr>
            <a:r>
              <a:rPr lang="tr-TR"/>
              <a:t>&gt;60y kronik nörotoksisite ile ilişkili</a:t>
            </a:r>
            <a:endParaRPr/>
          </a:p>
          <a:p>
            <a:pPr indent="-228600" lvl="0" marL="228600" rtl="0" algn="l">
              <a:lnSpc>
                <a:spcPct val="90000"/>
              </a:lnSpc>
              <a:spcBef>
                <a:spcPts val="1000"/>
              </a:spcBef>
              <a:spcAft>
                <a:spcPts val="0"/>
              </a:spcAft>
              <a:buClr>
                <a:schemeClr val="dk1"/>
              </a:buClr>
              <a:buSzPts val="2800"/>
              <a:buChar char="•"/>
            </a:pPr>
            <a:r>
              <a:rPr lang="tr-TR"/>
              <a:t>PKI-Hipokampal koruma</a:t>
            </a:r>
            <a:endParaRPr/>
          </a:p>
        </p:txBody>
      </p:sp>
      <p:sp>
        <p:nvSpPr>
          <p:cNvPr id="350" name="Google Shape;350;p21"/>
          <p:cNvSpPr txBox="1"/>
          <p:nvPr/>
        </p:nvSpPr>
        <p:spPr>
          <a:xfrm>
            <a:off x="6794304" y="5617441"/>
            <a:ext cx="5397696" cy="12416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867">
                <a:solidFill>
                  <a:schemeClr val="dk1"/>
                </a:solidFill>
                <a:latin typeface="Calibri"/>
                <a:ea typeface="Calibri"/>
                <a:cs typeface="Calibri"/>
                <a:sym typeface="Calibri"/>
              </a:rPr>
              <a:t>NCCN Guidelines  v1. 2023 Small Cell Lung Cancer</a:t>
            </a:r>
            <a:endParaRPr/>
          </a:p>
          <a:p>
            <a:pPr indent="0" lvl="0" marL="0" marR="0" rtl="0" algn="l">
              <a:spcBef>
                <a:spcPts val="0"/>
              </a:spcBef>
              <a:spcAft>
                <a:spcPts val="0"/>
              </a:spcAft>
              <a:buNone/>
            </a:pPr>
            <a:r>
              <a:rPr i="1" lang="tr-TR" sz="1867">
                <a:solidFill>
                  <a:schemeClr val="dk1"/>
                </a:solidFill>
                <a:latin typeface="Calibri"/>
                <a:ea typeface="Calibri"/>
                <a:cs typeface="Calibri"/>
                <a:sym typeface="Calibri"/>
              </a:rPr>
              <a:t>Le Pechoux  Ann Oncol 2011;22:1154-1163</a:t>
            </a:r>
            <a:endParaRPr/>
          </a:p>
          <a:p>
            <a:pPr indent="0" lvl="0" marL="0" marR="0" rtl="0" algn="l">
              <a:spcBef>
                <a:spcPts val="0"/>
              </a:spcBef>
              <a:spcAft>
                <a:spcPts val="0"/>
              </a:spcAft>
              <a:buNone/>
            </a:pPr>
            <a:r>
              <a:rPr i="1" lang="tr-TR" sz="1867">
                <a:solidFill>
                  <a:schemeClr val="dk1"/>
                </a:solidFill>
                <a:latin typeface="Calibri"/>
                <a:ea typeface="Calibri"/>
                <a:cs typeface="Calibri"/>
                <a:sym typeface="Calibri"/>
              </a:rPr>
              <a:t>Slotman Int J Rad Oncol Biol Phys 2011;79:998-1003</a:t>
            </a:r>
            <a:endParaRPr/>
          </a:p>
          <a:p>
            <a:pPr indent="0" lvl="0" marL="0" marR="0" rtl="0" algn="l">
              <a:spcBef>
                <a:spcPts val="0"/>
              </a:spcBef>
              <a:spcAft>
                <a:spcPts val="0"/>
              </a:spcAft>
              <a:buNone/>
            </a:pPr>
            <a:r>
              <a:rPr i="1" lang="tr-TR" sz="1867">
                <a:solidFill>
                  <a:schemeClr val="dk1"/>
                </a:solidFill>
                <a:latin typeface="Calibri"/>
                <a:ea typeface="Calibri"/>
                <a:cs typeface="Calibri"/>
                <a:sym typeface="Calibri"/>
              </a:rPr>
              <a:t>Wolfson et al. Int J Rad Oncol Biol Phys 2011;81:77-84</a:t>
            </a:r>
            <a:endParaRPr i="1" sz="1867">
              <a:solidFill>
                <a:schemeClr val="dk1"/>
              </a:solidFill>
              <a:latin typeface="Calibri"/>
              <a:ea typeface="Calibri"/>
              <a:cs typeface="Calibri"/>
              <a:sym typeface="Calibri"/>
            </a:endParaRPr>
          </a:p>
        </p:txBody>
      </p:sp>
      <p:sp>
        <p:nvSpPr>
          <p:cNvPr id="351" name="Google Shape;351;p21"/>
          <p:cNvSpPr/>
          <p:nvPr/>
        </p:nvSpPr>
        <p:spPr>
          <a:xfrm>
            <a:off x="4079776" y="1764336"/>
            <a:ext cx="960107" cy="2240728"/>
          </a:xfrm>
          <a:prstGeom prst="rightBrace">
            <a:avLst>
              <a:gd fmla="val 8333" name="adj1"/>
              <a:gd fmla="val 50000" name="adj2"/>
            </a:avLst>
          </a:prstGeom>
          <a:no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sp>
        <p:nvSpPr>
          <p:cNvPr id="352" name="Google Shape;352;p21"/>
          <p:cNvSpPr txBox="1"/>
          <p:nvPr/>
        </p:nvSpPr>
        <p:spPr>
          <a:xfrm>
            <a:off x="5327914" y="2638480"/>
            <a:ext cx="85311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PKI Ø</a:t>
            </a:r>
            <a:endParaRPr sz="24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22"/>
          <p:cNvSpPr txBox="1"/>
          <p:nvPr/>
        </p:nvSpPr>
        <p:spPr>
          <a:xfrm>
            <a:off x="914400" y="2130425"/>
            <a:ext cx="10363200" cy="1470025"/>
          </a:xfrm>
          <a:prstGeom prst="rect">
            <a:avLst/>
          </a:prstGeom>
          <a:solidFill>
            <a:schemeClr val="lt1"/>
          </a:solid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rmAutofit/>
          </a:bodyPr>
          <a:lstStyle/>
          <a:p>
            <a:pPr indent="0" lvl="0" marL="0" marR="0" rtl="0" algn="ctr">
              <a:spcBef>
                <a:spcPts val="0"/>
              </a:spcBef>
              <a:spcAft>
                <a:spcPts val="0"/>
              </a:spcAft>
              <a:buClr>
                <a:srgbClr val="C00000"/>
              </a:buClr>
              <a:buSzPts val="4000"/>
              <a:buFont typeface="Calibri"/>
              <a:buNone/>
            </a:pPr>
            <a:r>
              <a:rPr b="1" lang="tr-TR" sz="4000">
                <a:solidFill>
                  <a:srgbClr val="C00000"/>
                </a:solidFill>
                <a:latin typeface="Calibri"/>
                <a:ea typeface="Calibri"/>
                <a:cs typeface="Calibri"/>
                <a:sym typeface="Calibri"/>
              </a:rPr>
              <a:t>PKI Nörotoksik etkisini </a:t>
            </a:r>
            <a:r>
              <a:rPr b="1" lang="tr-TR" sz="4000">
                <a:solidFill>
                  <a:srgbClr val="C00000"/>
                </a:solidFill>
                <a:latin typeface="Calibri"/>
                <a:ea typeface="Calibri"/>
                <a:cs typeface="Calibri"/>
                <a:sym typeface="Calibri"/>
              </a:rPr>
              <a:t>HipoKampal Koruma ile azaltabilir miyiz?</a:t>
            </a:r>
            <a:endParaRPr b="1" sz="3600">
              <a:solidFill>
                <a:srgbClr val="C00000"/>
              </a:solidFill>
              <a:latin typeface="Calibri"/>
              <a:ea typeface="Calibri"/>
              <a:cs typeface="Calibri"/>
              <a:sym typeface="Calibri"/>
            </a:endParaRPr>
          </a:p>
        </p:txBody>
      </p:sp>
      <p:pic>
        <p:nvPicPr>
          <p:cNvPr id="359" name="Google Shape;359;p22"/>
          <p:cNvPicPr preferRelativeResize="0"/>
          <p:nvPr/>
        </p:nvPicPr>
        <p:blipFill rotWithShape="1">
          <a:blip r:embed="rId3">
            <a:alphaModFix/>
          </a:blip>
          <a:srcRect b="22978" l="75840" r="13437" t="53007"/>
          <a:stretch/>
        </p:blipFill>
        <p:spPr>
          <a:xfrm>
            <a:off x="5200933" y="3964273"/>
            <a:ext cx="1418127" cy="2062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23"/>
          <p:cNvPicPr preferRelativeResize="0"/>
          <p:nvPr/>
        </p:nvPicPr>
        <p:blipFill rotWithShape="1">
          <a:blip r:embed="rId3">
            <a:alphaModFix/>
          </a:blip>
          <a:srcRect b="0" l="0" r="0" t="0"/>
          <a:stretch/>
        </p:blipFill>
        <p:spPr>
          <a:xfrm>
            <a:off x="383950" y="0"/>
            <a:ext cx="5546450" cy="1916700"/>
          </a:xfrm>
          <a:prstGeom prst="rect">
            <a:avLst/>
          </a:prstGeom>
          <a:noFill/>
          <a:ln>
            <a:noFill/>
          </a:ln>
        </p:spPr>
      </p:pic>
      <p:pic>
        <p:nvPicPr>
          <p:cNvPr id="366" name="Google Shape;366;p23"/>
          <p:cNvPicPr preferRelativeResize="0"/>
          <p:nvPr/>
        </p:nvPicPr>
        <p:blipFill rotWithShape="1">
          <a:blip r:embed="rId4">
            <a:alphaModFix/>
          </a:blip>
          <a:srcRect b="0" l="0" r="0" t="0"/>
          <a:stretch/>
        </p:blipFill>
        <p:spPr>
          <a:xfrm>
            <a:off x="5511800" y="108992"/>
            <a:ext cx="3403600" cy="219075"/>
          </a:xfrm>
          <a:prstGeom prst="rect">
            <a:avLst/>
          </a:prstGeom>
          <a:noFill/>
          <a:ln>
            <a:noFill/>
          </a:ln>
        </p:spPr>
      </p:pic>
      <p:sp>
        <p:nvSpPr>
          <p:cNvPr id="367" name="Google Shape;367;p23"/>
          <p:cNvSpPr txBox="1"/>
          <p:nvPr/>
        </p:nvSpPr>
        <p:spPr>
          <a:xfrm>
            <a:off x="5861285" y="328081"/>
            <a:ext cx="6015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600">
                <a:solidFill>
                  <a:schemeClr val="dk1"/>
                </a:solidFill>
                <a:latin typeface="Calibri"/>
                <a:ea typeface="Calibri"/>
                <a:cs typeface="Calibri"/>
                <a:sym typeface="Calibri"/>
              </a:rPr>
              <a:t>2021</a:t>
            </a:r>
            <a:endParaRPr sz="1600">
              <a:solidFill>
                <a:schemeClr val="dk1"/>
              </a:solidFill>
              <a:latin typeface="Calibri"/>
              <a:ea typeface="Calibri"/>
              <a:cs typeface="Calibri"/>
              <a:sym typeface="Calibri"/>
            </a:endParaRPr>
          </a:p>
        </p:txBody>
      </p:sp>
      <p:pic>
        <p:nvPicPr>
          <p:cNvPr id="368" name="Google Shape;368;p23"/>
          <p:cNvPicPr preferRelativeResize="0"/>
          <p:nvPr/>
        </p:nvPicPr>
        <p:blipFill rotWithShape="1">
          <a:blip r:embed="rId5">
            <a:alphaModFix/>
          </a:blip>
          <a:srcRect b="0" l="0" r="0" t="0"/>
          <a:stretch/>
        </p:blipFill>
        <p:spPr>
          <a:xfrm>
            <a:off x="4285130" y="2922818"/>
            <a:ext cx="4315421" cy="3162085"/>
          </a:xfrm>
          <a:prstGeom prst="rect">
            <a:avLst/>
          </a:prstGeom>
          <a:noFill/>
          <a:ln>
            <a:noFill/>
          </a:ln>
        </p:spPr>
      </p:pic>
      <p:sp>
        <p:nvSpPr>
          <p:cNvPr id="369" name="Google Shape;369;p23"/>
          <p:cNvSpPr txBox="1"/>
          <p:nvPr/>
        </p:nvSpPr>
        <p:spPr>
          <a:xfrm>
            <a:off x="2893197" y="1785775"/>
            <a:ext cx="65376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n= 168 med izlem= 26.6 ay (yaşayan)</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Yaygın evre: %30</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Primer sonlanım: 4 ay öğrenme-HVLT-R</a:t>
            </a:r>
            <a:endParaRPr sz="2400">
              <a:solidFill>
                <a:schemeClr val="dk1"/>
              </a:solidFill>
              <a:latin typeface="Calibri"/>
              <a:ea typeface="Calibri"/>
              <a:cs typeface="Calibri"/>
              <a:sym typeface="Calibri"/>
            </a:endParaRPr>
          </a:p>
        </p:txBody>
      </p:sp>
      <p:sp>
        <p:nvSpPr>
          <p:cNvPr id="370" name="Google Shape;370;p23"/>
          <p:cNvSpPr txBox="1"/>
          <p:nvPr/>
        </p:nvSpPr>
        <p:spPr>
          <a:xfrm>
            <a:off x="4799856" y="4284712"/>
            <a:ext cx="3010200" cy="872100"/>
          </a:xfrm>
          <a:prstGeom prst="rect">
            <a:avLst/>
          </a:prstGeom>
          <a:noFill/>
          <a:ln cap="flat" cmpd="sng" w="3810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Total hafıza HVLT-R (&gt;5 puan)</a:t>
            </a:r>
            <a:endParaRPr/>
          </a:p>
          <a:p>
            <a:pPr indent="0" lvl="0" marL="0" marR="0" rtl="0" algn="l">
              <a:spcBef>
                <a:spcPts val="0"/>
              </a:spcBef>
              <a:spcAft>
                <a:spcPts val="0"/>
              </a:spcAft>
              <a:buNone/>
            </a:pPr>
            <a:r>
              <a:rPr lang="tr-TR" sz="1333">
                <a:solidFill>
                  <a:schemeClr val="dk1"/>
                </a:solidFill>
                <a:latin typeface="Calibri"/>
                <a:ea typeface="Calibri"/>
                <a:cs typeface="Calibri"/>
                <a:sym typeface="Calibri"/>
              </a:rPr>
              <a:t>%29 vs %28 p= 0.99</a:t>
            </a:r>
            <a:endParaRPr sz="1333">
              <a:solidFill>
                <a:schemeClr val="dk1"/>
              </a:solidFill>
              <a:latin typeface="Calibri"/>
              <a:ea typeface="Calibri"/>
              <a:cs typeface="Calibri"/>
              <a:sym typeface="Calibri"/>
            </a:endParaRPr>
          </a:p>
        </p:txBody>
      </p:sp>
      <p:sp>
        <p:nvSpPr>
          <p:cNvPr id="371" name="Google Shape;371;p23"/>
          <p:cNvSpPr txBox="1"/>
          <p:nvPr/>
        </p:nvSpPr>
        <p:spPr>
          <a:xfrm>
            <a:off x="166684" y="3070571"/>
            <a:ext cx="3671967" cy="271818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133" u="sng">
                <a:solidFill>
                  <a:schemeClr val="dk1"/>
                </a:solidFill>
                <a:latin typeface="Calibri"/>
                <a:ea typeface="Calibri"/>
                <a:cs typeface="Calibri"/>
                <a:sym typeface="Calibri"/>
              </a:rPr>
              <a:t>Primer sonlanım</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4.ay total hafıza (HVLT-R)</a:t>
            </a:r>
            <a:endParaRPr/>
          </a:p>
          <a:p>
            <a:pPr indent="0" lvl="0" marL="0" marR="0" rtl="0" algn="l">
              <a:spcBef>
                <a:spcPts val="0"/>
              </a:spcBef>
              <a:spcAft>
                <a:spcPts val="0"/>
              </a:spcAft>
              <a:buNone/>
            </a:pPr>
            <a:r>
              <a:rPr lang="tr-TR" sz="2133" u="sng">
                <a:solidFill>
                  <a:schemeClr val="dk1"/>
                </a:solidFill>
                <a:latin typeface="Calibri"/>
                <a:ea typeface="Calibri"/>
                <a:cs typeface="Calibri"/>
                <a:sym typeface="Calibri"/>
              </a:rPr>
              <a:t>Sekonder sonlanım</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HVLT-R (diğer parametreler)</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TMT-A ve B</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COWAT</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BM insidansı</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GS</a:t>
            </a:r>
            <a:endParaRPr/>
          </a:p>
        </p:txBody>
      </p:sp>
      <p:sp>
        <p:nvSpPr>
          <p:cNvPr id="372" name="Google Shape;372;p23"/>
          <p:cNvSpPr txBox="1"/>
          <p:nvPr/>
        </p:nvSpPr>
        <p:spPr>
          <a:xfrm>
            <a:off x="8760296" y="4221088"/>
            <a:ext cx="3034933" cy="1477328"/>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u="sng">
                <a:solidFill>
                  <a:schemeClr val="dk1"/>
                </a:solidFill>
                <a:latin typeface="Calibri"/>
                <a:ea typeface="Calibri"/>
                <a:cs typeface="Calibri"/>
                <a:sym typeface="Calibri"/>
              </a:rPr>
              <a:t>HP/HA zone met</a:t>
            </a:r>
            <a:endParaRPr/>
          </a:p>
          <a:p>
            <a:pPr indent="0" lvl="0" marL="0" marR="0" rtl="0" algn="l">
              <a:spcBef>
                <a:spcPts val="0"/>
              </a:spcBef>
              <a:spcAft>
                <a:spcPts val="0"/>
              </a:spcAft>
              <a:buNone/>
            </a:pPr>
            <a:r>
              <a:rPr lang="tr-TR" sz="1800">
                <a:solidFill>
                  <a:schemeClr val="dk1"/>
                </a:solidFill>
                <a:latin typeface="Calibri"/>
                <a:ea typeface="Calibri"/>
                <a:cs typeface="Calibri"/>
                <a:sym typeface="Calibri"/>
              </a:rPr>
              <a:t>izole HP met Ø</a:t>
            </a:r>
            <a:endParaRPr/>
          </a:p>
          <a:p>
            <a:pPr indent="0" lvl="0" marL="0" marR="0" rtl="0" algn="l">
              <a:spcBef>
                <a:spcPts val="0"/>
              </a:spcBef>
              <a:spcAft>
                <a:spcPts val="0"/>
              </a:spcAft>
              <a:buNone/>
            </a:pPr>
            <a:r>
              <a:rPr lang="tr-TR" sz="1800">
                <a:solidFill>
                  <a:schemeClr val="dk1"/>
                </a:solidFill>
                <a:latin typeface="Calibri"/>
                <a:ea typeface="Calibri"/>
                <a:cs typeface="Calibri"/>
                <a:sym typeface="Calibri"/>
              </a:rPr>
              <a:t>multiple met(+) </a:t>
            </a:r>
            <a:endParaRPr/>
          </a:p>
          <a:p>
            <a:pPr indent="-380990" lvl="0" marL="380990" marR="0" rtl="0" algn="l">
              <a:spcBef>
                <a:spcPts val="0"/>
              </a:spcBef>
              <a:spcAft>
                <a:spcPts val="0"/>
              </a:spcAft>
              <a:buClr>
                <a:schemeClr val="dk1"/>
              </a:buClr>
              <a:buSzPts val="1800"/>
              <a:buFont typeface="Noto Sans Symbols"/>
              <a:buChar char="▪"/>
            </a:pPr>
            <a:r>
              <a:rPr lang="tr-TR" sz="1800">
                <a:solidFill>
                  <a:schemeClr val="dk1"/>
                </a:solidFill>
                <a:latin typeface="Calibri"/>
                <a:ea typeface="Calibri"/>
                <a:cs typeface="Calibri"/>
                <a:sym typeface="Calibri"/>
              </a:rPr>
              <a:t>4/11 olgu HP met (+)</a:t>
            </a:r>
            <a:endParaRPr/>
          </a:p>
          <a:p>
            <a:pPr indent="-380990" lvl="0" marL="380990" marR="0" rtl="0" algn="l">
              <a:spcBef>
                <a:spcPts val="0"/>
              </a:spcBef>
              <a:spcAft>
                <a:spcPts val="0"/>
              </a:spcAft>
              <a:buClr>
                <a:schemeClr val="dk1"/>
              </a:buClr>
              <a:buSzPts val="1800"/>
              <a:buFont typeface="Noto Sans Symbols"/>
              <a:buChar char="▪"/>
            </a:pPr>
            <a:r>
              <a:rPr lang="tr-TR" sz="1800">
                <a:solidFill>
                  <a:schemeClr val="dk1"/>
                </a:solidFill>
                <a:latin typeface="Calibri"/>
                <a:ea typeface="Calibri"/>
                <a:cs typeface="Calibri"/>
                <a:sym typeface="Calibri"/>
              </a:rPr>
              <a:t>1/11 olgu HA zone met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24"/>
          <p:cNvPicPr preferRelativeResize="0"/>
          <p:nvPr/>
        </p:nvPicPr>
        <p:blipFill rotWithShape="1">
          <a:blip r:embed="rId3">
            <a:alphaModFix/>
          </a:blip>
          <a:srcRect b="0" l="0" r="0" t="0"/>
          <a:stretch/>
        </p:blipFill>
        <p:spPr>
          <a:xfrm>
            <a:off x="87275" y="55401"/>
            <a:ext cx="5016006" cy="1536092"/>
          </a:xfrm>
          <a:prstGeom prst="rect">
            <a:avLst/>
          </a:prstGeom>
          <a:noFill/>
          <a:ln>
            <a:noFill/>
          </a:ln>
        </p:spPr>
      </p:pic>
      <p:sp>
        <p:nvSpPr>
          <p:cNvPr id="379" name="Google Shape;379;p24"/>
          <p:cNvSpPr txBox="1"/>
          <p:nvPr/>
        </p:nvSpPr>
        <p:spPr>
          <a:xfrm>
            <a:off x="5401749" y="192639"/>
            <a:ext cx="6015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600">
                <a:solidFill>
                  <a:schemeClr val="dk1"/>
                </a:solidFill>
                <a:latin typeface="Calibri"/>
                <a:ea typeface="Calibri"/>
                <a:cs typeface="Calibri"/>
                <a:sym typeface="Calibri"/>
              </a:rPr>
              <a:t>2021</a:t>
            </a:r>
            <a:endParaRPr sz="1600">
              <a:solidFill>
                <a:schemeClr val="dk1"/>
              </a:solidFill>
              <a:latin typeface="Calibri"/>
              <a:ea typeface="Calibri"/>
              <a:cs typeface="Calibri"/>
              <a:sym typeface="Calibri"/>
            </a:endParaRPr>
          </a:p>
        </p:txBody>
      </p:sp>
      <p:pic>
        <p:nvPicPr>
          <p:cNvPr id="380" name="Google Shape;380;p24"/>
          <p:cNvPicPr preferRelativeResize="0"/>
          <p:nvPr/>
        </p:nvPicPr>
        <p:blipFill rotWithShape="1">
          <a:blip r:embed="rId4">
            <a:alphaModFix/>
          </a:blip>
          <a:srcRect b="0" l="0" r="0" t="0"/>
          <a:stretch/>
        </p:blipFill>
        <p:spPr>
          <a:xfrm>
            <a:off x="365779" y="2255517"/>
            <a:ext cx="3433631" cy="2688055"/>
          </a:xfrm>
          <a:prstGeom prst="rect">
            <a:avLst/>
          </a:prstGeom>
          <a:solidFill>
            <a:schemeClr val="lt1"/>
          </a:solidFill>
          <a:ln cap="flat" cmpd="sng" w="12700">
            <a:solidFill>
              <a:schemeClr val="accent1"/>
            </a:solidFill>
            <a:prstDash val="solid"/>
            <a:miter lim="800000"/>
            <a:headEnd len="sm" w="sm" type="none"/>
            <a:tailEnd len="sm" w="sm" type="none"/>
          </a:ln>
        </p:spPr>
      </p:pic>
      <p:pic>
        <p:nvPicPr>
          <p:cNvPr id="381" name="Google Shape;381;p24"/>
          <p:cNvPicPr preferRelativeResize="0"/>
          <p:nvPr/>
        </p:nvPicPr>
        <p:blipFill rotWithShape="1">
          <a:blip r:embed="rId5">
            <a:alphaModFix/>
          </a:blip>
          <a:srcRect b="0" l="0" r="0" t="0"/>
          <a:stretch/>
        </p:blipFill>
        <p:spPr>
          <a:xfrm>
            <a:off x="4270230" y="2255517"/>
            <a:ext cx="3626796" cy="2753679"/>
          </a:xfrm>
          <a:prstGeom prst="rect">
            <a:avLst/>
          </a:prstGeom>
          <a:solidFill>
            <a:schemeClr val="lt1"/>
          </a:solidFill>
          <a:ln cap="flat" cmpd="sng" w="12700">
            <a:solidFill>
              <a:schemeClr val="accent1"/>
            </a:solidFill>
            <a:prstDash val="solid"/>
            <a:miter lim="800000"/>
            <a:headEnd len="sm" w="sm" type="none"/>
            <a:tailEnd len="sm" w="sm" type="none"/>
          </a:ln>
        </p:spPr>
      </p:pic>
      <p:sp>
        <p:nvSpPr>
          <p:cNvPr id="382" name="Google Shape;382;p24"/>
          <p:cNvSpPr txBox="1"/>
          <p:nvPr/>
        </p:nvSpPr>
        <p:spPr>
          <a:xfrm>
            <a:off x="2060291" y="3599544"/>
            <a:ext cx="1196097" cy="461665"/>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Evre I-III</a:t>
            </a:r>
            <a:endParaRPr sz="2400">
              <a:solidFill>
                <a:schemeClr val="dk1"/>
              </a:solidFill>
              <a:latin typeface="Calibri"/>
              <a:ea typeface="Calibri"/>
              <a:cs typeface="Calibri"/>
              <a:sym typeface="Calibri"/>
            </a:endParaRPr>
          </a:p>
        </p:txBody>
      </p:sp>
      <p:sp>
        <p:nvSpPr>
          <p:cNvPr id="383" name="Google Shape;383;p24"/>
          <p:cNvSpPr txBox="1"/>
          <p:nvPr/>
        </p:nvSpPr>
        <p:spPr>
          <a:xfrm>
            <a:off x="5008303" y="3429001"/>
            <a:ext cx="1045414" cy="461665"/>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Evre IV</a:t>
            </a:r>
            <a:endParaRPr sz="2400">
              <a:solidFill>
                <a:schemeClr val="dk1"/>
              </a:solidFill>
              <a:latin typeface="Calibri"/>
              <a:ea typeface="Calibri"/>
              <a:cs typeface="Calibri"/>
              <a:sym typeface="Calibri"/>
            </a:endParaRPr>
          </a:p>
        </p:txBody>
      </p:sp>
      <p:sp>
        <p:nvSpPr>
          <p:cNvPr id="384" name="Google Shape;384;p24"/>
          <p:cNvSpPr txBox="1"/>
          <p:nvPr/>
        </p:nvSpPr>
        <p:spPr>
          <a:xfrm>
            <a:off x="8098577" y="2647469"/>
            <a:ext cx="3840731" cy="1938992"/>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2400" u="sng">
                <a:solidFill>
                  <a:schemeClr val="dk1"/>
                </a:solidFill>
                <a:latin typeface="Calibri"/>
                <a:ea typeface="Calibri"/>
                <a:cs typeface="Calibri"/>
                <a:sym typeface="Calibri"/>
              </a:rPr>
              <a:t>HP/HA zone met</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izole HP met Ø</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multiple met(+) </a:t>
            </a:r>
            <a:endParaRPr/>
          </a:p>
          <a:p>
            <a:pPr indent="-380990" lvl="0" marL="380990" marR="0" rtl="0" algn="l">
              <a:spcBef>
                <a:spcPts val="0"/>
              </a:spcBef>
              <a:spcAft>
                <a:spcPts val="0"/>
              </a:spcAft>
              <a:buClr>
                <a:schemeClr val="dk1"/>
              </a:buClr>
              <a:buSzPts val="2400"/>
              <a:buFont typeface="Noto Sans Symbols"/>
              <a:buChar char="▪"/>
            </a:pPr>
            <a:r>
              <a:rPr lang="tr-TR" sz="2400">
                <a:solidFill>
                  <a:schemeClr val="dk1"/>
                </a:solidFill>
                <a:latin typeface="Calibri"/>
                <a:ea typeface="Calibri"/>
                <a:cs typeface="Calibri"/>
                <a:sym typeface="Calibri"/>
              </a:rPr>
              <a:t>4/11 olgu HP met (+)</a:t>
            </a:r>
            <a:endParaRPr/>
          </a:p>
          <a:p>
            <a:pPr indent="-380990" lvl="0" marL="380990" marR="0" rtl="0" algn="l">
              <a:spcBef>
                <a:spcPts val="0"/>
              </a:spcBef>
              <a:spcAft>
                <a:spcPts val="0"/>
              </a:spcAft>
              <a:buClr>
                <a:schemeClr val="dk1"/>
              </a:buClr>
              <a:buSzPts val="2400"/>
              <a:buFont typeface="Noto Sans Symbols"/>
              <a:buChar char="▪"/>
            </a:pPr>
            <a:r>
              <a:rPr lang="tr-TR" sz="2400">
                <a:solidFill>
                  <a:schemeClr val="dk1"/>
                </a:solidFill>
                <a:latin typeface="Calibri"/>
                <a:ea typeface="Calibri"/>
                <a:cs typeface="Calibri"/>
                <a:sym typeface="Calibri"/>
              </a:rPr>
              <a:t>1/11 olgu HA zone met (+)</a:t>
            </a:r>
            <a:endParaRPr/>
          </a:p>
        </p:txBody>
      </p:sp>
      <p:sp>
        <p:nvSpPr>
          <p:cNvPr id="385" name="Google Shape;385;p24"/>
          <p:cNvSpPr txBox="1"/>
          <p:nvPr/>
        </p:nvSpPr>
        <p:spPr>
          <a:xfrm>
            <a:off x="365774" y="5814400"/>
            <a:ext cx="9117900" cy="461700"/>
          </a:xfrm>
          <a:prstGeom prst="rect">
            <a:avLst/>
          </a:prstGeom>
          <a:solidFill>
            <a:schemeClr val="lt1"/>
          </a:solidFill>
          <a:ln cap="flat" cmpd="sng" w="381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HK-PKI güvenilir ancak klinik çalışma dışında önerilmemelidir</a:t>
            </a:r>
            <a:endParaRPr sz="2400">
              <a:solidFill>
                <a:schemeClr val="dk1"/>
              </a:solidFill>
              <a:latin typeface="Calibri"/>
              <a:ea typeface="Calibri"/>
              <a:cs typeface="Calibri"/>
              <a:sym typeface="Calibri"/>
            </a:endParaRPr>
          </a:p>
        </p:txBody>
      </p:sp>
      <p:sp>
        <p:nvSpPr>
          <p:cNvPr id="386" name="Google Shape;386;p24"/>
          <p:cNvSpPr txBox="1"/>
          <p:nvPr/>
        </p:nvSpPr>
        <p:spPr>
          <a:xfrm>
            <a:off x="6811550" y="354525"/>
            <a:ext cx="5087700" cy="182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tr-TR" sz="2800">
                <a:solidFill>
                  <a:schemeClr val="dk1"/>
                </a:solidFill>
                <a:latin typeface="Calibri"/>
                <a:ea typeface="Calibri"/>
                <a:cs typeface="Calibri"/>
                <a:sym typeface="Calibri"/>
              </a:rPr>
              <a:t>HA dozu mean median vs max?</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tr-TR" sz="2800">
                <a:solidFill>
                  <a:schemeClr val="dk1"/>
                </a:solidFill>
                <a:latin typeface="Calibri"/>
                <a:ea typeface="Calibri"/>
                <a:cs typeface="Calibri"/>
                <a:sym typeface="Calibri"/>
              </a:rPr>
              <a:t>Konturlama? QA yok</a:t>
            </a:r>
            <a:endParaRPr sz="2800">
              <a:solidFill>
                <a:schemeClr val="dk1"/>
              </a:solidFill>
              <a:latin typeface="Calibri"/>
              <a:ea typeface="Calibri"/>
              <a:cs typeface="Calibri"/>
              <a:sym typeface="Calibri"/>
            </a:endParaRPr>
          </a:p>
          <a:p>
            <a:pPr indent="0" lvl="0" marL="0" rtl="0" algn="l">
              <a:spcBef>
                <a:spcPts val="0"/>
              </a:spcBef>
              <a:spcAft>
                <a:spcPts val="0"/>
              </a:spcAft>
              <a:buNone/>
            </a:pPr>
            <a:r>
              <a:rPr lang="tr-TR" sz="2800">
                <a:solidFill>
                  <a:schemeClr val="dk1"/>
                </a:solidFill>
                <a:latin typeface="Calibri"/>
                <a:ea typeface="Calibri"/>
                <a:cs typeface="Calibri"/>
                <a:sym typeface="Calibri"/>
              </a:rPr>
              <a:t>6Gy biyolojik ilaç desteği olmadan yeterli koruma sağlamıyor?</a:t>
            </a:r>
            <a:endParaRPr sz="2800">
              <a:solidFill>
                <a:schemeClr val="dk1"/>
              </a:solidFill>
              <a:latin typeface="Calibri"/>
              <a:ea typeface="Calibri"/>
              <a:cs typeface="Calibri"/>
              <a:sym typeface="Calibri"/>
            </a:endParaRPr>
          </a:p>
          <a:p>
            <a:pPr indent="0" lvl="0" marL="0" rtl="0" algn="l">
              <a:spcBef>
                <a:spcPts val="0"/>
              </a:spcBef>
              <a:spcAft>
                <a:spcPts val="0"/>
              </a:spcAft>
              <a:buNone/>
            </a:pPr>
            <a:r>
              <a:t/>
            </a:r>
            <a:endParaRPr sz="2800">
              <a:solidFill>
                <a:schemeClr val="dk1"/>
              </a:solidFill>
              <a:latin typeface="Calibri"/>
              <a:ea typeface="Calibri"/>
              <a:cs typeface="Calibri"/>
              <a:sym typeface="Calibri"/>
            </a:endParaRPr>
          </a:p>
        </p:txBody>
      </p:sp>
      <p:pic>
        <p:nvPicPr>
          <p:cNvPr id="387" name="Google Shape;387;p24"/>
          <p:cNvPicPr preferRelativeResize="0"/>
          <p:nvPr/>
        </p:nvPicPr>
        <p:blipFill rotWithShape="1">
          <a:blip r:embed="rId6">
            <a:alphaModFix/>
          </a:blip>
          <a:srcRect b="39580" l="26578" r="50030" t="41034"/>
          <a:stretch/>
        </p:blipFill>
        <p:spPr>
          <a:xfrm>
            <a:off x="2992850" y="2032675"/>
            <a:ext cx="6206300" cy="3340551"/>
          </a:xfrm>
          <a:prstGeom prst="rect">
            <a:avLst/>
          </a:prstGeom>
          <a:noFill/>
          <a:ln cap="flat" cmpd="sng" w="28575">
            <a:solidFill>
              <a:srgbClr val="C00000"/>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5"/>
          <p:cNvSpPr/>
          <p:nvPr/>
        </p:nvSpPr>
        <p:spPr>
          <a:xfrm>
            <a:off x="5943326" y="5752365"/>
            <a:ext cx="5049218" cy="830997"/>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3. ay ↓ PCI vs. HA-PCI %23.5 vs. %5.8</a:t>
            </a:r>
            <a:endParaRPr sz="1867">
              <a:solidFill>
                <a:schemeClr val="dk1"/>
              </a:solidFill>
              <a:latin typeface="Calibri"/>
              <a:ea typeface="Calibri"/>
              <a:cs typeface="Calibri"/>
              <a:sym typeface="Calibri"/>
            </a:endParaRPr>
          </a:p>
        </p:txBody>
      </p:sp>
      <p:sp>
        <p:nvSpPr>
          <p:cNvPr id="394" name="Google Shape;394;p25"/>
          <p:cNvSpPr txBox="1"/>
          <p:nvPr/>
        </p:nvSpPr>
        <p:spPr>
          <a:xfrm>
            <a:off x="131526" y="2530650"/>
            <a:ext cx="54690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n= 150 </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med. izlem= 21 ay (Yaşayan= 40.4 ay)</a:t>
            </a:r>
            <a:endParaRPr/>
          </a:p>
          <a:p>
            <a:pPr indent="0" lvl="0" marL="0" marR="0" rtl="0" algn="l">
              <a:spcBef>
                <a:spcPts val="0"/>
              </a:spcBef>
              <a:spcAft>
                <a:spcPts val="0"/>
              </a:spcAft>
              <a:buNone/>
            </a:pPr>
            <a:r>
              <a:rPr lang="tr-TR" sz="2400">
                <a:solidFill>
                  <a:schemeClr val="dk1"/>
                </a:solidFill>
                <a:latin typeface="Calibri"/>
                <a:ea typeface="Calibri"/>
                <a:cs typeface="Calibri"/>
                <a:sym typeface="Calibri"/>
              </a:rPr>
              <a:t>YE-KHAK %28.9</a:t>
            </a:r>
            <a:endParaRPr/>
          </a:p>
        </p:txBody>
      </p:sp>
      <p:pic>
        <p:nvPicPr>
          <p:cNvPr id="395" name="Google Shape;395;p25"/>
          <p:cNvPicPr preferRelativeResize="0"/>
          <p:nvPr/>
        </p:nvPicPr>
        <p:blipFill rotWithShape="1">
          <a:blip r:embed="rId3">
            <a:alphaModFix/>
          </a:blip>
          <a:srcRect b="0" l="0" r="0" t="0"/>
          <a:stretch/>
        </p:blipFill>
        <p:spPr>
          <a:xfrm>
            <a:off x="873104" y="152400"/>
            <a:ext cx="7704396" cy="2062200"/>
          </a:xfrm>
          <a:prstGeom prst="rect">
            <a:avLst/>
          </a:prstGeom>
          <a:noFill/>
          <a:ln>
            <a:noFill/>
          </a:ln>
        </p:spPr>
      </p:pic>
      <p:pic>
        <p:nvPicPr>
          <p:cNvPr id="396" name="Google Shape;396;p25"/>
          <p:cNvPicPr preferRelativeResize="0"/>
          <p:nvPr/>
        </p:nvPicPr>
        <p:blipFill rotWithShape="1">
          <a:blip r:embed="rId4">
            <a:alphaModFix/>
          </a:blip>
          <a:srcRect b="0" l="0" r="0" t="0"/>
          <a:stretch/>
        </p:blipFill>
        <p:spPr>
          <a:xfrm>
            <a:off x="5925252" y="2740380"/>
            <a:ext cx="4953000" cy="2676525"/>
          </a:xfrm>
          <a:prstGeom prst="rect">
            <a:avLst/>
          </a:prstGeom>
          <a:noFill/>
          <a:ln>
            <a:noFill/>
          </a:ln>
        </p:spPr>
      </p:pic>
      <p:pic>
        <p:nvPicPr>
          <p:cNvPr id="397" name="Google Shape;397;p25"/>
          <p:cNvPicPr preferRelativeResize="0"/>
          <p:nvPr/>
        </p:nvPicPr>
        <p:blipFill rotWithShape="1">
          <a:blip r:embed="rId5">
            <a:alphaModFix/>
          </a:blip>
          <a:srcRect b="0" l="0" r="0" t="0"/>
          <a:stretch/>
        </p:blipFill>
        <p:spPr>
          <a:xfrm>
            <a:off x="9758594" y="927059"/>
            <a:ext cx="2400300" cy="257175"/>
          </a:xfrm>
          <a:prstGeom prst="rect">
            <a:avLst/>
          </a:prstGeom>
          <a:noFill/>
          <a:ln>
            <a:noFill/>
          </a:ln>
        </p:spPr>
      </p:pic>
      <p:sp>
        <p:nvSpPr>
          <p:cNvPr id="398" name="Google Shape;398;p25"/>
          <p:cNvSpPr txBox="1"/>
          <p:nvPr/>
        </p:nvSpPr>
        <p:spPr>
          <a:xfrm>
            <a:off x="263352" y="4453136"/>
            <a:ext cx="4475100" cy="2062200"/>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133" u="sng">
                <a:solidFill>
                  <a:schemeClr val="dk1"/>
                </a:solidFill>
                <a:latin typeface="Calibri"/>
                <a:ea typeface="Calibri"/>
                <a:cs typeface="Calibri"/>
                <a:sym typeface="Calibri"/>
              </a:rPr>
              <a:t>Primer sonlanım</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3.ay gecikmiş serbest hafıza(FCSRT)</a:t>
            </a:r>
            <a:endParaRPr/>
          </a:p>
          <a:p>
            <a:pPr indent="0" lvl="0" marL="0" marR="0" rtl="0" algn="l">
              <a:spcBef>
                <a:spcPts val="0"/>
              </a:spcBef>
              <a:spcAft>
                <a:spcPts val="0"/>
              </a:spcAft>
              <a:buNone/>
            </a:pPr>
            <a:r>
              <a:rPr lang="tr-TR" sz="2133" u="sng">
                <a:solidFill>
                  <a:schemeClr val="dk1"/>
                </a:solidFill>
                <a:latin typeface="Calibri"/>
                <a:ea typeface="Calibri"/>
                <a:cs typeface="Calibri"/>
                <a:sym typeface="Calibri"/>
              </a:rPr>
              <a:t>Sekonder sonlanım</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BM insidansı</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GS</a:t>
            </a:r>
            <a:endParaRPr/>
          </a:p>
          <a:p>
            <a:pPr indent="-380990" lvl="0" marL="380990" marR="0" rtl="0" algn="l">
              <a:spcBef>
                <a:spcPts val="0"/>
              </a:spcBef>
              <a:spcAft>
                <a:spcPts val="0"/>
              </a:spcAft>
              <a:buClr>
                <a:schemeClr val="dk1"/>
              </a:buClr>
              <a:buSzPts val="2133"/>
              <a:buFont typeface="Noto Sans Symbols"/>
              <a:buChar char="▪"/>
            </a:pPr>
            <a:r>
              <a:rPr lang="tr-TR" sz="2133">
                <a:solidFill>
                  <a:schemeClr val="dk1"/>
                </a:solidFill>
                <a:latin typeface="Calibri"/>
                <a:ea typeface="Calibri"/>
                <a:cs typeface="Calibri"/>
                <a:sym typeface="Calibri"/>
              </a:rPr>
              <a:t>QoL (QLQ C30-BN20)</a:t>
            </a:r>
            <a:endParaRPr sz="2133">
              <a:solidFill>
                <a:schemeClr val="dk1"/>
              </a:solidFill>
              <a:latin typeface="Calibri"/>
              <a:ea typeface="Calibri"/>
              <a:cs typeface="Calibri"/>
              <a:sym typeface="Calibri"/>
            </a:endParaRPr>
          </a:p>
        </p:txBody>
      </p:sp>
      <p:sp>
        <p:nvSpPr>
          <p:cNvPr id="399" name="Google Shape;399;p25"/>
          <p:cNvSpPr txBox="1"/>
          <p:nvPr/>
        </p:nvSpPr>
        <p:spPr>
          <a:xfrm>
            <a:off x="7608168" y="2348880"/>
            <a:ext cx="212462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a:solidFill>
                  <a:srgbClr val="C00000"/>
                </a:solidFill>
                <a:latin typeface="Calibri"/>
                <a:ea typeface="Calibri"/>
                <a:cs typeface="Calibri"/>
                <a:sym typeface="Calibri"/>
              </a:rPr>
              <a:t>3. Ay FCSRT ↓ skoru</a:t>
            </a:r>
            <a:endParaRPr b="1" sz="1800">
              <a:solidFill>
                <a:srgbClr val="C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26"/>
          <p:cNvPicPr preferRelativeResize="0"/>
          <p:nvPr/>
        </p:nvPicPr>
        <p:blipFill rotWithShape="1">
          <a:blip r:embed="rId3">
            <a:alphaModFix/>
          </a:blip>
          <a:srcRect b="0" l="0" r="0" t="0"/>
          <a:stretch/>
        </p:blipFill>
        <p:spPr>
          <a:xfrm>
            <a:off x="5711959" y="2"/>
            <a:ext cx="6446935" cy="1725623"/>
          </a:xfrm>
          <a:prstGeom prst="rect">
            <a:avLst/>
          </a:prstGeom>
          <a:noFill/>
          <a:ln>
            <a:noFill/>
          </a:ln>
        </p:spPr>
      </p:pic>
      <p:pic>
        <p:nvPicPr>
          <p:cNvPr id="406" name="Google Shape;406;p26"/>
          <p:cNvPicPr preferRelativeResize="0"/>
          <p:nvPr/>
        </p:nvPicPr>
        <p:blipFill rotWithShape="1">
          <a:blip r:embed="rId4">
            <a:alphaModFix/>
          </a:blip>
          <a:srcRect b="0" l="0" r="0" t="0"/>
          <a:stretch/>
        </p:blipFill>
        <p:spPr>
          <a:xfrm>
            <a:off x="520883" y="3671036"/>
            <a:ext cx="4664643" cy="2210355"/>
          </a:xfrm>
          <a:prstGeom prst="rect">
            <a:avLst/>
          </a:prstGeom>
          <a:noFill/>
          <a:ln>
            <a:noFill/>
          </a:ln>
        </p:spPr>
      </p:pic>
      <p:pic>
        <p:nvPicPr>
          <p:cNvPr id="407" name="Google Shape;407;p26"/>
          <p:cNvPicPr preferRelativeResize="0"/>
          <p:nvPr/>
        </p:nvPicPr>
        <p:blipFill rotWithShape="1">
          <a:blip r:embed="rId5">
            <a:alphaModFix/>
          </a:blip>
          <a:srcRect b="0" l="0" r="0" t="0"/>
          <a:stretch/>
        </p:blipFill>
        <p:spPr>
          <a:xfrm>
            <a:off x="609600" y="1547318"/>
            <a:ext cx="4710657" cy="2028744"/>
          </a:xfrm>
          <a:prstGeom prst="rect">
            <a:avLst/>
          </a:prstGeom>
          <a:noFill/>
          <a:ln>
            <a:noFill/>
          </a:ln>
        </p:spPr>
      </p:pic>
      <p:sp>
        <p:nvSpPr>
          <p:cNvPr id="408" name="Google Shape;408;p26"/>
          <p:cNvSpPr/>
          <p:nvPr/>
        </p:nvSpPr>
        <p:spPr>
          <a:xfrm>
            <a:off x="1417351" y="2215633"/>
            <a:ext cx="960107" cy="288032"/>
          </a:xfrm>
          <a:prstGeom prst="rect">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sp>
        <p:nvSpPr>
          <p:cNvPr id="409" name="Google Shape;409;p26"/>
          <p:cNvSpPr/>
          <p:nvPr/>
        </p:nvSpPr>
        <p:spPr>
          <a:xfrm>
            <a:off x="1647387" y="4776213"/>
            <a:ext cx="1205817" cy="288032"/>
          </a:xfrm>
          <a:prstGeom prst="rect">
            <a:avLst/>
          </a:prstGeom>
          <a:noFill/>
          <a:ln cap="flat" cmpd="sng" w="190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p:txBody>
      </p:sp>
      <p:pic>
        <p:nvPicPr>
          <p:cNvPr id="410" name="Google Shape;410;p26"/>
          <p:cNvPicPr preferRelativeResize="0"/>
          <p:nvPr/>
        </p:nvPicPr>
        <p:blipFill rotWithShape="1">
          <a:blip r:embed="rId6">
            <a:alphaModFix/>
          </a:blip>
          <a:srcRect b="0" l="0" r="0" t="0"/>
          <a:stretch/>
        </p:blipFill>
        <p:spPr>
          <a:xfrm>
            <a:off x="9758594" y="927059"/>
            <a:ext cx="2400300" cy="257175"/>
          </a:xfrm>
          <a:prstGeom prst="rect">
            <a:avLst/>
          </a:prstGeom>
          <a:noFill/>
          <a:ln>
            <a:noFill/>
          </a:ln>
        </p:spPr>
      </p:pic>
      <p:sp>
        <p:nvSpPr>
          <p:cNvPr id="411" name="Google Shape;411;p26"/>
          <p:cNvSpPr txBox="1"/>
          <p:nvPr/>
        </p:nvSpPr>
        <p:spPr>
          <a:xfrm>
            <a:off x="5948089" y="1869600"/>
            <a:ext cx="3116431" cy="1528945"/>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67" u="sng">
                <a:solidFill>
                  <a:schemeClr val="dk1"/>
                </a:solidFill>
                <a:latin typeface="Calibri"/>
                <a:ea typeface="Calibri"/>
                <a:cs typeface="Calibri"/>
                <a:sym typeface="Calibri"/>
              </a:rPr>
              <a:t>HP/HA zone met</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izole HP met</a:t>
            </a:r>
            <a:endParaRPr/>
          </a:p>
          <a:p>
            <a:pPr indent="-380990" lvl="0" marL="380990" marR="0" rtl="0" algn="l">
              <a:spcBef>
                <a:spcPts val="0"/>
              </a:spcBef>
              <a:spcAft>
                <a:spcPts val="0"/>
              </a:spcAft>
              <a:buClr>
                <a:schemeClr val="dk1"/>
              </a:buClr>
              <a:buSzPts val="1867"/>
              <a:buFont typeface="Noto Sans Symbols"/>
              <a:buChar char="▪"/>
            </a:pPr>
            <a:r>
              <a:rPr lang="tr-TR" sz="1867">
                <a:solidFill>
                  <a:schemeClr val="dk1"/>
                </a:solidFill>
                <a:latin typeface="Calibri"/>
                <a:ea typeface="Calibri"/>
                <a:cs typeface="Calibri"/>
                <a:sym typeface="Calibri"/>
              </a:rPr>
              <a:t>1 olgu</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multiple met(+) </a:t>
            </a:r>
            <a:endParaRPr/>
          </a:p>
          <a:p>
            <a:pPr indent="-380990" lvl="0" marL="380990" marR="0" rtl="0" algn="l">
              <a:spcBef>
                <a:spcPts val="0"/>
              </a:spcBef>
              <a:spcAft>
                <a:spcPts val="0"/>
              </a:spcAft>
              <a:buClr>
                <a:schemeClr val="dk1"/>
              </a:buClr>
              <a:buSzPts val="1867"/>
              <a:buFont typeface="Noto Sans Symbols"/>
              <a:buChar char="▪"/>
            </a:pPr>
            <a:r>
              <a:rPr lang="tr-TR" sz="1867">
                <a:solidFill>
                  <a:schemeClr val="dk1"/>
                </a:solidFill>
                <a:latin typeface="Calibri"/>
                <a:ea typeface="Calibri"/>
                <a:cs typeface="Calibri"/>
                <a:sym typeface="Calibri"/>
              </a:rPr>
              <a:t>2/12 olgu HA zone met (+)</a:t>
            </a:r>
            <a:endParaRPr/>
          </a:p>
        </p:txBody>
      </p:sp>
      <p:pic>
        <p:nvPicPr>
          <p:cNvPr id="412" name="Google Shape;412;p26"/>
          <p:cNvPicPr preferRelativeResize="0"/>
          <p:nvPr/>
        </p:nvPicPr>
        <p:blipFill rotWithShape="1">
          <a:blip r:embed="rId7">
            <a:alphaModFix/>
          </a:blip>
          <a:srcRect b="0" l="0" r="0" t="0"/>
          <a:stretch/>
        </p:blipFill>
        <p:spPr>
          <a:xfrm>
            <a:off x="5948089" y="3601667"/>
            <a:ext cx="5992812" cy="1704021"/>
          </a:xfrm>
          <a:prstGeom prst="rect">
            <a:avLst/>
          </a:prstGeom>
          <a:noFill/>
          <a:ln>
            <a:noFill/>
          </a:ln>
        </p:spPr>
      </p:pic>
      <p:sp>
        <p:nvSpPr>
          <p:cNvPr id="413" name="Google Shape;413;p26"/>
          <p:cNvSpPr txBox="1"/>
          <p:nvPr/>
        </p:nvSpPr>
        <p:spPr>
          <a:xfrm>
            <a:off x="673405" y="6062850"/>
            <a:ext cx="11518500" cy="461700"/>
          </a:xfrm>
          <a:prstGeom prst="rect">
            <a:avLst/>
          </a:prstGeom>
          <a:solidFill>
            <a:schemeClr val="lt1"/>
          </a:solidFill>
          <a:ln cap="flat" cmpd="sng" w="12700">
            <a:solidFill>
              <a:srgbClr val="C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tr-TR" sz="2400">
                <a:solidFill>
                  <a:schemeClr val="dk1"/>
                </a:solidFill>
                <a:latin typeface="Calibri"/>
                <a:ea typeface="Calibri"/>
                <a:cs typeface="Calibri"/>
                <a:sym typeface="Calibri"/>
              </a:rPr>
              <a:t>HK-PKI NKF ları korur, BM, GS ve QoL’ni negatif yönde etkilemez</a:t>
            </a:r>
            <a:endParaRPr sz="24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g29ead35580c_0_67"/>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420" name="Google Shape;420;g29ead35580c_0_67"/>
          <p:cNvPicPr preferRelativeResize="0"/>
          <p:nvPr/>
        </p:nvPicPr>
        <p:blipFill rotWithShape="1">
          <a:blip r:embed="rId3">
            <a:alphaModFix/>
          </a:blip>
          <a:srcRect b="28565" l="33979" r="13879" t="41824"/>
          <a:stretch/>
        </p:blipFill>
        <p:spPr>
          <a:xfrm>
            <a:off x="334325" y="3226"/>
            <a:ext cx="11268024" cy="4155575"/>
          </a:xfrm>
          <a:prstGeom prst="rect">
            <a:avLst/>
          </a:prstGeom>
          <a:noFill/>
          <a:ln>
            <a:noFill/>
          </a:ln>
        </p:spPr>
      </p:pic>
      <p:sp>
        <p:nvSpPr>
          <p:cNvPr id="421" name="Google Shape;421;g29ead35580c_0_67"/>
          <p:cNvSpPr txBox="1"/>
          <p:nvPr/>
        </p:nvSpPr>
        <p:spPr>
          <a:xfrm>
            <a:off x="467950" y="4467100"/>
            <a:ext cx="9030300" cy="124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67">
                <a:solidFill>
                  <a:schemeClr val="dk1"/>
                </a:solidFill>
                <a:latin typeface="Calibri"/>
                <a:ea typeface="Calibri"/>
                <a:cs typeface="Calibri"/>
                <a:sym typeface="Calibri"/>
              </a:rPr>
              <a:t>HVLT-R: Hopkins Verbal Learning Test-Revised</a:t>
            </a:r>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FCSRT: Free and Cued Selective Reminding Test</a:t>
            </a:r>
            <a:endParaRPr sz="1867">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67">
              <a:solidFill>
                <a:schemeClr val="dk1"/>
              </a:solidFill>
              <a:latin typeface="Calibri"/>
              <a:ea typeface="Calibri"/>
              <a:cs typeface="Calibri"/>
              <a:sym typeface="Calibri"/>
            </a:endParaRPr>
          </a:p>
          <a:p>
            <a:pPr indent="0" lvl="0" marL="0" marR="0" rtl="0" algn="l">
              <a:spcBef>
                <a:spcPts val="0"/>
              </a:spcBef>
              <a:spcAft>
                <a:spcPts val="0"/>
              </a:spcAft>
              <a:buNone/>
            </a:pPr>
            <a:r>
              <a:rPr lang="tr-TR" sz="1867">
                <a:solidFill>
                  <a:schemeClr val="dk1"/>
                </a:solidFill>
                <a:latin typeface="Calibri"/>
                <a:ea typeface="Calibri"/>
                <a:cs typeface="Calibri"/>
                <a:sym typeface="Calibri"/>
              </a:rPr>
              <a:t>Farklı sonlanım noktaları- özellikle de PREMER çalışmasında daha HK spesifik </a:t>
            </a:r>
            <a:endParaRPr sz="1867">
              <a:solidFill>
                <a:schemeClr val="dk1"/>
              </a:solidFill>
              <a:latin typeface="Calibri"/>
              <a:ea typeface="Calibri"/>
              <a:cs typeface="Calibri"/>
              <a:sym typeface="Calibri"/>
            </a:endParaRPr>
          </a:p>
        </p:txBody>
      </p:sp>
      <p:graphicFrame>
        <p:nvGraphicFramePr>
          <p:cNvPr id="422" name="Google Shape;422;g29ead35580c_0_67"/>
          <p:cNvGraphicFramePr/>
          <p:nvPr/>
        </p:nvGraphicFramePr>
        <p:xfrm>
          <a:off x="152396" y="2042966"/>
          <a:ext cx="3000000" cy="3000000"/>
        </p:xfrm>
        <a:graphic>
          <a:graphicData uri="http://schemas.openxmlformats.org/drawingml/2006/table">
            <a:tbl>
              <a:tblPr bandRow="1" firstRow="1">
                <a:noFill/>
                <a:tableStyleId>{74588B4F-EFF0-4139-A943-E72E66ECAAF8}</a:tableStyleId>
              </a:tblPr>
              <a:tblGrid>
                <a:gridCol w="960100"/>
                <a:gridCol w="5130775"/>
                <a:gridCol w="2976325"/>
                <a:gridCol w="1181925"/>
                <a:gridCol w="1464175"/>
              </a:tblGrid>
              <a:tr h="314950">
                <a:tc rowSpan="2">
                  <a:txBody>
                    <a:bodyPr/>
                    <a:lstStyle/>
                    <a:p>
                      <a:pPr indent="0" lvl="0" marL="0" marR="0" rtl="0" algn="l">
                        <a:spcBef>
                          <a:spcPts val="0"/>
                        </a:spcBef>
                        <a:spcAft>
                          <a:spcPts val="0"/>
                        </a:spcAft>
                        <a:buNone/>
                      </a:pPr>
                      <a:r>
                        <a:t/>
                      </a:r>
                      <a:endParaRPr sz="1500"/>
                    </a:p>
                  </a:txBody>
                  <a:tcPr marT="45725" marB="45725" marR="121925" marL="121925"/>
                </a:tc>
                <a:tc rowSpan="2">
                  <a:txBody>
                    <a:bodyPr/>
                    <a:lstStyle/>
                    <a:p>
                      <a:pPr indent="0" lvl="0" marL="0" marR="0" rtl="0" algn="ctr">
                        <a:spcBef>
                          <a:spcPts val="0"/>
                        </a:spcBef>
                        <a:spcAft>
                          <a:spcPts val="0"/>
                        </a:spcAft>
                        <a:buNone/>
                      </a:pPr>
                      <a:r>
                        <a:rPr b="1" lang="tr-TR" sz="1500"/>
                        <a:t>NKF Test farklılığı</a:t>
                      </a:r>
                      <a:endParaRPr b="1" sz="1500"/>
                    </a:p>
                  </a:txBody>
                  <a:tcPr marT="45725" marB="45725" marR="121925" marL="121925" anchor="ctr"/>
                </a:tc>
                <a:tc rowSpan="2">
                  <a:txBody>
                    <a:bodyPr/>
                    <a:lstStyle/>
                    <a:p>
                      <a:pPr indent="0" lvl="0" marL="0" marR="0" rtl="0" algn="ctr">
                        <a:spcBef>
                          <a:spcPts val="0"/>
                        </a:spcBef>
                        <a:spcAft>
                          <a:spcPts val="0"/>
                        </a:spcAft>
                        <a:buNone/>
                      </a:pPr>
                      <a:r>
                        <a:rPr b="1" lang="tr-TR" sz="1500"/>
                        <a:t>Merkezi </a:t>
                      </a:r>
                      <a:r>
                        <a:rPr b="1" lang="tr-TR" sz="1500"/>
                        <a:t>HP konturlama QA</a:t>
                      </a:r>
                      <a:endParaRPr b="1" sz="1500"/>
                    </a:p>
                  </a:txBody>
                  <a:tcPr marT="45725" marB="45725" marR="121925" marL="121925" anchor="ctr"/>
                </a:tc>
                <a:tc gridSpan="2">
                  <a:txBody>
                    <a:bodyPr/>
                    <a:lstStyle/>
                    <a:p>
                      <a:pPr indent="0" lvl="0" marL="0" marR="0" rtl="0" algn="l">
                        <a:spcBef>
                          <a:spcPts val="0"/>
                        </a:spcBef>
                        <a:spcAft>
                          <a:spcPts val="0"/>
                        </a:spcAft>
                        <a:buNone/>
                      </a:pPr>
                      <a:r>
                        <a:rPr b="0" lang="tr-TR" sz="1500"/>
                        <a:t>NKF test tamamlayan n</a:t>
                      </a:r>
                      <a:endParaRPr b="0" sz="1500"/>
                    </a:p>
                  </a:txBody>
                  <a:tcPr marT="45725" marB="45725" marR="121925" marL="121925"/>
                </a:tc>
                <a:tc hMerge="1"/>
              </a:tr>
              <a:tr h="314950">
                <a:tc vMerge="1"/>
                <a:tc vMerge="1"/>
                <a:tc vMerge="1"/>
                <a:tc>
                  <a:txBody>
                    <a:bodyPr/>
                    <a:lstStyle/>
                    <a:p>
                      <a:pPr indent="0" lvl="0" marL="0" marR="0" rtl="0" algn="ctr">
                        <a:spcBef>
                          <a:spcPts val="0"/>
                        </a:spcBef>
                        <a:spcAft>
                          <a:spcPts val="0"/>
                        </a:spcAft>
                        <a:buNone/>
                      </a:pPr>
                      <a:r>
                        <a:rPr lang="tr-TR" sz="1500"/>
                        <a:t>PKI (168)</a:t>
                      </a:r>
                      <a:endParaRPr sz="1500"/>
                    </a:p>
                  </a:txBody>
                  <a:tcPr marT="45725" marB="45725" marR="121925" marL="121925"/>
                </a:tc>
                <a:tc>
                  <a:txBody>
                    <a:bodyPr/>
                    <a:lstStyle/>
                    <a:p>
                      <a:pPr indent="0" lvl="0" marL="0" marR="0" rtl="0" algn="ctr">
                        <a:spcBef>
                          <a:spcPts val="0"/>
                        </a:spcBef>
                        <a:spcAft>
                          <a:spcPts val="0"/>
                        </a:spcAft>
                        <a:buNone/>
                      </a:pPr>
                      <a:r>
                        <a:rPr lang="tr-TR" sz="1500"/>
                        <a:t>HA-PKI(150)</a:t>
                      </a:r>
                      <a:endParaRPr sz="1500"/>
                    </a:p>
                  </a:txBody>
                  <a:tcPr marT="45725" marB="45725" marR="121925" marL="121925"/>
                </a:tc>
              </a:tr>
              <a:tr h="396250">
                <a:tc>
                  <a:txBody>
                    <a:bodyPr/>
                    <a:lstStyle/>
                    <a:p>
                      <a:pPr indent="0" lvl="0" marL="0" marR="0" rtl="0" algn="l">
                        <a:spcBef>
                          <a:spcPts val="0"/>
                        </a:spcBef>
                        <a:spcAft>
                          <a:spcPts val="0"/>
                        </a:spcAft>
                        <a:buNone/>
                      </a:pPr>
                      <a:r>
                        <a:rPr b="1" lang="tr-TR" sz="1500"/>
                        <a:t>NKI</a:t>
                      </a:r>
                      <a:endParaRPr b="1" sz="1500"/>
                    </a:p>
                  </a:txBody>
                  <a:tcPr marT="45725" marB="45725" marR="121925" marL="121925" anchor="ctr"/>
                </a:tc>
                <a:tc>
                  <a:txBody>
                    <a:bodyPr/>
                    <a:lstStyle/>
                    <a:p>
                      <a:pPr indent="0" lvl="0" marL="0" marR="0" rtl="0" algn="l">
                        <a:spcBef>
                          <a:spcPts val="0"/>
                        </a:spcBef>
                        <a:spcAft>
                          <a:spcPts val="0"/>
                        </a:spcAft>
                        <a:buNone/>
                      </a:pPr>
                      <a:r>
                        <a:rPr lang="tr-TR" sz="1500"/>
                        <a:t>dikkatin öğrenme üzerine etkilerine daha hassas</a:t>
                      </a:r>
                      <a:endParaRPr sz="1500"/>
                    </a:p>
                  </a:txBody>
                  <a:tcPr marT="45725" marB="45725" marR="121925" marL="121925" anchor="ctr"/>
                </a:tc>
                <a:tc>
                  <a:txBody>
                    <a:bodyPr/>
                    <a:lstStyle/>
                    <a:p>
                      <a:pPr indent="0" lvl="0" marL="0" marR="0" rtl="0" algn="ctr">
                        <a:spcBef>
                          <a:spcPts val="0"/>
                        </a:spcBef>
                        <a:spcAft>
                          <a:spcPts val="0"/>
                        </a:spcAft>
                        <a:buNone/>
                      </a:pPr>
                      <a:r>
                        <a:rPr lang="tr-TR" sz="2000"/>
                        <a:t>(-)</a:t>
                      </a:r>
                      <a:endParaRPr sz="2000"/>
                    </a:p>
                  </a:txBody>
                  <a:tcPr marT="45725" marB="45725" marR="121925" marL="121925" anchor="ctr"/>
                </a:tc>
                <a:tc>
                  <a:txBody>
                    <a:bodyPr/>
                    <a:lstStyle/>
                    <a:p>
                      <a:pPr indent="0" lvl="0" marL="0" marR="0" rtl="0" algn="ctr">
                        <a:spcBef>
                          <a:spcPts val="0"/>
                        </a:spcBef>
                        <a:spcAft>
                          <a:spcPts val="0"/>
                        </a:spcAft>
                        <a:buNone/>
                      </a:pPr>
                      <a:r>
                        <a:rPr lang="tr-TR" sz="1500"/>
                        <a:t>46 </a:t>
                      </a:r>
                      <a:endParaRPr sz="1500"/>
                    </a:p>
                  </a:txBody>
                  <a:tcPr marT="45725" marB="45725" marR="121925" marL="121925" anchor="ctr"/>
                </a:tc>
                <a:tc>
                  <a:txBody>
                    <a:bodyPr/>
                    <a:lstStyle/>
                    <a:p>
                      <a:pPr indent="0" lvl="0" marL="0" marR="0" rtl="0" algn="ctr">
                        <a:spcBef>
                          <a:spcPts val="0"/>
                        </a:spcBef>
                        <a:spcAft>
                          <a:spcPts val="0"/>
                        </a:spcAft>
                        <a:buNone/>
                      </a:pPr>
                      <a:r>
                        <a:rPr lang="tr-TR" sz="1500"/>
                        <a:t>56</a:t>
                      </a:r>
                      <a:endParaRPr sz="1500"/>
                    </a:p>
                  </a:txBody>
                  <a:tcPr marT="45725" marB="45725" marR="121925" marL="121925" anchor="ctr"/>
                </a:tc>
              </a:tr>
              <a:tr h="538475">
                <a:tc>
                  <a:txBody>
                    <a:bodyPr/>
                    <a:lstStyle/>
                    <a:p>
                      <a:pPr indent="0" lvl="0" marL="0" marR="0" rtl="0" algn="l">
                        <a:spcBef>
                          <a:spcPts val="0"/>
                        </a:spcBef>
                        <a:spcAft>
                          <a:spcPts val="0"/>
                        </a:spcAft>
                        <a:buNone/>
                      </a:pPr>
                      <a:r>
                        <a:rPr b="1" lang="tr-TR" sz="1500"/>
                        <a:t>GOECP-SEOR</a:t>
                      </a:r>
                      <a:endParaRPr b="1" sz="1500"/>
                    </a:p>
                  </a:txBody>
                  <a:tcPr marT="45725" marB="45725" marR="121925" marL="121925" anchor="ctr"/>
                </a:tc>
                <a:tc>
                  <a:txBody>
                    <a:bodyPr/>
                    <a:lstStyle/>
                    <a:p>
                      <a:pPr indent="0" lvl="0" marL="0" marR="0" rtl="0" algn="l">
                        <a:spcBef>
                          <a:spcPts val="0"/>
                        </a:spcBef>
                        <a:spcAft>
                          <a:spcPts val="0"/>
                        </a:spcAft>
                        <a:buNone/>
                      </a:pPr>
                      <a:r>
                        <a:rPr lang="tr-TR" sz="1500"/>
                        <a:t>HP için (yeni bilgi</a:t>
                      </a:r>
                      <a:r>
                        <a:rPr lang="tr-TR" sz="1500"/>
                        <a:t> </a:t>
                      </a:r>
                      <a:r>
                        <a:rPr lang="tr-TR" sz="1500"/>
                        <a:t>kodlama-çağırma) daha spesifik </a:t>
                      </a:r>
                      <a:endParaRPr sz="1500"/>
                    </a:p>
                  </a:txBody>
                  <a:tcPr marT="45725" marB="45725" marR="121925" marL="121925" anchor="ctr"/>
                </a:tc>
                <a:tc>
                  <a:txBody>
                    <a:bodyPr/>
                    <a:lstStyle/>
                    <a:p>
                      <a:pPr indent="0" lvl="0" marL="0" marR="0" rtl="0" algn="ctr">
                        <a:spcBef>
                          <a:spcPts val="0"/>
                        </a:spcBef>
                        <a:spcAft>
                          <a:spcPts val="0"/>
                        </a:spcAft>
                        <a:buNone/>
                      </a:pPr>
                      <a:r>
                        <a:rPr lang="tr-TR" sz="2000"/>
                        <a:t>(+)</a:t>
                      </a:r>
                      <a:endParaRPr sz="2000"/>
                    </a:p>
                  </a:txBody>
                  <a:tcPr marT="45725" marB="45725" marR="121925" marL="121925" anchor="ctr"/>
                </a:tc>
                <a:tc>
                  <a:txBody>
                    <a:bodyPr/>
                    <a:lstStyle/>
                    <a:p>
                      <a:pPr indent="0" lvl="0" marL="0" marR="0" rtl="0" algn="ctr">
                        <a:spcBef>
                          <a:spcPts val="0"/>
                        </a:spcBef>
                        <a:spcAft>
                          <a:spcPts val="0"/>
                        </a:spcAft>
                        <a:buNone/>
                      </a:pPr>
                      <a:r>
                        <a:rPr lang="tr-TR" sz="1500"/>
                        <a:t> 68 </a:t>
                      </a:r>
                      <a:endParaRPr sz="1500"/>
                    </a:p>
                  </a:txBody>
                  <a:tcPr marT="45725" marB="45725" marR="121925" marL="121925" anchor="ctr"/>
                </a:tc>
                <a:tc>
                  <a:txBody>
                    <a:bodyPr/>
                    <a:lstStyle/>
                    <a:p>
                      <a:pPr indent="0" lvl="0" marL="0" marR="0" rtl="0" algn="ctr">
                        <a:spcBef>
                          <a:spcPts val="0"/>
                        </a:spcBef>
                        <a:spcAft>
                          <a:spcPts val="0"/>
                        </a:spcAft>
                        <a:buNone/>
                      </a:pPr>
                      <a:r>
                        <a:rPr lang="tr-TR" sz="1500"/>
                        <a:t>69</a:t>
                      </a:r>
                      <a:endParaRPr sz="1500"/>
                    </a:p>
                  </a:txBody>
                  <a:tcPr marT="45725" marB="45725" marR="121925" marL="121925" anchor="ct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pic>
        <p:nvPicPr>
          <p:cNvPr id="428" name="Google Shape;428;p28"/>
          <p:cNvPicPr preferRelativeResize="0"/>
          <p:nvPr/>
        </p:nvPicPr>
        <p:blipFill rotWithShape="1">
          <a:blip r:embed="rId3">
            <a:alphaModFix/>
          </a:blip>
          <a:srcRect b="0" l="0" r="0" t="0"/>
          <a:stretch/>
        </p:blipFill>
        <p:spPr>
          <a:xfrm>
            <a:off x="167275" y="870200"/>
            <a:ext cx="11867525" cy="4977725"/>
          </a:xfrm>
          <a:prstGeom prst="rect">
            <a:avLst/>
          </a:prstGeom>
          <a:solidFill>
            <a:schemeClr val="lt1"/>
          </a:solidFill>
          <a:ln cap="flat" cmpd="sng" w="12700">
            <a:solidFill>
              <a:schemeClr val="accent2"/>
            </a:solidFill>
            <a:prstDash val="solid"/>
            <a:miter lim="800000"/>
            <a:headEnd len="sm" w="sm" type="none"/>
            <a:tailEnd len="sm" w="sm" type="none"/>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Helvetica Neue"/>
              <a:buNone/>
            </a:pPr>
            <a:r>
              <a:rPr b="1" lang="tr-TR" sz="1800">
                <a:solidFill>
                  <a:srgbClr val="FFFFFF"/>
                </a:solidFill>
                <a:latin typeface="Helvetica Neue"/>
                <a:ea typeface="Helvetica Neue"/>
                <a:cs typeface="Helvetica Neue"/>
                <a:sym typeface="Helvetica Neue"/>
              </a:rPr>
              <a:t>Primary Endpoint Results of NRG CC003: Phase IIR/III Trial of Prophylactic Cranial Irradiation (PCI) with or without Hippocampal Avoidance (HA) for Small Cell Lung Cancer (SCLC)A) for Small Cell Lung Cancer (SCLC) Primary Endpoint Results of NRG CC003: Phase IIR/III Trial of Prophylactic Cranial Irradiation (PCI) with or without Hippocampal Avoidance (HA) for Small Cell Lung Cancer (SCLC)A) for Small Cell Lung Cancer (SCLC)</a:t>
            </a:r>
            <a:br>
              <a:rPr b="1" lang="tr-TR" sz="1800">
                <a:solidFill>
                  <a:srgbClr val="365F91"/>
                </a:solidFill>
                <a:latin typeface="Cambria"/>
                <a:ea typeface="Cambria"/>
                <a:cs typeface="Cambria"/>
                <a:sym typeface="Cambria"/>
              </a:rPr>
            </a:br>
            <a:br>
              <a:rPr b="1" lang="tr-TR" sz="1800">
                <a:solidFill>
                  <a:srgbClr val="365F91"/>
                </a:solidFill>
                <a:latin typeface="Cambria"/>
                <a:ea typeface="Cambria"/>
                <a:cs typeface="Cambria"/>
                <a:sym typeface="Cambria"/>
              </a:rPr>
            </a:br>
            <a:endParaRPr/>
          </a:p>
        </p:txBody>
      </p:sp>
      <p:sp>
        <p:nvSpPr>
          <p:cNvPr id="435" name="Google Shape;435;p29"/>
          <p:cNvSpPr txBox="1"/>
          <p:nvPr>
            <p:ph idx="1" type="body"/>
          </p:nvPr>
        </p:nvSpPr>
        <p:spPr>
          <a:xfrm>
            <a:off x="838200" y="1749425"/>
            <a:ext cx="10515600" cy="4351200"/>
          </a:xfrm>
          <a:prstGeom prst="rect">
            <a:avLst/>
          </a:prstGeom>
          <a:noFill/>
          <a:ln>
            <a:noFill/>
          </a:ln>
        </p:spPr>
        <p:txBody>
          <a:bodyPr anchorCtr="0" anchor="t" bIns="45700" lIns="91425" spcFirstLastPara="1" rIns="91425" wrap="square" tIns="45700">
            <a:normAutofit fontScale="25000" lnSpcReduction="20000"/>
          </a:bodyPr>
          <a:lstStyle/>
          <a:p>
            <a:pPr indent="-252730" lvl="0" marL="228600" rtl="0" algn="l">
              <a:lnSpc>
                <a:spcPct val="90000"/>
              </a:lnSpc>
              <a:spcBef>
                <a:spcPts val="0"/>
              </a:spcBef>
              <a:spcAft>
                <a:spcPts val="0"/>
              </a:spcAft>
              <a:buClr>
                <a:schemeClr val="dk1"/>
              </a:buClr>
              <a:buSzPct val="100000"/>
              <a:buFont typeface="Calibri"/>
              <a:buChar char="•"/>
            </a:pPr>
            <a:r>
              <a:rPr lang="tr-TR" sz="6000"/>
              <a:t>% 70 LS</a:t>
            </a:r>
            <a:endParaRPr sz="6000"/>
          </a:p>
          <a:p>
            <a:pPr indent="-252730" lvl="0" marL="228600" rtl="0" algn="l">
              <a:lnSpc>
                <a:spcPct val="90000"/>
              </a:lnSpc>
              <a:spcBef>
                <a:spcPts val="1000"/>
              </a:spcBef>
              <a:spcAft>
                <a:spcPts val="0"/>
              </a:spcAft>
              <a:buClr>
                <a:schemeClr val="dk1"/>
              </a:buClr>
              <a:buSzPct val="100000"/>
              <a:buFont typeface="Calibri"/>
              <a:buChar char="•"/>
            </a:pPr>
            <a:r>
              <a:rPr lang="tr-TR" sz="6000"/>
              <a:t>% 47 </a:t>
            </a:r>
            <a:r>
              <a:rPr lang="tr-TR" sz="6000"/>
              <a:t>Memantine</a:t>
            </a:r>
            <a:r>
              <a:rPr lang="tr-TR" sz="6000"/>
              <a:t> (+)</a:t>
            </a:r>
            <a:endParaRPr sz="6000"/>
          </a:p>
          <a:p>
            <a:pPr indent="-252730" lvl="0" marL="228600" rtl="0" algn="l">
              <a:lnSpc>
                <a:spcPct val="115000"/>
              </a:lnSpc>
              <a:spcBef>
                <a:spcPts val="1000"/>
              </a:spcBef>
              <a:spcAft>
                <a:spcPts val="0"/>
              </a:spcAft>
              <a:buClr>
                <a:srgbClr val="505050"/>
              </a:buClr>
              <a:buSzPct val="100000"/>
              <a:buFont typeface="Calibri"/>
              <a:buChar char="•"/>
            </a:pPr>
            <a:r>
              <a:rPr lang="tr-TR" sz="6000">
                <a:solidFill>
                  <a:srgbClr val="505050"/>
                </a:solidFill>
              </a:rPr>
              <a:t>HA-PKI had non-inferior 12-mo ICR rate (PKI 14.8% vs. HA-PKI 14.2%, p&lt;0.0001 to rule out inferiority)</a:t>
            </a:r>
            <a:endParaRPr sz="6000"/>
          </a:p>
          <a:p>
            <a:pPr indent="-252730" lvl="0" marL="228600" rtl="0" algn="l">
              <a:lnSpc>
                <a:spcPct val="115000"/>
              </a:lnSpc>
              <a:spcBef>
                <a:spcPts val="2000"/>
              </a:spcBef>
              <a:spcAft>
                <a:spcPts val="0"/>
              </a:spcAft>
              <a:buClr>
                <a:srgbClr val="505050"/>
              </a:buClr>
              <a:buSzPct val="100000"/>
              <a:buFont typeface="Calibri"/>
              <a:buChar char="•"/>
            </a:pPr>
            <a:r>
              <a:rPr lang="tr-TR" sz="6000">
                <a:solidFill>
                  <a:srgbClr val="505050"/>
                </a:solidFill>
              </a:rPr>
              <a:t>6-mo HVLT-R DR deterioration was not significant (PCI 30.0% vs. HA-PCI 26.0%, p=0.31). </a:t>
            </a:r>
            <a:endParaRPr sz="6000"/>
          </a:p>
          <a:p>
            <a:pPr indent="-252730" lvl="0" marL="228600" rtl="0" algn="l">
              <a:lnSpc>
                <a:spcPct val="115000"/>
              </a:lnSpc>
              <a:spcBef>
                <a:spcPts val="2000"/>
              </a:spcBef>
              <a:spcAft>
                <a:spcPts val="0"/>
              </a:spcAft>
              <a:buClr>
                <a:srgbClr val="505050"/>
              </a:buClr>
              <a:buSzPct val="100000"/>
              <a:buFont typeface="Calibri"/>
              <a:buChar char="•"/>
            </a:pPr>
            <a:r>
              <a:rPr b="1" lang="tr-TR" sz="6000">
                <a:solidFill>
                  <a:srgbClr val="505050"/>
                </a:solidFill>
              </a:rPr>
              <a:t>Addition of HA to PKI prevented NKF failure</a:t>
            </a:r>
            <a:r>
              <a:rPr lang="tr-TR" sz="6000">
                <a:solidFill>
                  <a:srgbClr val="505050"/>
                </a:solidFill>
              </a:rPr>
              <a:t> (adjusted HR=0.77, 95% confidence interval (CI): 0.61-0.98, p=0.03)</a:t>
            </a:r>
            <a:endParaRPr sz="6000"/>
          </a:p>
          <a:p>
            <a:pPr indent="-252730" lvl="0" marL="228600" rtl="0" algn="l">
              <a:lnSpc>
                <a:spcPct val="115000"/>
              </a:lnSpc>
              <a:spcBef>
                <a:spcPts val="2000"/>
              </a:spcBef>
              <a:spcAft>
                <a:spcPts val="0"/>
              </a:spcAft>
              <a:buClr>
                <a:srgbClr val="505050"/>
              </a:buClr>
              <a:buSzPct val="100000"/>
              <a:buFont typeface="Calibri"/>
              <a:buChar char="•"/>
            </a:pPr>
            <a:r>
              <a:rPr b="1" lang="tr-TR" sz="6000">
                <a:solidFill>
                  <a:srgbClr val="505050"/>
                </a:solidFill>
              </a:rPr>
              <a:t>Memantine use trended to increased NKF failure (adjusted HR=1.26, 95% CI: 0.99-1.59, p=0.062); test for interaction between HA and memantine use was non-significant.</a:t>
            </a:r>
            <a:r>
              <a:rPr b="1" lang="tr-TR" sz="6000" u="sng">
                <a:solidFill>
                  <a:srgbClr val="505050"/>
                </a:solidFill>
              </a:rPr>
              <a:t> PARADOX!</a:t>
            </a:r>
            <a:endParaRPr b="1" sz="6000" u="sng"/>
          </a:p>
          <a:p>
            <a:pPr indent="-252730" lvl="0" marL="228600" rtl="0" algn="l">
              <a:lnSpc>
                <a:spcPct val="115000"/>
              </a:lnSpc>
              <a:spcBef>
                <a:spcPts val="2000"/>
              </a:spcBef>
              <a:spcAft>
                <a:spcPts val="0"/>
              </a:spcAft>
              <a:buClr>
                <a:srgbClr val="505050"/>
              </a:buClr>
              <a:buSzPct val="100000"/>
              <a:buFont typeface="Calibri"/>
              <a:buChar char="•"/>
            </a:pPr>
            <a:r>
              <a:rPr lang="tr-TR" sz="6000">
                <a:solidFill>
                  <a:srgbClr val="505050"/>
                </a:solidFill>
              </a:rPr>
              <a:t>HA-PKI arm had higher COWA scores at baseline (mean: PCI 31.9 vs. HA-PCI 34.4, p=0.019) and exhibited greater deterioration in COWA over time (estimate -0.259, p=0.042). </a:t>
            </a:r>
            <a:endParaRPr sz="6000"/>
          </a:p>
          <a:p>
            <a:pPr indent="-252730" lvl="0" marL="228600" rtl="0" algn="l">
              <a:lnSpc>
                <a:spcPct val="115000"/>
              </a:lnSpc>
              <a:spcBef>
                <a:spcPts val="2000"/>
              </a:spcBef>
              <a:spcAft>
                <a:spcPts val="0"/>
              </a:spcAft>
              <a:buClr>
                <a:srgbClr val="505050"/>
              </a:buClr>
              <a:buSzPct val="100000"/>
              <a:buFont typeface="Calibri"/>
              <a:buChar char="•"/>
            </a:pPr>
            <a:r>
              <a:rPr lang="tr-TR" sz="6000">
                <a:solidFill>
                  <a:srgbClr val="505050"/>
                </a:solidFill>
              </a:rPr>
              <a:t>There were no differences in overall survival (adjusted HR=0.83, 95% CI: 0.63-1.09, p=0.19).</a:t>
            </a:r>
            <a:endParaRPr sz="6000"/>
          </a:p>
          <a:p>
            <a:pPr indent="-252730" lvl="0" marL="228600" rtl="0" algn="l">
              <a:lnSpc>
                <a:spcPct val="115000"/>
              </a:lnSpc>
              <a:spcBef>
                <a:spcPts val="2000"/>
              </a:spcBef>
              <a:spcAft>
                <a:spcPts val="0"/>
              </a:spcAft>
              <a:buClr>
                <a:srgbClr val="000000"/>
              </a:buClr>
              <a:buSzPct val="100000"/>
              <a:buFont typeface="Calibri"/>
              <a:buChar char="•"/>
            </a:pPr>
            <a:r>
              <a:rPr lang="tr-TR" sz="6000">
                <a:solidFill>
                  <a:srgbClr val="000000"/>
                </a:solidFill>
              </a:rPr>
              <a:t>Conclusion </a:t>
            </a:r>
            <a:r>
              <a:rPr b="1" lang="tr-TR" sz="6000">
                <a:solidFill>
                  <a:srgbClr val="505050"/>
                </a:solidFill>
              </a:rPr>
              <a:t>While the study did not meet its HVLT-DR failure primary endpoint, HA during PCI prevents NCF failure with non-inferior ICR risk and similar survival. </a:t>
            </a:r>
            <a:r>
              <a:rPr lang="tr-TR" sz="6000">
                <a:solidFill>
                  <a:srgbClr val="505050"/>
                </a:solidFill>
              </a:rPr>
              <a:t>The NCF benefit of HA was independent of non-significant higher NCF failure risk with memantine use. Worse verbal word fluency, assessed using COWA, following HA-PCI requires further investigation given baseline between-arm imbalance in COWA scores. </a:t>
            </a:r>
            <a:endParaRPr sz="6000"/>
          </a:p>
          <a:p>
            <a:pPr indent="-157480" lvl="0" marL="228600" rtl="0" algn="l">
              <a:lnSpc>
                <a:spcPct val="90000"/>
              </a:lnSpc>
              <a:spcBef>
                <a:spcPts val="2000"/>
              </a:spcBef>
              <a:spcAft>
                <a:spcPts val="0"/>
              </a:spcAft>
              <a:buClr>
                <a:schemeClr val="dk1"/>
              </a:buClr>
              <a:buSzPct val="100000"/>
              <a:buNone/>
            </a:pPr>
            <a:r>
              <a:t/>
            </a:r>
            <a:endParaRPr/>
          </a:p>
          <a:p>
            <a:pPr indent="-157480" lvl="0" marL="228600" rtl="0" algn="l">
              <a:lnSpc>
                <a:spcPct val="90000"/>
              </a:lnSpc>
              <a:spcBef>
                <a:spcPts val="1000"/>
              </a:spcBef>
              <a:spcAft>
                <a:spcPts val="0"/>
              </a:spcAft>
              <a:buClr>
                <a:schemeClr val="dk1"/>
              </a:buClr>
              <a:buSzPct val="100000"/>
              <a:buNone/>
            </a:pPr>
            <a:r>
              <a:t/>
            </a:r>
            <a:endParaRPr/>
          </a:p>
        </p:txBody>
      </p:sp>
      <p:pic>
        <p:nvPicPr>
          <p:cNvPr id="436" name="Google Shape;436;p29"/>
          <p:cNvPicPr preferRelativeResize="0"/>
          <p:nvPr/>
        </p:nvPicPr>
        <p:blipFill rotWithShape="1">
          <a:blip r:embed="rId3">
            <a:alphaModFix/>
          </a:blip>
          <a:srcRect b="0" l="0" r="0" t="0"/>
          <a:stretch/>
        </p:blipFill>
        <p:spPr>
          <a:xfrm>
            <a:off x="3204758" y="230188"/>
            <a:ext cx="6877063" cy="1325563"/>
          </a:xfrm>
          <a:prstGeom prst="rect">
            <a:avLst/>
          </a:prstGeom>
          <a:noFill/>
          <a:ln>
            <a:noFill/>
          </a:ln>
        </p:spPr>
      </p:pic>
      <p:sp>
        <p:nvSpPr>
          <p:cNvPr id="437" name="Google Shape;437;p29"/>
          <p:cNvSpPr txBox="1"/>
          <p:nvPr/>
        </p:nvSpPr>
        <p:spPr>
          <a:xfrm flipH="1">
            <a:off x="10569702" y="6488668"/>
            <a:ext cx="20141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1800">
                <a:solidFill>
                  <a:schemeClr val="dk1"/>
                </a:solidFill>
                <a:latin typeface="Calibri"/>
                <a:ea typeface="Calibri"/>
                <a:cs typeface="Calibri"/>
                <a:sym typeface="Calibri"/>
              </a:rPr>
              <a:t>ASTRO 2023</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0"/>
          <p:cNvSpPr txBox="1"/>
          <p:nvPr/>
        </p:nvSpPr>
        <p:spPr>
          <a:xfrm>
            <a:off x="762000" y="427038"/>
            <a:ext cx="10972800" cy="11430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C00000"/>
              </a:buClr>
              <a:buSzPts val="4400"/>
              <a:buFont typeface="Calibri"/>
              <a:buNone/>
            </a:pPr>
            <a:r>
              <a:rPr b="0" i="0" lang="tr-TR" sz="4400" u="none" cap="none" strike="noStrike">
                <a:solidFill>
                  <a:srgbClr val="C00000"/>
                </a:solidFill>
                <a:latin typeface="Calibri"/>
                <a:ea typeface="Calibri"/>
                <a:cs typeface="Calibri"/>
                <a:sym typeface="Calibri"/>
              </a:rPr>
              <a:t>IT döneminde PKI – Impower-133</a:t>
            </a:r>
            <a:endParaRPr b="0" i="0" sz="4400" u="none" cap="none" strike="noStrike">
              <a:solidFill>
                <a:schemeClr val="dk1"/>
              </a:solidFill>
              <a:latin typeface="Calibri"/>
              <a:ea typeface="Calibri"/>
              <a:cs typeface="Calibri"/>
              <a:sym typeface="Calibri"/>
            </a:endParaRPr>
          </a:p>
        </p:txBody>
      </p:sp>
      <p:pic>
        <p:nvPicPr>
          <p:cNvPr id="444" name="Google Shape;444;p30"/>
          <p:cNvPicPr preferRelativeResize="0"/>
          <p:nvPr/>
        </p:nvPicPr>
        <p:blipFill rotWithShape="1">
          <a:blip r:embed="rId3">
            <a:alphaModFix/>
          </a:blip>
          <a:srcRect b="0" l="2495" r="0" t="10544"/>
          <a:stretch/>
        </p:blipFill>
        <p:spPr>
          <a:xfrm>
            <a:off x="144569" y="3829233"/>
            <a:ext cx="5919643" cy="2784143"/>
          </a:xfrm>
          <a:prstGeom prst="rect">
            <a:avLst/>
          </a:prstGeom>
          <a:noFill/>
          <a:ln>
            <a:noFill/>
          </a:ln>
        </p:spPr>
      </p:pic>
      <p:pic>
        <p:nvPicPr>
          <p:cNvPr id="445" name="Google Shape;445;p30"/>
          <p:cNvPicPr preferRelativeResize="0"/>
          <p:nvPr/>
        </p:nvPicPr>
        <p:blipFill rotWithShape="1">
          <a:blip r:embed="rId4">
            <a:alphaModFix/>
          </a:blip>
          <a:srcRect b="0" l="0" r="0" t="0"/>
          <a:stretch/>
        </p:blipFill>
        <p:spPr>
          <a:xfrm>
            <a:off x="3215680" y="1556792"/>
            <a:ext cx="5256584" cy="1640314"/>
          </a:xfrm>
          <a:prstGeom prst="rect">
            <a:avLst/>
          </a:prstGeom>
          <a:noFill/>
          <a:ln>
            <a:noFill/>
          </a:ln>
        </p:spPr>
      </p:pic>
      <p:pic>
        <p:nvPicPr>
          <p:cNvPr id="446" name="Google Shape;446;p30"/>
          <p:cNvPicPr preferRelativeResize="0"/>
          <p:nvPr/>
        </p:nvPicPr>
        <p:blipFill rotWithShape="1">
          <a:blip r:embed="rId5">
            <a:alphaModFix/>
          </a:blip>
          <a:srcRect b="0" l="4113" r="0" t="18109"/>
          <a:stretch/>
        </p:blipFill>
        <p:spPr>
          <a:xfrm>
            <a:off x="6148597" y="3990191"/>
            <a:ext cx="5687943" cy="2537113"/>
          </a:xfrm>
          <a:prstGeom prst="rect">
            <a:avLst/>
          </a:prstGeom>
          <a:noFill/>
          <a:ln>
            <a:noFill/>
          </a:ln>
        </p:spPr>
      </p:pic>
      <p:sp>
        <p:nvSpPr>
          <p:cNvPr id="447" name="Google Shape;447;p30"/>
          <p:cNvSpPr txBox="1"/>
          <p:nvPr/>
        </p:nvSpPr>
        <p:spPr>
          <a:xfrm>
            <a:off x="407368" y="3429000"/>
            <a:ext cx="4968552"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a:solidFill>
                  <a:srgbClr val="C00000"/>
                </a:solidFill>
                <a:latin typeface="Calibri"/>
                <a:ea typeface="Calibri"/>
                <a:cs typeface="Calibri"/>
                <a:sym typeface="Calibri"/>
              </a:rPr>
              <a:t>Intrakranyal progresyona kadar geçen süre </a:t>
            </a:r>
            <a:endParaRPr/>
          </a:p>
        </p:txBody>
      </p:sp>
      <p:sp>
        <p:nvSpPr>
          <p:cNvPr id="448" name="Google Shape;448;p30"/>
          <p:cNvSpPr txBox="1"/>
          <p:nvPr/>
        </p:nvSpPr>
        <p:spPr>
          <a:xfrm>
            <a:off x="6240016" y="3501008"/>
            <a:ext cx="4968552"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tr-TR" sz="1800">
                <a:solidFill>
                  <a:srgbClr val="C00000"/>
                </a:solidFill>
                <a:latin typeface="Calibri"/>
                <a:ea typeface="Calibri"/>
                <a:cs typeface="Calibri"/>
                <a:sym typeface="Calibri"/>
              </a:rPr>
              <a:t>PKI Ø - Intrakranyal progresyona kadar geçen süre </a:t>
            </a:r>
            <a:endParaRPr/>
          </a:p>
        </p:txBody>
      </p:sp>
      <p:pic>
        <p:nvPicPr>
          <p:cNvPr id="449" name="Google Shape;449;p30"/>
          <p:cNvPicPr preferRelativeResize="0"/>
          <p:nvPr/>
        </p:nvPicPr>
        <p:blipFill rotWithShape="1">
          <a:blip r:embed="rId6">
            <a:alphaModFix/>
          </a:blip>
          <a:srcRect b="0" l="0" r="0" t="0"/>
          <a:stretch/>
        </p:blipFill>
        <p:spPr>
          <a:xfrm>
            <a:off x="9648825" y="0"/>
            <a:ext cx="2543175" cy="276225"/>
          </a:xfrm>
          <a:prstGeom prst="rect">
            <a:avLst/>
          </a:prstGeom>
          <a:noFill/>
          <a:ln>
            <a:noFill/>
          </a:ln>
        </p:spPr>
      </p:pic>
      <p:pic>
        <p:nvPicPr>
          <p:cNvPr id="450" name="Google Shape;450;p30"/>
          <p:cNvPicPr preferRelativeResize="0"/>
          <p:nvPr/>
        </p:nvPicPr>
        <p:blipFill rotWithShape="1">
          <a:blip r:embed="rId7">
            <a:alphaModFix/>
          </a:blip>
          <a:srcRect b="0" l="0" r="0" t="0"/>
          <a:stretch/>
        </p:blipFill>
        <p:spPr>
          <a:xfrm>
            <a:off x="10868025" y="260648"/>
            <a:ext cx="1323975" cy="3905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pic>
        <p:nvPicPr>
          <p:cNvPr id="456" name="Google Shape;456;p31"/>
          <p:cNvPicPr preferRelativeResize="0"/>
          <p:nvPr/>
        </p:nvPicPr>
        <p:blipFill rotWithShape="1">
          <a:blip r:embed="rId3">
            <a:alphaModFix/>
          </a:blip>
          <a:srcRect b="0" l="0" r="0" t="0"/>
          <a:stretch/>
        </p:blipFill>
        <p:spPr>
          <a:xfrm>
            <a:off x="839416" y="2708920"/>
            <a:ext cx="9661120" cy="2484288"/>
          </a:xfrm>
          <a:prstGeom prst="rect">
            <a:avLst/>
          </a:prstGeom>
          <a:noFill/>
          <a:ln>
            <a:noFill/>
          </a:ln>
        </p:spPr>
      </p:pic>
      <p:sp>
        <p:nvSpPr>
          <p:cNvPr id="457" name="Google Shape;457;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C00000"/>
              </a:buClr>
              <a:buSzPts val="4400"/>
              <a:buFont typeface="Calibri"/>
              <a:buNone/>
            </a:pPr>
            <a:r>
              <a:rPr b="0" i="0" lang="tr-TR" sz="4400" u="none" cap="none" strike="noStrike">
                <a:solidFill>
                  <a:srgbClr val="C00000"/>
                </a:solidFill>
                <a:latin typeface="Calibri"/>
                <a:ea typeface="Calibri"/>
                <a:cs typeface="Calibri"/>
                <a:sym typeface="Calibri"/>
              </a:rPr>
              <a:t>IT – IMpower133</a:t>
            </a:r>
            <a:endParaRPr/>
          </a:p>
        </p:txBody>
      </p:sp>
      <p:pic>
        <p:nvPicPr>
          <p:cNvPr id="458" name="Google Shape;458;p31"/>
          <p:cNvPicPr preferRelativeResize="0"/>
          <p:nvPr/>
        </p:nvPicPr>
        <p:blipFill rotWithShape="1">
          <a:blip r:embed="rId4">
            <a:alphaModFix/>
          </a:blip>
          <a:srcRect b="13998" l="0" r="0" t="0"/>
          <a:stretch/>
        </p:blipFill>
        <p:spPr>
          <a:xfrm>
            <a:off x="4943872" y="2276872"/>
            <a:ext cx="5522959" cy="283104"/>
          </a:xfrm>
          <a:prstGeom prst="rect">
            <a:avLst/>
          </a:prstGeom>
          <a:noFill/>
          <a:ln>
            <a:noFill/>
          </a:ln>
        </p:spPr>
      </p:pic>
      <p:sp>
        <p:nvSpPr>
          <p:cNvPr id="459" name="Google Shape;459;p31"/>
          <p:cNvSpPr/>
          <p:nvPr/>
        </p:nvSpPr>
        <p:spPr>
          <a:xfrm>
            <a:off x="4727848" y="2132856"/>
            <a:ext cx="2808312" cy="3312368"/>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31"/>
          <p:cNvSpPr txBox="1"/>
          <p:nvPr/>
        </p:nvSpPr>
        <p:spPr>
          <a:xfrm>
            <a:off x="9984432" y="6597352"/>
            <a:ext cx="21713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tr-TR" sz="1200">
                <a:solidFill>
                  <a:schemeClr val="dk1"/>
                </a:solidFill>
                <a:latin typeface="Calibri"/>
                <a:ea typeface="Calibri"/>
                <a:cs typeface="Calibri"/>
                <a:sym typeface="Calibri"/>
              </a:rPr>
              <a:t>Mansfield Annals of Oncol 2020</a:t>
            </a:r>
            <a:endParaRPr/>
          </a:p>
        </p:txBody>
      </p:sp>
      <p:pic>
        <p:nvPicPr>
          <p:cNvPr id="461" name="Google Shape;461;p31"/>
          <p:cNvPicPr preferRelativeResize="0"/>
          <p:nvPr/>
        </p:nvPicPr>
        <p:blipFill rotWithShape="1">
          <a:blip r:embed="rId5">
            <a:alphaModFix/>
          </a:blip>
          <a:srcRect b="0" l="0" r="0" t="0"/>
          <a:stretch/>
        </p:blipFill>
        <p:spPr>
          <a:xfrm>
            <a:off x="5670583" y="0"/>
            <a:ext cx="6521418" cy="1340767"/>
          </a:xfrm>
          <a:prstGeom prst="rect">
            <a:avLst/>
          </a:prstGeom>
          <a:noFill/>
          <a:ln>
            <a:noFill/>
          </a:ln>
        </p:spPr>
      </p:pic>
      <p:sp>
        <p:nvSpPr>
          <p:cNvPr id="462" name="Google Shape;462;p31"/>
          <p:cNvSpPr txBox="1"/>
          <p:nvPr/>
        </p:nvSpPr>
        <p:spPr>
          <a:xfrm>
            <a:off x="1004401" y="1565175"/>
            <a:ext cx="31194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tr-TR" sz="2000">
                <a:solidFill>
                  <a:schemeClr val="dk1"/>
                </a:solidFill>
                <a:latin typeface="Calibri"/>
                <a:ea typeface="Calibri"/>
                <a:cs typeface="Calibri"/>
                <a:sym typeface="Calibri"/>
              </a:rPr>
              <a:t>EORTC QLQ-C30, QLQ-LC13</a:t>
            </a:r>
            <a:endParaRPr sz="1600"/>
          </a:p>
        </p:txBody>
      </p:sp>
      <p:sp>
        <p:nvSpPr>
          <p:cNvPr id="463" name="Google Shape;463;p31"/>
          <p:cNvSpPr txBox="1"/>
          <p:nvPr/>
        </p:nvSpPr>
        <p:spPr>
          <a:xfrm>
            <a:off x="4799856" y="2708920"/>
            <a:ext cx="360040"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tr-TR">
                <a:solidFill>
                  <a:srgbClr val="C00000"/>
                </a:solidFill>
              </a:rPr>
              <a:t>IT döneminde PKI</a:t>
            </a:r>
            <a:endParaRPr/>
          </a:p>
        </p:txBody>
      </p:sp>
      <p:pic>
        <p:nvPicPr>
          <p:cNvPr id="470" name="Google Shape;470;p32"/>
          <p:cNvPicPr preferRelativeResize="0"/>
          <p:nvPr/>
        </p:nvPicPr>
        <p:blipFill rotWithShape="1">
          <a:blip r:embed="rId3">
            <a:alphaModFix/>
          </a:blip>
          <a:srcRect b="0" l="0" r="0" t="0"/>
          <a:stretch/>
        </p:blipFill>
        <p:spPr>
          <a:xfrm>
            <a:off x="601638" y="1452340"/>
            <a:ext cx="10752765" cy="4565707"/>
          </a:xfrm>
          <a:prstGeom prst="rect">
            <a:avLst/>
          </a:prstGeom>
          <a:solidFill>
            <a:schemeClr val="lt1"/>
          </a:solidFill>
          <a:ln cap="flat" cmpd="sng" w="12700">
            <a:solidFill>
              <a:schemeClr val="accent1"/>
            </a:solidFill>
            <a:prstDash val="solid"/>
            <a:miter lim="800000"/>
            <a:headEnd len="sm" w="sm" type="none"/>
            <a:tailEnd len="sm" w="sm" type="none"/>
          </a:ln>
        </p:spPr>
      </p:pic>
      <p:sp>
        <p:nvSpPr>
          <p:cNvPr id="471" name="Google Shape;471;p32"/>
          <p:cNvSpPr txBox="1"/>
          <p:nvPr/>
        </p:nvSpPr>
        <p:spPr>
          <a:xfrm>
            <a:off x="767408" y="3356992"/>
            <a:ext cx="2232248" cy="369332"/>
          </a:xfrm>
          <a:prstGeom prst="rect">
            <a:avLst/>
          </a:prstGeom>
          <a:noFill/>
          <a:ln cap="flat" cmpd="sng" w="38100">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2" name="Google Shape;472;p32"/>
          <p:cNvSpPr/>
          <p:nvPr/>
        </p:nvSpPr>
        <p:spPr>
          <a:xfrm>
            <a:off x="3719736" y="3789040"/>
            <a:ext cx="1656184" cy="216024"/>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32"/>
          <p:cNvSpPr/>
          <p:nvPr/>
        </p:nvSpPr>
        <p:spPr>
          <a:xfrm>
            <a:off x="983432" y="5373216"/>
            <a:ext cx="3528392" cy="216024"/>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4" name="Google Shape;474;p32"/>
          <p:cNvSpPr/>
          <p:nvPr/>
        </p:nvSpPr>
        <p:spPr>
          <a:xfrm>
            <a:off x="5303912" y="5517232"/>
            <a:ext cx="1656184" cy="216024"/>
          </a:xfrm>
          <a:prstGeom prst="roundRect">
            <a:avLst>
              <a:gd fmla="val 16667" name="adj"/>
            </a:avLst>
          </a:prstGeom>
          <a:noFill/>
          <a:ln cap="flat" cmpd="sng" w="1270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tr-TR">
                <a:solidFill>
                  <a:srgbClr val="C00000"/>
                </a:solidFill>
              </a:rPr>
              <a:t>IT döneminde PKI</a:t>
            </a:r>
            <a:endParaRPr/>
          </a:p>
        </p:txBody>
      </p:sp>
      <p:grpSp>
        <p:nvGrpSpPr>
          <p:cNvPr id="481" name="Google Shape;481;p33"/>
          <p:cNvGrpSpPr/>
          <p:nvPr/>
        </p:nvGrpSpPr>
        <p:grpSpPr>
          <a:xfrm>
            <a:off x="3649359" y="1301140"/>
            <a:ext cx="4533240" cy="5116085"/>
            <a:chOff x="1801831" y="32380"/>
            <a:chExt cx="4533240" cy="5116085"/>
          </a:xfrm>
        </p:grpSpPr>
        <p:sp>
          <p:nvSpPr>
            <p:cNvPr id="482" name="Google Shape;482;p33"/>
            <p:cNvSpPr/>
            <p:nvPr/>
          </p:nvSpPr>
          <p:spPr>
            <a:xfrm>
              <a:off x="1973447" y="210471"/>
              <a:ext cx="4177057" cy="1450636"/>
            </a:xfrm>
            <a:prstGeom prst="ellipse">
              <a:avLst/>
            </a:prstGeom>
            <a:solidFill>
              <a:srgbClr val="BFC8E3">
                <a:alpha val="400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3"/>
            <p:cNvSpPr/>
            <p:nvPr/>
          </p:nvSpPr>
          <p:spPr>
            <a:xfrm>
              <a:off x="3663698" y="3762589"/>
              <a:ext cx="809507" cy="518084"/>
            </a:xfrm>
            <a:prstGeom prst="downArrow">
              <a:avLst>
                <a:gd fmla="val 50000" name="adj1"/>
                <a:gd fmla="val 50000" name="adj2"/>
              </a:avLst>
            </a:prstGeom>
            <a:solidFill>
              <a:srgbClr val="ABBADE"/>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3"/>
            <p:cNvSpPr/>
            <p:nvPr/>
          </p:nvSpPr>
          <p:spPr>
            <a:xfrm>
              <a:off x="2125634" y="4177057"/>
              <a:ext cx="3885634" cy="97140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3"/>
            <p:cNvSpPr txBox="1"/>
            <p:nvPr/>
          </p:nvSpPr>
          <p:spPr>
            <a:xfrm>
              <a:off x="2125634" y="4177057"/>
              <a:ext cx="3885634" cy="971408"/>
            </a:xfrm>
            <a:prstGeom prst="rect">
              <a:avLst/>
            </a:prstGeom>
            <a:noFill/>
            <a:ln>
              <a:noFill/>
            </a:ln>
          </p:spPr>
          <p:txBody>
            <a:bodyPr anchorCtr="0" anchor="ctr" bIns="234675" lIns="234675" spcFirstLastPara="1" rIns="234675" wrap="square" tIns="234675">
              <a:noAutofit/>
            </a:bodyPr>
            <a:lstStyle/>
            <a:p>
              <a:pPr indent="0" lvl="0" marL="0" marR="0" rtl="0" algn="ctr">
                <a:lnSpc>
                  <a:spcPct val="90000"/>
                </a:lnSpc>
                <a:spcBef>
                  <a:spcPts val="0"/>
                </a:spcBef>
                <a:spcAft>
                  <a:spcPts val="0"/>
                </a:spcAft>
                <a:buClr>
                  <a:schemeClr val="dk1"/>
                </a:buClr>
                <a:buSzPts val="3300"/>
                <a:buFont typeface="Calibri"/>
                <a:buNone/>
              </a:pPr>
              <a:r>
                <a:rPr lang="tr-TR" sz="3300">
                  <a:solidFill>
                    <a:schemeClr val="dk1"/>
                  </a:solidFill>
                  <a:latin typeface="Calibri"/>
                  <a:ea typeface="Calibri"/>
                  <a:cs typeface="Calibri"/>
                  <a:sym typeface="Calibri"/>
                </a:rPr>
                <a:t>PKI endikasyonu</a:t>
              </a:r>
              <a:endParaRPr/>
            </a:p>
          </p:txBody>
        </p:sp>
        <p:sp>
          <p:nvSpPr>
            <p:cNvPr id="486" name="Google Shape;486;p33"/>
            <p:cNvSpPr/>
            <p:nvPr/>
          </p:nvSpPr>
          <p:spPr>
            <a:xfrm>
              <a:off x="3391644" y="1725496"/>
              <a:ext cx="1457112" cy="1457112"/>
            </a:xfrm>
            <a:prstGeom prst="ellipse">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3"/>
            <p:cNvSpPr txBox="1"/>
            <p:nvPr/>
          </p:nvSpPr>
          <p:spPr>
            <a:xfrm>
              <a:off x="3605033" y="1938885"/>
              <a:ext cx="1030334" cy="103033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lang="tr-TR" sz="1600">
                  <a:solidFill>
                    <a:schemeClr val="lt1"/>
                  </a:solidFill>
                  <a:latin typeface="Calibri"/>
                  <a:ea typeface="Calibri"/>
                  <a:cs typeface="Calibri"/>
                  <a:sym typeface="Calibri"/>
                </a:rPr>
                <a:t>MRG izlem </a:t>
              </a:r>
              <a:r>
                <a:rPr lang="tr-TR" sz="1600">
                  <a:solidFill>
                    <a:srgbClr val="92D050"/>
                  </a:solidFill>
                  <a:latin typeface="Calibri"/>
                  <a:ea typeface="Calibri"/>
                  <a:cs typeface="Calibri"/>
                  <a:sym typeface="Calibri"/>
                </a:rPr>
                <a:t>MAVERICK</a:t>
              </a:r>
              <a:endParaRPr/>
            </a:p>
          </p:txBody>
        </p:sp>
        <p:sp>
          <p:nvSpPr>
            <p:cNvPr id="488" name="Google Shape;488;p33"/>
            <p:cNvSpPr/>
            <p:nvPr/>
          </p:nvSpPr>
          <p:spPr>
            <a:xfrm>
              <a:off x="2338828" y="823074"/>
              <a:ext cx="1457112" cy="1457112"/>
            </a:xfrm>
            <a:prstGeom prst="ellipse">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33"/>
            <p:cNvSpPr txBox="1"/>
            <p:nvPr/>
          </p:nvSpPr>
          <p:spPr>
            <a:xfrm>
              <a:off x="2552217" y="1036463"/>
              <a:ext cx="1030334" cy="103033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lang="tr-TR" sz="1600">
                  <a:solidFill>
                    <a:schemeClr val="lt1"/>
                  </a:solidFill>
                  <a:latin typeface="Calibri"/>
                  <a:ea typeface="Calibri"/>
                  <a:cs typeface="Calibri"/>
                  <a:sym typeface="Calibri"/>
                </a:rPr>
                <a:t>IT intrakranyal aktivite?</a:t>
              </a:r>
              <a:endParaRPr/>
            </a:p>
          </p:txBody>
        </p:sp>
        <p:sp>
          <p:nvSpPr>
            <p:cNvPr id="490" name="Google Shape;490;p33"/>
            <p:cNvSpPr/>
            <p:nvPr/>
          </p:nvSpPr>
          <p:spPr>
            <a:xfrm>
              <a:off x="4444461" y="823077"/>
              <a:ext cx="1457112" cy="1457112"/>
            </a:xfrm>
            <a:prstGeom prst="ellipse">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3"/>
            <p:cNvSpPr txBox="1"/>
            <p:nvPr/>
          </p:nvSpPr>
          <p:spPr>
            <a:xfrm>
              <a:off x="4657850" y="1036466"/>
              <a:ext cx="1030334" cy="103033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lang="tr-TR" sz="1600">
                  <a:solidFill>
                    <a:schemeClr val="lt1"/>
                  </a:solidFill>
                  <a:latin typeface="Calibri"/>
                  <a:ea typeface="Calibri"/>
                  <a:cs typeface="Calibri"/>
                  <a:sym typeface="Calibri"/>
                </a:rPr>
                <a:t>HK-PKI ±</a:t>
              </a:r>
              <a:endParaRPr/>
            </a:p>
            <a:p>
              <a:pPr indent="0" lvl="0" marL="0" marR="0" rtl="0" algn="ctr">
                <a:lnSpc>
                  <a:spcPct val="90000"/>
                </a:lnSpc>
                <a:spcBef>
                  <a:spcPts val="560"/>
                </a:spcBef>
                <a:spcAft>
                  <a:spcPts val="0"/>
                </a:spcAft>
                <a:buClr>
                  <a:schemeClr val="lt1"/>
                </a:buClr>
                <a:buSzPts val="1600"/>
                <a:buFont typeface="Calibri"/>
                <a:buNone/>
              </a:pPr>
              <a:r>
                <a:rPr lang="tr-TR" sz="1600">
                  <a:solidFill>
                    <a:schemeClr val="lt1"/>
                  </a:solidFill>
                  <a:latin typeface="Calibri"/>
                  <a:ea typeface="Calibri"/>
                  <a:cs typeface="Calibri"/>
                  <a:sym typeface="Calibri"/>
                </a:rPr>
                <a:t>Memantine  </a:t>
              </a:r>
              <a:r>
                <a:rPr lang="tr-TR" sz="1600">
                  <a:solidFill>
                    <a:srgbClr val="92D050"/>
                  </a:solidFill>
                  <a:latin typeface="Calibri"/>
                  <a:ea typeface="Calibri"/>
                  <a:cs typeface="Calibri"/>
                  <a:sym typeface="Calibri"/>
                </a:rPr>
                <a:t>NRG CC003</a:t>
              </a:r>
              <a:endParaRPr/>
            </a:p>
          </p:txBody>
        </p:sp>
        <p:sp>
          <p:nvSpPr>
            <p:cNvPr id="492" name="Google Shape;492;p33"/>
            <p:cNvSpPr/>
            <p:nvPr/>
          </p:nvSpPr>
          <p:spPr>
            <a:xfrm>
              <a:off x="1801831" y="32380"/>
              <a:ext cx="4533240" cy="3626592"/>
            </a:xfrm>
            <a:custGeom>
              <a:rect b="b" l="l" r="r" t="t"/>
              <a:pathLst>
                <a:path extrusionOk="0" h="120000" w="12000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solidFill>
              <a:schemeClr val="lt1">
                <a:alpha val="40000"/>
              </a:schemeClr>
            </a:solidFill>
            <a:ln cap="flat" cmpd="sng" w="9525">
              <a:solidFill>
                <a:srgbClr val="4372C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descr="unnamed.jpg" id="493" name="Google Shape;493;p33"/>
          <p:cNvPicPr preferRelativeResize="0"/>
          <p:nvPr/>
        </p:nvPicPr>
        <p:blipFill rotWithShape="1">
          <a:blip r:embed="rId3">
            <a:alphaModFix/>
          </a:blip>
          <a:srcRect b="0" l="0" r="0" t="0"/>
          <a:stretch/>
        </p:blipFill>
        <p:spPr>
          <a:xfrm>
            <a:off x="8328248" y="3068960"/>
            <a:ext cx="3697704" cy="277327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00000"/>
              </a:buClr>
              <a:buSzPts val="4400"/>
              <a:buFont typeface="Calibri"/>
              <a:buNone/>
            </a:pPr>
            <a:r>
              <a:rPr lang="tr-TR">
                <a:solidFill>
                  <a:srgbClr val="C00000"/>
                </a:solidFill>
              </a:rPr>
              <a:t>Gelecekten beklentiler</a:t>
            </a:r>
            <a:endParaRPr/>
          </a:p>
        </p:txBody>
      </p:sp>
      <p:sp>
        <p:nvSpPr>
          <p:cNvPr id="500" name="Google Shape;500;p34"/>
          <p:cNvSpPr txBox="1"/>
          <p:nvPr>
            <p:ph idx="1" type="body"/>
          </p:nvPr>
        </p:nvSpPr>
        <p:spPr>
          <a:xfrm>
            <a:off x="609600" y="1600201"/>
            <a:ext cx="11391056" cy="4525963"/>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15000"/>
              </a:lnSpc>
              <a:spcBef>
                <a:spcPts val="1200"/>
              </a:spcBef>
              <a:spcAft>
                <a:spcPts val="0"/>
              </a:spcAft>
              <a:buNone/>
            </a:pPr>
            <a:r>
              <a:rPr lang="tr-TR" sz="2400"/>
              <a:t>Genel:</a:t>
            </a:r>
            <a:endParaRPr sz="2400"/>
          </a:p>
          <a:p>
            <a:pPr indent="-381000" lvl="0" marL="457200" rtl="0" algn="l">
              <a:lnSpc>
                <a:spcPct val="115000"/>
              </a:lnSpc>
              <a:spcBef>
                <a:spcPts val="1200"/>
              </a:spcBef>
              <a:spcAft>
                <a:spcPts val="0"/>
              </a:spcAft>
              <a:buSzPts val="2400"/>
              <a:buChar char="●"/>
            </a:pPr>
            <a:r>
              <a:rPr lang="tr-TR" sz="2400"/>
              <a:t>Benefit of PCI in brain MRI era being re-evaluated in the MAVERICK Çalışması: MR era’da PCI faydasını araştırıyor</a:t>
            </a:r>
            <a:endParaRPr sz="2400"/>
          </a:p>
          <a:p>
            <a:pPr indent="-381000" lvl="0" marL="457200" rtl="0" algn="l">
              <a:lnSpc>
                <a:spcPct val="115000"/>
              </a:lnSpc>
              <a:spcBef>
                <a:spcPts val="0"/>
              </a:spcBef>
              <a:spcAft>
                <a:spcPts val="0"/>
              </a:spcAft>
              <a:buSzPts val="2400"/>
              <a:buChar char="●"/>
            </a:pPr>
            <a:r>
              <a:rPr lang="tr-TR" sz="2400"/>
              <a:t>PKI yapılsın ya da yapılmasın her hastaya MR takibi öneriliyor</a:t>
            </a:r>
            <a:endParaRPr sz="2400"/>
          </a:p>
          <a:p>
            <a:pPr indent="-381000" lvl="0" marL="457200" rtl="0" algn="l">
              <a:lnSpc>
                <a:spcPct val="115000"/>
              </a:lnSpc>
              <a:spcBef>
                <a:spcPts val="0"/>
              </a:spcBef>
              <a:spcAft>
                <a:spcPts val="0"/>
              </a:spcAft>
              <a:buSzPts val="2400"/>
              <a:buChar char="●"/>
            </a:pPr>
            <a:r>
              <a:rPr lang="tr-TR" sz="2400"/>
              <a:t>NRG CC003 ve PREMER çalışmaları ışığında HA-PKI önerilebilir. Memantine?</a:t>
            </a:r>
            <a:endParaRPr sz="2400"/>
          </a:p>
          <a:p>
            <a:pPr indent="0" lvl="0" marL="0" rtl="0" algn="l">
              <a:lnSpc>
                <a:spcPct val="115000"/>
              </a:lnSpc>
              <a:spcBef>
                <a:spcPts val="1200"/>
              </a:spcBef>
              <a:spcAft>
                <a:spcPts val="0"/>
              </a:spcAft>
              <a:buNone/>
            </a:pPr>
            <a:r>
              <a:rPr lang="tr-TR" sz="2400"/>
              <a:t>Sınırlı Evre KHAK</a:t>
            </a:r>
            <a:endParaRPr sz="2400"/>
          </a:p>
          <a:p>
            <a:pPr indent="-381000" lvl="0" marL="457200" rtl="0" algn="l">
              <a:lnSpc>
                <a:spcPct val="115000"/>
              </a:lnSpc>
              <a:spcBef>
                <a:spcPts val="1200"/>
              </a:spcBef>
              <a:spcAft>
                <a:spcPts val="0"/>
              </a:spcAft>
              <a:buSzPts val="2400"/>
              <a:buFont typeface="Calibri"/>
              <a:buChar char="●"/>
            </a:pPr>
            <a:r>
              <a:rPr lang="tr-TR" sz="2400"/>
              <a:t>Yaşlı, nörokognitif problemleri olan hastalar dışında evre III hastada PKI halen Standart öneri</a:t>
            </a:r>
            <a:endParaRPr sz="2400"/>
          </a:p>
          <a:p>
            <a:pPr indent="0" lvl="0" marL="0" rtl="0" algn="l">
              <a:lnSpc>
                <a:spcPct val="115000"/>
              </a:lnSpc>
              <a:spcBef>
                <a:spcPts val="1200"/>
              </a:spcBef>
              <a:spcAft>
                <a:spcPts val="0"/>
              </a:spcAft>
              <a:buNone/>
            </a:pPr>
            <a:r>
              <a:rPr lang="tr-TR" sz="2400"/>
              <a:t>Yaygın Evre KHAK</a:t>
            </a:r>
            <a:endParaRPr sz="2400"/>
          </a:p>
          <a:p>
            <a:pPr indent="0" lvl="0" marL="0" rtl="0" algn="l">
              <a:lnSpc>
                <a:spcPct val="115000"/>
              </a:lnSpc>
              <a:spcBef>
                <a:spcPts val="1200"/>
              </a:spcBef>
              <a:spcAft>
                <a:spcPts val="1200"/>
              </a:spcAft>
              <a:buNone/>
            </a:pPr>
            <a:r>
              <a:rPr lang="tr-TR" sz="2400"/>
              <a:t>• Özellikle IT döneminde PKI katkısı kısıtlı ve MR ile takip önerilebilir</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b="1" lang="tr-TR"/>
              <a:t>Small Cell Lung Cancer</a:t>
            </a:r>
            <a:endParaRPr/>
          </a:p>
        </p:txBody>
      </p:sp>
      <p:sp>
        <p:nvSpPr>
          <p:cNvPr id="507" name="Google Shape;507;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C00000"/>
              </a:buClr>
              <a:buSzPts val="2400"/>
              <a:buNone/>
            </a:pPr>
            <a:r>
              <a:rPr b="1" i="1" lang="tr-TR">
                <a:solidFill>
                  <a:srgbClr val="C00000"/>
                </a:solidFill>
              </a:rPr>
              <a:t>Not so small any more…</a:t>
            </a:r>
            <a:endParaRPr/>
          </a:p>
          <a:p>
            <a:pPr indent="0" lvl="0" marL="0" rtl="0" algn="ctr">
              <a:lnSpc>
                <a:spcPct val="90000"/>
              </a:lnSpc>
              <a:spcBef>
                <a:spcPts val="1000"/>
              </a:spcBef>
              <a:spcAft>
                <a:spcPts val="0"/>
              </a:spcAft>
              <a:buClr>
                <a:schemeClr val="dk1"/>
              </a:buClr>
              <a:buSzPts val="2400"/>
              <a:buNone/>
            </a:pPr>
            <a:r>
              <a:t/>
            </a:r>
            <a:endParaRPr b="1" i="1"/>
          </a:p>
        </p:txBody>
      </p:sp>
      <p:sp>
        <p:nvSpPr>
          <p:cNvPr id="508" name="Google Shape;508;p35"/>
          <p:cNvSpPr txBox="1"/>
          <p:nvPr/>
        </p:nvSpPr>
        <p:spPr>
          <a:xfrm>
            <a:off x="7917769" y="5054025"/>
            <a:ext cx="3359831"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tr-TR" sz="3200">
                <a:solidFill>
                  <a:schemeClr val="dk1"/>
                </a:solidFill>
                <a:latin typeface="Calibri"/>
                <a:ea typeface="Calibri"/>
                <a:cs typeface="Calibri"/>
                <a:sym typeface="Calibri"/>
              </a:rPr>
              <a:t>Teşekkür ederim…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2023-10-25T10:34:58Z</dcterms:created>
  <dc:creator>esra Kıraklı</dc:creator>
</cp:coreProperties>
</file>