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02" r:id="rId2"/>
    <p:sldId id="344" r:id="rId3"/>
    <p:sldId id="347" r:id="rId4"/>
    <p:sldId id="341" r:id="rId5"/>
    <p:sldId id="339" r:id="rId6"/>
    <p:sldId id="338" r:id="rId7"/>
    <p:sldId id="269" r:id="rId8"/>
    <p:sldId id="263" r:id="rId9"/>
    <p:sldId id="266" r:id="rId10"/>
    <p:sldId id="268" r:id="rId11"/>
    <p:sldId id="282" r:id="rId12"/>
    <p:sldId id="283" r:id="rId13"/>
    <p:sldId id="284" r:id="rId14"/>
    <p:sldId id="289" r:id="rId15"/>
    <p:sldId id="293" r:id="rId16"/>
    <p:sldId id="296" r:id="rId17"/>
    <p:sldId id="298" r:id="rId18"/>
    <p:sldId id="285" r:id="rId19"/>
    <p:sldId id="342" r:id="rId20"/>
    <p:sldId id="304" r:id="rId21"/>
    <p:sldId id="305" r:id="rId22"/>
    <p:sldId id="314" r:id="rId23"/>
    <p:sldId id="324" r:id="rId24"/>
    <p:sldId id="315" r:id="rId25"/>
    <p:sldId id="316" r:id="rId26"/>
    <p:sldId id="317" r:id="rId27"/>
    <p:sldId id="330" r:id="rId28"/>
    <p:sldId id="331" r:id="rId29"/>
    <p:sldId id="306" r:id="rId30"/>
    <p:sldId id="328" r:id="rId31"/>
    <p:sldId id="329" r:id="rId32"/>
    <p:sldId id="346" r:id="rId33"/>
    <p:sldId id="343" r:id="rId34"/>
    <p:sldId id="334" r:id="rId35"/>
    <p:sldId id="326" r:id="rId36"/>
    <p:sldId id="337" r:id="rId37"/>
    <p:sldId id="336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D0FF"/>
    <a:srgbClr val="66FF66"/>
    <a:srgbClr val="DDE9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16" autoAdjust="0"/>
    <p:restoredTop sz="99278" autoAdjust="0"/>
  </p:normalViewPr>
  <p:slideViewPr>
    <p:cSldViewPr>
      <p:cViewPr>
        <p:scale>
          <a:sx n="100" d="100"/>
          <a:sy n="100" d="100"/>
        </p:scale>
        <p:origin x="-1348" y="-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986BF-1BD7-4A28-B181-DDBAEB053191}" type="datetimeFigureOut">
              <a:rPr lang="en-US" smtClean="0"/>
              <a:pPr/>
              <a:t>11/24/2023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BAAAA-4A76-4458-8776-655C2AAC2C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8456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BAAAA-4A76-4458-8776-655C2AAC2CD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9593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BAAAA-4A76-4458-8776-655C2AAC2CD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9641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BAAAA-4A76-4458-8776-655C2AAC2CD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7289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24.11.2023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lipart-library.com/newhp/Golden_Gate_Bridge_PNG_Clip_Art-26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4" y="188640"/>
            <a:ext cx="8820472" cy="6408712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1763688" y="4075602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latin typeface="Bahnschrift SemiBold Condensed" panose="020B0502040204020203" pitchFamily="34" charset="0"/>
              </a:rPr>
              <a:t>Akciğer Kanserinde Kanıta Dayalı</a:t>
            </a:r>
          </a:p>
          <a:p>
            <a:pPr algn="ctr"/>
            <a:r>
              <a:rPr lang="tr-TR" sz="2800" dirty="0" smtClean="0">
                <a:latin typeface="Bahnschrift SemiBold Condensed" panose="020B0502040204020203" pitchFamily="34" charset="0"/>
              </a:rPr>
              <a:t>Palyatif  Radyoterapi</a:t>
            </a:r>
            <a:endParaRPr lang="en-US" sz="2800" dirty="0">
              <a:latin typeface="Bahnschrift SemiBold Condensed" panose="020B0502040204020203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2483768" y="5029709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Dr. A. Sevgi Özden</a:t>
            </a:r>
          </a:p>
          <a:p>
            <a:r>
              <a:rPr lang="tr-TR" dirty="0" smtClean="0"/>
              <a:t>Dr. Lütfi Kırdar Kartal Eğitim ve Araştırma Hastanesi</a:t>
            </a:r>
          </a:p>
          <a:p>
            <a:r>
              <a:rPr lang="tr-TR" dirty="0" smtClean="0"/>
              <a:t>25 Kasım 2023</a:t>
            </a:r>
            <a:endParaRPr lang="en-US" dirty="0"/>
          </a:p>
        </p:txBody>
      </p:sp>
      <p:pic>
        <p:nvPicPr>
          <p:cNvPr id="41988" name="Picture 4" descr="Türk Radyasyon Onkolojisi Derneğ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214290"/>
            <a:ext cx="1928825" cy="1179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5194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43608" y="1484784"/>
            <a:ext cx="77768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I- TORAKAL PALYATİF RADYOTERAPİ</a:t>
            </a:r>
          </a:p>
          <a:p>
            <a:endParaRPr lang="tr-TR" sz="2800" dirty="0" smtClean="0"/>
          </a:p>
          <a:p>
            <a:r>
              <a:rPr lang="tr-TR" sz="2800" dirty="0" smtClean="0"/>
              <a:t>II- OLİGO-METASTATİK  HASTALIKTA RADYOTERAPİ</a:t>
            </a:r>
          </a:p>
          <a:p>
            <a:endParaRPr lang="tr-TR" sz="2800" dirty="0" smtClean="0"/>
          </a:p>
          <a:p>
            <a:r>
              <a:rPr lang="tr-TR" sz="2800" dirty="0" smtClean="0"/>
              <a:t>III- KONSOLİDASYON RADYOTERAPİSİ</a:t>
            </a:r>
            <a:endParaRPr lang="en-US" sz="28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1187624" y="98072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AKIŞ: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98381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/>
          <a:srcRect l="53379" t="30893" r="14558" b="39873"/>
          <a:stretch/>
        </p:blipFill>
        <p:spPr>
          <a:xfrm>
            <a:off x="395536" y="620688"/>
            <a:ext cx="7560840" cy="3029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 cstate="print"/>
          <a:srcRect l="52789" t="48512" r="23108" b="39528"/>
          <a:stretch/>
        </p:blipFill>
        <p:spPr>
          <a:xfrm>
            <a:off x="395536" y="3963764"/>
            <a:ext cx="5184576" cy="2102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ağ Ok 3"/>
          <p:cNvSpPr/>
          <p:nvPr/>
        </p:nvSpPr>
        <p:spPr>
          <a:xfrm>
            <a:off x="5436096" y="4725144"/>
            <a:ext cx="864096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etin kutusu 4"/>
          <p:cNvSpPr txBox="1"/>
          <p:nvPr/>
        </p:nvSpPr>
        <p:spPr>
          <a:xfrm>
            <a:off x="6381700" y="4936522"/>
            <a:ext cx="215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% 55 </a:t>
            </a:r>
            <a:r>
              <a:rPr lang="tr-TR" sz="2400" dirty="0" smtClean="0"/>
              <a:t>palyatif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35011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/>
          <a:srcRect l="53379" t="30893" r="14558" b="39873"/>
          <a:stretch/>
        </p:blipFill>
        <p:spPr>
          <a:xfrm>
            <a:off x="791580" y="658788"/>
            <a:ext cx="7560840" cy="3029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 cstate="print"/>
          <a:srcRect l="52789" t="48512" r="23108" b="39528"/>
          <a:stretch/>
        </p:blipFill>
        <p:spPr>
          <a:xfrm>
            <a:off x="395536" y="3963764"/>
            <a:ext cx="3780420" cy="2102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ağ Ok 3"/>
          <p:cNvSpPr/>
          <p:nvPr/>
        </p:nvSpPr>
        <p:spPr>
          <a:xfrm>
            <a:off x="3923928" y="4725144"/>
            <a:ext cx="864096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etin kutusu 4"/>
          <p:cNvSpPr txBox="1"/>
          <p:nvPr/>
        </p:nvSpPr>
        <p:spPr>
          <a:xfrm>
            <a:off x="4009218" y="4926486"/>
            <a:ext cx="1481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% 55 </a:t>
            </a:r>
            <a:r>
              <a:rPr lang="tr-TR" sz="2000" dirty="0" smtClean="0"/>
              <a:t> </a:t>
            </a:r>
            <a:endParaRPr lang="en-US" sz="20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4932040" y="3871423"/>
            <a:ext cx="3960440" cy="2308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50800" h="101600"/>
            <a:bevelB w="19050" h="88900"/>
            <a:contourClr>
              <a:schemeClr val="accent1"/>
            </a:contourClr>
          </a:sp3d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u="sng" dirty="0" smtClean="0">
                <a:solidFill>
                  <a:schemeClr val="bg1"/>
                </a:solidFill>
              </a:rPr>
              <a:t>Zamana </a:t>
            </a:r>
            <a:r>
              <a:rPr lang="tr-TR" u="sng" dirty="0">
                <a:solidFill>
                  <a:schemeClr val="bg1"/>
                </a:solidFill>
              </a:rPr>
              <a:t>bağlı değişkenler  </a:t>
            </a:r>
            <a:r>
              <a:rPr lang="tr-TR" u="sng" dirty="0">
                <a:solidFill>
                  <a:schemeClr val="bg1"/>
                </a:solidFill>
                <a:cs typeface="Calibri"/>
              </a:rPr>
              <a:t>[</a:t>
            </a:r>
            <a:r>
              <a:rPr lang="tr-TR" u="sng" dirty="0">
                <a:solidFill>
                  <a:schemeClr val="bg1"/>
                </a:solidFill>
              </a:rPr>
              <a:t>başvuru-tanı- tedavi süreci</a:t>
            </a:r>
            <a:r>
              <a:rPr lang="tr-TR" u="sng" dirty="0">
                <a:solidFill>
                  <a:schemeClr val="bg1"/>
                </a:solidFill>
                <a:cs typeface="Calibri"/>
              </a:rPr>
              <a:t>]</a:t>
            </a:r>
            <a:endParaRPr lang="tr-TR" u="sng" dirty="0">
              <a:solidFill>
                <a:schemeClr val="bg1"/>
              </a:solidFill>
            </a:endParaRPr>
          </a:p>
          <a:p>
            <a:r>
              <a:rPr lang="tr-TR" dirty="0"/>
              <a:t>1-   Kilo kaybı, %</a:t>
            </a:r>
            <a:r>
              <a:rPr lang="tr-TR" dirty="0" smtClean="0"/>
              <a:t>33.</a:t>
            </a:r>
            <a:endParaRPr lang="tr-TR" dirty="0"/>
          </a:p>
          <a:p>
            <a:r>
              <a:rPr lang="tr-TR" dirty="0"/>
              <a:t>2-   KPS, %32 (%20: KPS 0-1’den 2-3’e </a:t>
            </a:r>
            <a:r>
              <a:rPr lang="tr-TR" dirty="0" smtClean="0"/>
              <a:t>düşüyor).</a:t>
            </a:r>
            <a:endParaRPr lang="tr-TR" dirty="0"/>
          </a:p>
          <a:p>
            <a:r>
              <a:rPr lang="tr-TR" dirty="0"/>
              <a:t>3-   Tümör </a:t>
            </a:r>
            <a:r>
              <a:rPr lang="tr-TR" dirty="0" err="1"/>
              <a:t>progresyonu</a:t>
            </a:r>
            <a:r>
              <a:rPr lang="tr-TR" dirty="0"/>
              <a:t>, %</a:t>
            </a:r>
            <a:r>
              <a:rPr lang="tr-TR" dirty="0" smtClean="0"/>
              <a:t>15. </a:t>
            </a:r>
            <a:endParaRPr lang="tr-TR" dirty="0"/>
          </a:p>
          <a:p>
            <a:r>
              <a:rPr lang="tr-TR" dirty="0"/>
              <a:t>4-   Majör komplikasyonlar –</a:t>
            </a:r>
            <a:r>
              <a:rPr lang="tr-TR" dirty="0" err="1"/>
              <a:t>hemoptizi</a:t>
            </a:r>
            <a:r>
              <a:rPr lang="tr-TR" dirty="0"/>
              <a:t>, </a:t>
            </a:r>
            <a:r>
              <a:rPr lang="tr-TR" dirty="0" err="1"/>
              <a:t>akc</a:t>
            </a:r>
            <a:r>
              <a:rPr lang="tr-TR" dirty="0"/>
              <a:t>. </a:t>
            </a:r>
            <a:r>
              <a:rPr lang="tr-TR" dirty="0" err="1"/>
              <a:t>Kollaps</a:t>
            </a:r>
            <a:r>
              <a:rPr lang="tr-TR" dirty="0"/>
              <a:t>, </a:t>
            </a:r>
            <a:r>
              <a:rPr lang="tr-TR" dirty="0" err="1"/>
              <a:t>pulm</a:t>
            </a:r>
            <a:r>
              <a:rPr lang="tr-TR" dirty="0"/>
              <a:t>. </a:t>
            </a:r>
            <a:r>
              <a:rPr lang="tr-TR" dirty="0" err="1"/>
              <a:t>Emboli</a:t>
            </a:r>
            <a:r>
              <a:rPr lang="tr-TR" dirty="0"/>
              <a:t>, %</a:t>
            </a:r>
            <a:r>
              <a:rPr lang="tr-TR" dirty="0" smtClean="0"/>
              <a:t>7.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91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223864" y="1556792"/>
            <a:ext cx="6012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I-TORAKAL PALYATİF RADYOTERAPİ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322624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26332" y="2690336"/>
            <a:ext cx="648072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err="1" smtClean="0"/>
              <a:t>Dispne</a:t>
            </a:r>
            <a:r>
              <a:rPr lang="tr-TR" dirty="0" smtClean="0"/>
              <a:t> </a:t>
            </a:r>
          </a:p>
          <a:p>
            <a:r>
              <a:rPr lang="tr-TR" dirty="0" smtClean="0"/>
              <a:t>Ağrı</a:t>
            </a:r>
          </a:p>
          <a:p>
            <a:r>
              <a:rPr lang="tr-TR" dirty="0" err="1" smtClean="0"/>
              <a:t>Hemoptizi</a:t>
            </a:r>
            <a:r>
              <a:rPr lang="tr-TR" dirty="0" smtClean="0"/>
              <a:t> </a:t>
            </a:r>
            <a:endParaRPr lang="en-US" dirty="0"/>
          </a:p>
          <a:p>
            <a:r>
              <a:rPr lang="tr-TR" dirty="0" smtClean="0"/>
              <a:t>Öksürük </a:t>
            </a:r>
          </a:p>
          <a:p>
            <a:endParaRPr lang="tr-TR" dirty="0" smtClean="0"/>
          </a:p>
        </p:txBody>
      </p:sp>
      <p:sp>
        <p:nvSpPr>
          <p:cNvPr id="3" name="Metin kutusu 2"/>
          <p:cNvSpPr txBox="1"/>
          <p:nvPr/>
        </p:nvSpPr>
        <p:spPr>
          <a:xfrm>
            <a:off x="1115616" y="1556792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PALYATİF  (SEMPTOMATİK) TEDAVİ</a:t>
            </a:r>
            <a:endParaRPr lang="en-US" sz="24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1115616" y="2204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Majör semptomlar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763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9904231"/>
              </p:ext>
            </p:extLst>
          </p:nvPr>
        </p:nvGraphicFramePr>
        <p:xfrm>
          <a:off x="179512" y="188641"/>
          <a:ext cx="8856985" cy="60429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71397"/>
                <a:gridCol w="1771397"/>
                <a:gridCol w="1295906"/>
                <a:gridCol w="2246888"/>
                <a:gridCol w="1771397"/>
              </a:tblGrid>
              <a:tr h="504055">
                <a:tc>
                  <a:txBody>
                    <a:bodyPr/>
                    <a:lstStyle/>
                    <a:p>
                      <a:r>
                        <a:rPr lang="tr-TR" dirty="0" smtClean="0"/>
                        <a:t>çalışma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Doz/fraksiyon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Primer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endpoint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Palyasyon</a:t>
                      </a:r>
                      <a:r>
                        <a:rPr lang="tr-TR" dirty="0" smtClean="0"/>
                        <a:t> 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Med</a:t>
                      </a:r>
                      <a:r>
                        <a:rPr lang="tr-TR" dirty="0" smtClean="0"/>
                        <a:t>. </a:t>
                      </a:r>
                      <a:r>
                        <a:rPr lang="tr-TR" dirty="0" err="1" smtClean="0"/>
                        <a:t>survi</a:t>
                      </a:r>
                      <a:endParaRPr lang="en-US" dirty="0"/>
                    </a:p>
                  </a:txBody>
                  <a:tcPr/>
                </a:tc>
              </a:tr>
              <a:tr h="1856357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Simpson</a:t>
                      </a:r>
                      <a:r>
                        <a:rPr lang="tr-TR" sz="1400" dirty="0" smtClean="0"/>
                        <a:t>, RTOG, 1985</a:t>
                      </a:r>
                    </a:p>
                    <a:p>
                      <a:r>
                        <a:rPr lang="tr-TR" sz="1400" dirty="0" smtClean="0"/>
                        <a:t>1973-79;</a:t>
                      </a:r>
                      <a:r>
                        <a:rPr lang="tr-TR" sz="1400" baseline="0" dirty="0" smtClean="0"/>
                        <a:t> n:409rand. (n:316)</a:t>
                      </a:r>
                    </a:p>
                    <a:p>
                      <a:r>
                        <a:rPr lang="tr-TR" sz="1400" baseline="0" dirty="0" smtClean="0"/>
                        <a:t>SCC: %60, AC:%21, </a:t>
                      </a:r>
                      <a:r>
                        <a:rPr lang="tr-TR" sz="1400" baseline="0" dirty="0" err="1" smtClean="0"/>
                        <a:t>Lcell</a:t>
                      </a:r>
                      <a:r>
                        <a:rPr lang="tr-TR" sz="1400" baseline="0" dirty="0" smtClean="0"/>
                        <a:t>: %19</a:t>
                      </a:r>
                    </a:p>
                    <a:p>
                      <a:r>
                        <a:rPr lang="tr-TR" sz="1400" baseline="0" dirty="0" smtClean="0"/>
                        <a:t>KPS ≥80: %63</a:t>
                      </a:r>
                    </a:p>
                    <a:p>
                      <a:r>
                        <a:rPr lang="tr-TR" sz="1400" baseline="0" dirty="0" smtClean="0"/>
                        <a:t>Yaş &gt;60: %66</a:t>
                      </a:r>
                    </a:p>
                    <a:p>
                      <a:r>
                        <a:rPr lang="tr-TR" sz="1400" baseline="0" dirty="0" smtClean="0"/>
                        <a:t>UM: 0</a:t>
                      </a:r>
                    </a:p>
                    <a:p>
                      <a:r>
                        <a:rPr lang="tr-TR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40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/20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tr-TR" sz="1400" u="none" strike="noStrike" kern="1200" baseline="0" dirty="0" smtClean="0"/>
                        <a:t>.</a:t>
                      </a:r>
                      <a:r>
                        <a:rPr lang="en-US" sz="1400" u="none" strike="noStrike" kern="1200" baseline="0" dirty="0" smtClean="0"/>
                        <a:t>/4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. </a:t>
                      </a:r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30Gy/10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tr-TR" sz="1400" u="none" strike="noStrike" kern="1200" baseline="0" dirty="0" smtClean="0"/>
                        <a:t>.</a:t>
                      </a:r>
                      <a:r>
                        <a:rPr lang="en-US" sz="1400" u="none" strike="noStrike" kern="1200" baseline="0" dirty="0" smtClean="0"/>
                        <a:t>/2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C. </a:t>
                      </a:r>
                      <a:r>
                        <a:rPr lang="en-US" sz="1400" u="none" strike="noStrike" kern="1200" baseline="0" dirty="0" smtClean="0"/>
                        <a:t>40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/10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tr-TR" sz="1400" u="none" strike="noStrike" kern="1200" baseline="0" dirty="0" smtClean="0"/>
                        <a:t>.</a:t>
                      </a:r>
                      <a:r>
                        <a:rPr lang="en-US" sz="1400" u="none" strike="noStrike" kern="1200" baseline="0" dirty="0" smtClean="0"/>
                        <a:t>/4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en-US" sz="1400" u="none" strike="noStrike" kern="1200" baseline="0" dirty="0" smtClean="0"/>
                        <a:t>, split course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±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</a:p>
                    <a:p>
                      <a:r>
                        <a:rPr lang="tr-TR" sz="1400" u="none" strike="noStrike" kern="1200" baseline="0" dirty="0" err="1" smtClean="0"/>
                        <a:t>cytoxan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1-semptom yanıtı</a:t>
                      </a:r>
                    </a:p>
                    <a:p>
                      <a:r>
                        <a:rPr lang="tr-TR" sz="1400" dirty="0" smtClean="0"/>
                        <a:t>2-lokal yanıt</a:t>
                      </a:r>
                    </a:p>
                    <a:p>
                      <a:r>
                        <a:rPr lang="tr-TR" sz="1400" dirty="0" smtClean="0"/>
                        <a:t>3-morbidite</a:t>
                      </a:r>
                    </a:p>
                    <a:p>
                      <a:r>
                        <a:rPr lang="tr-TR" sz="1400" dirty="0" smtClean="0"/>
                        <a:t>4-sağkalım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sng" dirty="0" smtClean="0"/>
                        <a:t>Lokal          A     B      C</a:t>
                      </a:r>
                    </a:p>
                    <a:p>
                      <a:r>
                        <a:rPr lang="tr-TR" sz="1400" u="none" dirty="0" smtClean="0"/>
                        <a:t>CR</a:t>
                      </a:r>
                      <a:r>
                        <a:rPr lang="tr-TR" sz="1400" u="none" baseline="0" dirty="0" smtClean="0"/>
                        <a:t>              15    17   12</a:t>
                      </a:r>
                    </a:p>
                    <a:p>
                      <a:r>
                        <a:rPr lang="tr-TR" sz="1400" u="none" baseline="0" dirty="0" smtClean="0"/>
                        <a:t>PR              29    24   27</a:t>
                      </a:r>
                    </a:p>
                    <a:p>
                      <a:r>
                        <a:rPr lang="tr-TR" sz="1400" u="none" baseline="0" dirty="0" err="1" smtClean="0"/>
                        <a:t>Stabl</a:t>
                      </a:r>
                      <a:r>
                        <a:rPr lang="tr-TR" sz="1400" u="none" baseline="0" dirty="0" smtClean="0"/>
                        <a:t>          45    48   46</a:t>
                      </a:r>
                    </a:p>
                    <a:p>
                      <a:r>
                        <a:rPr lang="tr-TR" sz="1400" u="none" baseline="0" dirty="0" err="1" smtClean="0"/>
                        <a:t>Prog</a:t>
                      </a:r>
                      <a:r>
                        <a:rPr lang="tr-TR" sz="1400" u="none" baseline="0" dirty="0" smtClean="0"/>
                        <a:t>           4        6     7</a:t>
                      </a:r>
                      <a:endParaRPr lang="tr-TR" sz="14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6.9 </a:t>
                      </a:r>
                      <a:r>
                        <a:rPr lang="tr-TR" sz="1400" u="none" strike="noStrike" kern="1200" baseline="0" dirty="0" smtClean="0"/>
                        <a:t>ay</a:t>
                      </a:r>
                    </a:p>
                    <a:p>
                      <a:r>
                        <a:rPr lang="en-US" sz="1400" u="none" strike="noStrike" kern="1200" baseline="0" dirty="0" smtClean="0"/>
                        <a:t> vs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6.4</a:t>
                      </a:r>
                      <a:r>
                        <a:rPr lang="tr-TR" sz="1400" u="none" strike="noStrike" kern="1200" baseline="0" dirty="0" smtClean="0"/>
                        <a:t> ay</a:t>
                      </a:r>
                    </a:p>
                    <a:p>
                      <a:r>
                        <a:rPr lang="en-US" sz="1400" u="none" strike="noStrike" kern="1200" baseline="0" dirty="0" smtClean="0"/>
                        <a:t> vs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1400" u="none" strike="noStrike" kern="1200" baseline="0" dirty="0" smtClean="0"/>
                        <a:t>C. </a:t>
                      </a:r>
                      <a:r>
                        <a:rPr lang="en-US" sz="1400" u="none" strike="noStrike" kern="1200" baseline="0" dirty="0" smtClean="0"/>
                        <a:t>6.2</a:t>
                      </a:r>
                      <a:r>
                        <a:rPr lang="tr-TR" sz="1400" u="none" strike="noStrike" kern="1200" baseline="0" dirty="0" smtClean="0"/>
                        <a:t> ay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kern="1200" baseline="0" dirty="0" smtClean="0"/>
                        <a:t>(NS)</a:t>
                      </a:r>
                      <a:endParaRPr lang="en-US" sz="1400" dirty="0"/>
                    </a:p>
                  </a:txBody>
                  <a:tcPr/>
                </a:tc>
              </a:tr>
              <a:tr h="1270139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Teo</a:t>
                      </a:r>
                      <a:r>
                        <a:rPr lang="tr-TR" sz="1400" dirty="0" smtClean="0"/>
                        <a:t>, 1988</a:t>
                      </a:r>
                    </a:p>
                    <a:p>
                      <a:r>
                        <a:rPr lang="tr-TR" sz="1400" dirty="0" smtClean="0"/>
                        <a:t>Hong Kong</a:t>
                      </a:r>
                    </a:p>
                    <a:p>
                      <a:r>
                        <a:rPr lang="tr-TR" sz="1400" dirty="0" smtClean="0"/>
                        <a:t>1981-84;</a:t>
                      </a:r>
                      <a:r>
                        <a:rPr lang="tr-TR" sz="1400" baseline="0" dirty="0" smtClean="0"/>
                        <a:t> n:291rand.(273)</a:t>
                      </a:r>
                    </a:p>
                    <a:p>
                      <a:r>
                        <a:rPr lang="tr-TR" sz="1400" u="none" strike="noStrike" kern="1200" baseline="0" dirty="0" smtClean="0"/>
                        <a:t>Yaş:</a:t>
                      </a:r>
                      <a:r>
                        <a:rPr lang="en-US" sz="1400" u="none" strike="noStrike" kern="1200" baseline="0" dirty="0" smtClean="0"/>
                        <a:t>62</a:t>
                      </a:r>
                    </a:p>
                    <a:p>
                      <a:r>
                        <a:rPr lang="en-US" sz="1400" u="none" strike="noStrike" kern="1200" baseline="0" dirty="0" smtClean="0"/>
                        <a:t>KPS 80: 57%</a:t>
                      </a:r>
                    </a:p>
                    <a:p>
                      <a:r>
                        <a:rPr lang="tr-TR" sz="1400" u="none" strike="noStrike" kern="1200" baseline="0" dirty="0" smtClean="0"/>
                        <a:t>UM: </a:t>
                      </a:r>
                      <a:r>
                        <a:rPr lang="en-US" sz="1400" u="none" strike="noStrike" kern="1200" baseline="0" dirty="0" smtClean="0"/>
                        <a:t>29%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tr-TR" sz="1400" u="none" strike="noStrike" kern="1200" baseline="0" dirty="0" smtClean="0"/>
                        <a:t>2.5 </a:t>
                      </a:r>
                      <a:r>
                        <a:rPr lang="tr-TR" sz="1400" u="none" strike="noStrike" kern="1200" baseline="0" dirty="0" err="1" smtClean="0"/>
                        <a:t>Gy</a:t>
                      </a:r>
                      <a:r>
                        <a:rPr lang="tr-TR" sz="1400" u="none" strike="noStrike" kern="1200" baseline="0" dirty="0" smtClean="0"/>
                        <a:t> x 18fr /</a:t>
                      </a:r>
                      <a:r>
                        <a:rPr lang="en-US" sz="1400" u="none" strike="noStrike" kern="1200" baseline="0" dirty="0" smtClean="0"/>
                        <a:t>4.5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.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u="none" strike="noStrike" kern="1200" baseline="0" dirty="0" smtClean="0"/>
                        <a:t> vs</a:t>
                      </a:r>
                    </a:p>
                    <a:p>
                      <a:r>
                        <a:rPr lang="tr-TR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B. </a:t>
                      </a:r>
                      <a:r>
                        <a:rPr lang="tr-TR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7.8 </a:t>
                      </a:r>
                      <a:r>
                        <a:rPr lang="tr-TR" sz="1400" b="1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Gy</a:t>
                      </a:r>
                      <a:r>
                        <a:rPr lang="tr-TR" sz="1800" b="1" u="none" strike="noStrike" kern="1200" baseline="0" dirty="0" smtClean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tr-TR" sz="1400" b="1" u="none" strike="noStrike" kern="1200" baseline="0" dirty="0" smtClean="0">
                          <a:solidFill>
                            <a:schemeClr val="dk1"/>
                          </a:solidFill>
                        </a:rPr>
                        <a:t>X4 </a:t>
                      </a:r>
                    </a:p>
                    <a:p>
                      <a:r>
                        <a:rPr lang="tr-TR" sz="1400" b="1" u="none" strike="noStrike" kern="1200" baseline="0" dirty="0" smtClean="0">
                          <a:solidFill>
                            <a:schemeClr val="dk1"/>
                          </a:solidFill>
                        </a:rPr>
                        <a:t>q1hf.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1-semptom </a:t>
                      </a:r>
                      <a:r>
                        <a:rPr lang="tr-TR" sz="1400" dirty="0" err="1" smtClean="0"/>
                        <a:t>palyasyonu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2-lokal kontrol</a:t>
                      </a:r>
                    </a:p>
                    <a:p>
                      <a:endParaRPr lang="tr-TR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1. </a:t>
                      </a:r>
                      <a:r>
                        <a:rPr lang="tr-TR" sz="1400" dirty="0" err="1" smtClean="0"/>
                        <a:t>Semp.Yanıt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A.%71</a:t>
                      </a:r>
                    </a:p>
                    <a:p>
                      <a:r>
                        <a:rPr lang="tr-TR" sz="1400" dirty="0" smtClean="0"/>
                        <a:t>B.%54 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</a:rPr>
                        <a:t>p&lt;0.012</a:t>
                      </a:r>
                    </a:p>
                    <a:p>
                      <a:r>
                        <a:rPr lang="tr-TR" sz="1400" dirty="0" smtClean="0"/>
                        <a:t>2-lokal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dirty="0" err="1" smtClean="0"/>
                        <a:t>Rad.yanıt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A.%53</a:t>
                      </a:r>
                    </a:p>
                    <a:p>
                      <a:r>
                        <a:rPr lang="tr-TR" sz="1400" dirty="0" smtClean="0"/>
                        <a:t>B.%50</a:t>
                      </a:r>
                      <a:r>
                        <a:rPr lang="tr-TR" sz="1400" baseline="0" dirty="0" smtClean="0"/>
                        <a:t>  p:0.86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20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.</a:t>
                      </a:r>
                    </a:p>
                    <a:p>
                      <a:r>
                        <a:rPr lang="tr-TR" sz="1400" u="none" strike="noStrike" kern="1200" baseline="0" dirty="0" smtClean="0"/>
                        <a:t>      </a:t>
                      </a:r>
                    </a:p>
                    <a:p>
                      <a:r>
                        <a:rPr lang="tr-TR" sz="1400" u="none" strike="noStrike" kern="1200" baseline="0" dirty="0" smtClean="0"/>
                        <a:t>    </a:t>
                      </a:r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 </a:t>
                      </a:r>
                    </a:p>
                    <a:p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20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. </a:t>
                      </a:r>
                    </a:p>
                    <a:p>
                      <a:r>
                        <a:rPr lang="en-US" sz="1400" u="none" strike="noStrike" kern="1200" baseline="0" dirty="0" smtClean="0"/>
                        <a:t>(NS)</a:t>
                      </a:r>
                      <a:endParaRPr lang="en-US" sz="1400" dirty="0"/>
                    </a:p>
                  </a:txBody>
                  <a:tcPr/>
                </a:tc>
              </a:tr>
              <a:tr h="1806206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MRC, 1991</a:t>
                      </a:r>
                    </a:p>
                    <a:p>
                      <a:r>
                        <a:rPr lang="tr-TR" sz="1400" dirty="0" smtClean="0"/>
                        <a:t>İngiltere</a:t>
                      </a:r>
                    </a:p>
                    <a:p>
                      <a:r>
                        <a:rPr lang="tr-TR" sz="1400" dirty="0" smtClean="0"/>
                        <a:t>1985-88;n:379 </a:t>
                      </a:r>
                      <a:r>
                        <a:rPr lang="tr-TR" sz="1400" dirty="0" err="1" smtClean="0"/>
                        <a:t>rand</a:t>
                      </a:r>
                      <a:r>
                        <a:rPr lang="tr-TR" sz="1400" dirty="0" smtClean="0"/>
                        <a:t> (n:369)</a:t>
                      </a:r>
                    </a:p>
                    <a:p>
                      <a:r>
                        <a:rPr lang="tr-TR" sz="1400" u="none" strike="noStrike" kern="1200" baseline="0" dirty="0" smtClean="0"/>
                        <a:t>SCC:%80</a:t>
                      </a:r>
                    </a:p>
                    <a:p>
                      <a:r>
                        <a:rPr lang="tr-TR" sz="1400" u="none" strike="noStrike" kern="1200" baseline="0" dirty="0" smtClean="0"/>
                        <a:t>Yaş</a:t>
                      </a:r>
                      <a:r>
                        <a:rPr lang="en-US" sz="1400" u="none" strike="noStrike" kern="1200" baseline="0" dirty="0" smtClean="0"/>
                        <a:t> &gt;65: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71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PS 3-4</a:t>
                      </a:r>
                      <a:r>
                        <a:rPr lang="en-US" sz="1400" u="none" strike="noStrike" kern="1200" baseline="0" dirty="0" smtClean="0"/>
                        <a:t>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5</a:t>
                      </a:r>
                      <a:r>
                        <a:rPr lang="tr-TR" sz="1400" u="none" strike="noStrike" kern="1200" baseline="0" dirty="0" smtClean="0"/>
                        <a:t>9</a:t>
                      </a:r>
                      <a:endParaRPr lang="en-US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UM</a:t>
                      </a:r>
                      <a:r>
                        <a:rPr lang="en-US" sz="1400" u="none" strike="noStrike" kern="1200" baseline="0" dirty="0" smtClean="0"/>
                        <a:t>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32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A. </a:t>
                      </a:r>
                      <a:r>
                        <a:rPr lang="en-US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17 </a:t>
                      </a:r>
                      <a:r>
                        <a:rPr lang="en-US" sz="1400" b="1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Gy</a:t>
                      </a:r>
                      <a:r>
                        <a:rPr lang="en-US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/2 </a:t>
                      </a:r>
                      <a:r>
                        <a:rPr lang="en-US" sz="1400" b="1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fr</a:t>
                      </a:r>
                      <a:r>
                        <a:rPr lang="en-US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/8 </a:t>
                      </a:r>
                      <a:r>
                        <a:rPr lang="tr-TR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gün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30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smtClean="0"/>
                        <a:t>10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/2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 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C. </a:t>
                      </a:r>
                      <a:r>
                        <a:rPr lang="en-US" sz="1400" u="none" strike="noStrike" kern="1200" baseline="0" dirty="0" smtClean="0"/>
                        <a:t>27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/6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/8 </a:t>
                      </a:r>
                      <a:r>
                        <a:rPr lang="tr-TR" sz="1400" u="none" strike="noStrike" kern="1200" baseline="0" dirty="0" smtClean="0"/>
                        <a:t>gün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1-semptom yanıtı</a:t>
                      </a:r>
                    </a:p>
                    <a:p>
                      <a:r>
                        <a:rPr lang="tr-TR" sz="1400" dirty="0" smtClean="0"/>
                        <a:t>2-lokal yanıt</a:t>
                      </a:r>
                    </a:p>
                    <a:p>
                      <a:r>
                        <a:rPr lang="tr-TR" sz="1400" dirty="0" smtClean="0"/>
                        <a:t>3-sağkalım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dirty="0" smtClean="0"/>
                        <a:t>                  </a:t>
                      </a:r>
                      <a:r>
                        <a:rPr lang="tr-TR" sz="1400" u="sng" dirty="0" smtClean="0"/>
                        <a:t>A.</a:t>
                      </a:r>
                      <a:r>
                        <a:rPr lang="tr-TR" sz="1400" u="sng" baseline="0" dirty="0" smtClean="0"/>
                        <a:t>       B/C. (%)</a:t>
                      </a:r>
                    </a:p>
                    <a:p>
                      <a:r>
                        <a:rPr lang="tr-TR" sz="1400" u="none" baseline="0" dirty="0" err="1" smtClean="0"/>
                        <a:t>Hemop</a:t>
                      </a:r>
                      <a:r>
                        <a:rPr lang="tr-TR" sz="1400" u="none" baseline="0" dirty="0" smtClean="0"/>
                        <a:t>.        81        86</a:t>
                      </a:r>
                    </a:p>
                    <a:p>
                      <a:r>
                        <a:rPr lang="tr-TR" sz="1400" u="none" baseline="0" dirty="0" smtClean="0"/>
                        <a:t>Öksürük       65        56</a:t>
                      </a:r>
                    </a:p>
                    <a:p>
                      <a:r>
                        <a:rPr lang="tr-TR" sz="1400" u="none" baseline="0" dirty="0" err="1" smtClean="0"/>
                        <a:t>G.Ağrısı</a:t>
                      </a:r>
                      <a:r>
                        <a:rPr lang="tr-TR" sz="1400" u="none" baseline="0" dirty="0" smtClean="0"/>
                        <a:t>        75        80</a:t>
                      </a:r>
                    </a:p>
                    <a:p>
                      <a:r>
                        <a:rPr lang="tr-TR" sz="1400" u="none" baseline="0" dirty="0" err="1" smtClean="0"/>
                        <a:t>Anoreksi</a:t>
                      </a:r>
                      <a:r>
                        <a:rPr lang="tr-TR" sz="1400" u="none" baseline="0" dirty="0" smtClean="0"/>
                        <a:t>       68       64</a:t>
                      </a:r>
                    </a:p>
                    <a:p>
                      <a:r>
                        <a:rPr lang="tr-TR" sz="1400" u="none" baseline="0" dirty="0" smtClean="0"/>
                        <a:t>Depresyon    72       57</a:t>
                      </a:r>
                      <a:endParaRPr lang="en-US"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179 </a:t>
                      </a:r>
                      <a:r>
                        <a:rPr lang="tr-TR" sz="1400" u="none" strike="noStrike" kern="1200" baseline="0" dirty="0" smtClean="0"/>
                        <a:t>gün</a:t>
                      </a:r>
                    </a:p>
                    <a:p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177</a:t>
                      </a:r>
                      <a:r>
                        <a:rPr lang="tr-TR" sz="1400" u="none" strike="noStrike" kern="1200" baseline="0" dirty="0" smtClean="0"/>
                        <a:t> gün</a:t>
                      </a:r>
                    </a:p>
                    <a:p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smtClean="0"/>
                        <a:t> (NS)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694260" y="5860176"/>
            <a:ext cx="619268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CİHAZ-ZAMAN VE PERSONEL </a:t>
            </a:r>
            <a:r>
              <a:rPr lang="tr-TR" dirty="0" smtClean="0"/>
              <a:t>AÇISINDAN </a:t>
            </a:r>
            <a:r>
              <a:rPr lang="tr-TR" b="1" dirty="0" smtClean="0"/>
              <a:t>MALİYET-ETKİN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8193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49910800"/>
              </p:ext>
            </p:extLst>
          </p:nvPr>
        </p:nvGraphicFramePr>
        <p:xfrm>
          <a:off x="107505" y="152400"/>
          <a:ext cx="8928990" cy="65642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5798"/>
                <a:gridCol w="1785798"/>
                <a:gridCol w="1785798"/>
                <a:gridCol w="1785798"/>
                <a:gridCol w="1785798"/>
              </a:tblGrid>
              <a:tr h="468288">
                <a:tc>
                  <a:txBody>
                    <a:bodyPr/>
                    <a:lstStyle/>
                    <a:p>
                      <a:r>
                        <a:rPr lang="tr-TR" dirty="0" smtClean="0"/>
                        <a:t>çalışma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Doz/fraksiyon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Primer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endpoint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Palyasyon</a:t>
                      </a:r>
                      <a:r>
                        <a:rPr lang="tr-TR" dirty="0" smtClean="0"/>
                        <a:t>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Med</a:t>
                      </a:r>
                      <a:r>
                        <a:rPr lang="tr-TR" dirty="0" smtClean="0"/>
                        <a:t>. </a:t>
                      </a:r>
                      <a:r>
                        <a:rPr lang="tr-TR" dirty="0" err="1" smtClean="0"/>
                        <a:t>survi</a:t>
                      </a:r>
                      <a:endParaRPr lang="en-US" dirty="0"/>
                    </a:p>
                  </a:txBody>
                  <a:tcPr/>
                </a:tc>
              </a:tr>
              <a:tr h="1341358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Bleehen,1992</a:t>
                      </a:r>
                    </a:p>
                    <a:p>
                      <a:r>
                        <a:rPr lang="tr-TR" sz="1400" b="1" dirty="0" smtClean="0"/>
                        <a:t>MRC, İngiltere</a:t>
                      </a:r>
                    </a:p>
                    <a:p>
                      <a:r>
                        <a:rPr lang="tr-TR" sz="1400" b="0" dirty="0" smtClean="0"/>
                        <a:t>1988-89</a:t>
                      </a:r>
                      <a:r>
                        <a:rPr lang="tr-TR" sz="1400" b="1" dirty="0" smtClean="0"/>
                        <a:t>,</a:t>
                      </a:r>
                      <a:r>
                        <a:rPr lang="tr-TR" sz="1400" b="1" baseline="0" dirty="0" smtClean="0"/>
                        <a:t> </a:t>
                      </a:r>
                      <a:r>
                        <a:rPr lang="tr-TR" sz="1400" dirty="0" smtClean="0"/>
                        <a:t>n:235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yaş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&gt;65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PS 2</a:t>
                      </a:r>
                      <a:r>
                        <a:rPr lang="tr-TR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pt-BR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pt-B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100% (67%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pt-B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/8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gün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/1 day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1-semptom yanıtı</a:t>
                      </a:r>
                    </a:p>
                    <a:p>
                      <a:r>
                        <a:rPr lang="tr-TR" sz="1400" dirty="0" smtClean="0"/>
                        <a:t>2-lokal yanıt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0" u="sng" dirty="0" smtClean="0"/>
                        <a:t>                        A     B</a:t>
                      </a:r>
                    </a:p>
                    <a:p>
                      <a:r>
                        <a:rPr lang="tr-TR" sz="1200" b="0" dirty="0" smtClean="0"/>
                        <a:t>Öksürük                54     60</a:t>
                      </a:r>
                    </a:p>
                    <a:p>
                      <a:r>
                        <a:rPr lang="tr-TR" sz="1200" b="0" dirty="0" err="1" smtClean="0"/>
                        <a:t>Hemoptizi</a:t>
                      </a:r>
                      <a:r>
                        <a:rPr lang="tr-TR" sz="1200" b="0" dirty="0" smtClean="0"/>
                        <a:t>            55     54</a:t>
                      </a:r>
                    </a:p>
                    <a:p>
                      <a:r>
                        <a:rPr lang="tr-TR" sz="1200" b="0" dirty="0" err="1" smtClean="0"/>
                        <a:t>G.Ağrısı</a:t>
                      </a:r>
                      <a:r>
                        <a:rPr lang="tr-TR" sz="1200" b="0" dirty="0" smtClean="0"/>
                        <a:t>                 66     71</a:t>
                      </a:r>
                    </a:p>
                    <a:p>
                      <a:r>
                        <a:rPr lang="tr-TR" sz="1200" b="0" dirty="0" err="1" smtClean="0"/>
                        <a:t>Anoreksi</a:t>
                      </a:r>
                      <a:r>
                        <a:rPr lang="tr-TR" sz="1200" b="0" dirty="0" smtClean="0"/>
                        <a:t>               70     78</a:t>
                      </a:r>
                    </a:p>
                    <a:p>
                      <a:endParaRPr lang="tr-TR" sz="1200" b="0" dirty="0" smtClean="0"/>
                    </a:p>
                    <a:p>
                      <a:r>
                        <a:rPr lang="tr-TR" sz="1200" b="0" dirty="0" smtClean="0"/>
                        <a:t>*</a:t>
                      </a:r>
                      <a:r>
                        <a:rPr lang="tr-TR" sz="1200" b="0" dirty="0" err="1" smtClean="0"/>
                        <a:t>Disfaji</a:t>
                      </a:r>
                      <a:r>
                        <a:rPr lang="tr-TR" sz="1200" b="0" dirty="0" smtClean="0"/>
                        <a:t>                  18     20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gün     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gün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(NS)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%50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palyasyon</a:t>
                      </a:r>
                      <a:endParaRPr lang="en-US" sz="1400" dirty="0"/>
                    </a:p>
                  </a:txBody>
                  <a:tcPr/>
                </a:tc>
              </a:tr>
              <a:tr h="175867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Macbeth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1996</a:t>
                      </a:r>
                    </a:p>
                    <a:p>
                      <a:r>
                        <a:rPr lang="tr-TR" sz="1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MRC,İngiltere</a:t>
                      </a:r>
                      <a:endParaRPr lang="tr-TR" sz="14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1989-92, n:509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Yaş &gt;65: %59</a:t>
                      </a:r>
                    </a:p>
                    <a:p>
                      <a:r>
                        <a:rPr lang="tr-TR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PS 0-2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SCC:%80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UM:0</a:t>
                      </a:r>
                    </a:p>
                    <a:p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A.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/8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gün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 </a:t>
                      </a:r>
                      <a:r>
                        <a:rPr lang="tr-TR" sz="1400" dirty="0" err="1" smtClean="0"/>
                        <a:t>sağkalım</a:t>
                      </a:r>
                      <a:r>
                        <a:rPr lang="tr-TR" sz="1400" dirty="0" smtClean="0"/>
                        <a:t>   (A)</a:t>
                      </a:r>
                      <a:endParaRPr lang="tr-TR" sz="1400" baseline="0" dirty="0" smtClean="0"/>
                    </a:p>
                    <a:p>
                      <a:r>
                        <a:rPr lang="tr-TR" sz="1400" baseline="0" dirty="0" smtClean="0"/>
                        <a:t>2- lokal kontrol (eşit)</a:t>
                      </a:r>
                    </a:p>
                    <a:p>
                      <a:r>
                        <a:rPr lang="tr-TR" sz="1400" baseline="0" dirty="0" smtClean="0"/>
                        <a:t>3-QL: </a:t>
                      </a:r>
                    </a:p>
                    <a:p>
                      <a:r>
                        <a:rPr lang="tr-TR" sz="1400" baseline="0" dirty="0" smtClean="0"/>
                        <a:t>semptom </a:t>
                      </a:r>
                      <a:r>
                        <a:rPr lang="tr-TR" sz="1400" baseline="0" dirty="0" err="1" smtClean="0"/>
                        <a:t>paly</a:t>
                      </a:r>
                      <a:r>
                        <a:rPr lang="tr-TR" sz="1400" baseline="0" dirty="0" smtClean="0"/>
                        <a:t> (A)</a:t>
                      </a:r>
                    </a:p>
                    <a:p>
                      <a:r>
                        <a:rPr lang="tr-TR" sz="1400" baseline="0" dirty="0" smtClean="0"/>
                        <a:t>Aktif yaşam (B)</a:t>
                      </a:r>
                    </a:p>
                    <a:p>
                      <a:r>
                        <a:rPr lang="tr-TR" sz="1400" baseline="0" dirty="0" smtClean="0"/>
                        <a:t>Psikolojik </a:t>
                      </a:r>
                      <a:r>
                        <a:rPr lang="tr-TR" sz="1400" baseline="0" dirty="0" err="1" smtClean="0"/>
                        <a:t>distres</a:t>
                      </a:r>
                      <a:r>
                        <a:rPr lang="tr-TR" sz="1400" baseline="0" dirty="0" smtClean="0"/>
                        <a:t> (B)</a:t>
                      </a:r>
                    </a:p>
                    <a:p>
                      <a:r>
                        <a:rPr lang="tr-TR" sz="1400" baseline="0" dirty="0" smtClean="0"/>
                        <a:t>Yan etkiler (A)</a:t>
                      </a:r>
                    </a:p>
                    <a:p>
                      <a:r>
                        <a:rPr lang="tr-TR" sz="1400" baseline="0" dirty="0" smtClean="0"/>
                        <a:t>Hastane </a:t>
                      </a:r>
                      <a:r>
                        <a:rPr lang="tr-TR" sz="1400" baseline="0" dirty="0" err="1" smtClean="0"/>
                        <a:t>vizit</a:t>
                      </a:r>
                      <a:r>
                        <a:rPr lang="tr-TR" sz="1400" baseline="0" dirty="0" smtClean="0"/>
                        <a:t> sayısı (A)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0" u="sng" dirty="0" smtClean="0"/>
                        <a:t>     3 ayda          A.      B</a:t>
                      </a:r>
                    </a:p>
                    <a:p>
                      <a:r>
                        <a:rPr lang="tr-TR" sz="1200" b="0" u="none" dirty="0" smtClean="0"/>
                        <a:t>Öksürük           48     36</a:t>
                      </a:r>
                    </a:p>
                    <a:p>
                      <a:r>
                        <a:rPr lang="tr-TR" sz="1200" b="0" u="none" dirty="0" err="1" smtClean="0"/>
                        <a:t>Hemoptizi</a:t>
                      </a:r>
                      <a:r>
                        <a:rPr lang="tr-TR" sz="1200" b="0" u="none" dirty="0" smtClean="0"/>
                        <a:t>        87     81</a:t>
                      </a:r>
                    </a:p>
                    <a:p>
                      <a:r>
                        <a:rPr lang="tr-TR" sz="1200" b="0" u="none" dirty="0" err="1" smtClean="0"/>
                        <a:t>Dispne</a:t>
                      </a:r>
                      <a:r>
                        <a:rPr lang="tr-TR" sz="1200" b="0" u="none" dirty="0" smtClean="0"/>
                        <a:t>              51     46</a:t>
                      </a:r>
                    </a:p>
                    <a:p>
                      <a:r>
                        <a:rPr lang="tr-TR" sz="1200" b="0" u="none" dirty="0" err="1" smtClean="0"/>
                        <a:t>G.Ağrısı</a:t>
                      </a:r>
                      <a:r>
                        <a:rPr lang="tr-TR" sz="1200" b="0" u="none" dirty="0" smtClean="0"/>
                        <a:t>            65    </a:t>
                      </a:r>
                      <a:r>
                        <a:rPr lang="tr-TR" sz="1200" b="0" u="none" baseline="0" dirty="0" smtClean="0"/>
                        <a:t> </a:t>
                      </a:r>
                      <a:r>
                        <a:rPr lang="tr-TR" sz="1200" b="0" u="none" dirty="0" smtClean="0"/>
                        <a:t> 64</a:t>
                      </a:r>
                    </a:p>
                    <a:p>
                      <a:r>
                        <a:rPr lang="tr-TR" sz="1200" b="0" u="none" dirty="0" smtClean="0"/>
                        <a:t>Uykusuzluk      76     62</a:t>
                      </a:r>
                    </a:p>
                    <a:p>
                      <a:endParaRPr lang="tr-TR" sz="1200" b="0" u="none" dirty="0" smtClean="0"/>
                    </a:p>
                    <a:p>
                      <a:r>
                        <a:rPr lang="tr-TR" sz="1200" b="0" u="none" dirty="0" smtClean="0"/>
                        <a:t>*</a:t>
                      </a:r>
                      <a:r>
                        <a:rPr lang="tr-TR" sz="1200" b="0" u="sng" dirty="0" err="1" smtClean="0"/>
                        <a:t>Disfaji</a:t>
                      </a:r>
                      <a:r>
                        <a:rPr lang="tr-TR" sz="1200" b="0" u="sng" dirty="0" smtClean="0"/>
                        <a:t> </a:t>
                      </a:r>
                      <a:r>
                        <a:rPr lang="tr-TR" sz="1200" b="0" u="none" dirty="0" smtClean="0"/>
                        <a:t>    %76</a:t>
                      </a:r>
                      <a:r>
                        <a:rPr lang="tr-TR" sz="1200" b="0" u="none" baseline="0" dirty="0" smtClean="0"/>
                        <a:t> </a:t>
                      </a:r>
                      <a:r>
                        <a:rPr lang="tr-TR" sz="1200" b="0" u="none" baseline="0" dirty="0" err="1" smtClean="0"/>
                        <a:t>vs</a:t>
                      </a:r>
                      <a:r>
                        <a:rPr lang="tr-TR" sz="1200" b="0" u="none" baseline="0" dirty="0" smtClean="0"/>
                        <a:t>  %81</a:t>
                      </a:r>
                      <a:endParaRPr lang="en-US" sz="12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sz="1400" b="1" i="0" u="none" strike="noStrike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p=</a:t>
                      </a:r>
                      <a:r>
                        <a:rPr lang="en-US" sz="14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0.03</a:t>
                      </a:r>
                      <a:endParaRPr lang="tr-TR" sz="1400" b="1" i="0" u="none" strike="noStrike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sz="14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y: %31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36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y: %9   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12 </a:t>
                      </a:r>
                      <a:endParaRPr lang="en-US" sz="1400" b="0" dirty="0"/>
                    </a:p>
                  </a:txBody>
                  <a:tcPr/>
                </a:tc>
              </a:tr>
              <a:tr h="1162511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Rees</a:t>
                      </a:r>
                      <a:r>
                        <a:rPr lang="tr-TR" sz="1400" dirty="0" smtClean="0"/>
                        <a:t>, 1997</a:t>
                      </a:r>
                    </a:p>
                    <a:p>
                      <a:r>
                        <a:rPr lang="tr-TR" sz="1400" dirty="0" smtClean="0"/>
                        <a:t>İngiltere</a:t>
                      </a:r>
                    </a:p>
                    <a:p>
                      <a:r>
                        <a:rPr lang="tr-TR" sz="1400" dirty="0" smtClean="0"/>
                        <a:t>1989-93, n:216</a:t>
                      </a:r>
                    </a:p>
                    <a:p>
                      <a:r>
                        <a:rPr lang="tr-TR" sz="1400" dirty="0" smtClean="0"/>
                        <a:t>Yaş &gt; 65: %77</a:t>
                      </a:r>
                    </a:p>
                    <a:p>
                      <a:r>
                        <a:rPr lang="tr-TR" sz="1400" dirty="0" smtClean="0"/>
                        <a:t>PS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dirty="0" smtClean="0"/>
                        <a:t>0-2 : %84</a:t>
                      </a:r>
                    </a:p>
                    <a:p>
                      <a:r>
                        <a:rPr lang="tr-TR" sz="1400" dirty="0" smtClean="0"/>
                        <a:t>UM:?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A.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/8 days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/5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/5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gün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 semptom </a:t>
                      </a:r>
                      <a:r>
                        <a:rPr lang="tr-TR" sz="1400" dirty="0" err="1" smtClean="0"/>
                        <a:t>palyasyon</a:t>
                      </a:r>
                      <a:endParaRPr lang="tr-TR" sz="1400" baseline="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0" u="sng" dirty="0" smtClean="0"/>
                        <a:t> 3 ay                 A.        B</a:t>
                      </a:r>
                    </a:p>
                    <a:p>
                      <a:r>
                        <a:rPr lang="tr-TR" sz="1200" b="0" u="none" dirty="0" smtClean="0"/>
                        <a:t>Öksürük           9        5</a:t>
                      </a:r>
                    </a:p>
                    <a:p>
                      <a:r>
                        <a:rPr lang="tr-TR" sz="1200" b="0" u="none" dirty="0" err="1" smtClean="0"/>
                        <a:t>Hemoptizi</a:t>
                      </a:r>
                      <a:r>
                        <a:rPr lang="tr-TR" sz="1200" b="0" u="none" dirty="0" smtClean="0"/>
                        <a:t>        44     46</a:t>
                      </a:r>
                    </a:p>
                    <a:p>
                      <a:r>
                        <a:rPr lang="tr-TR" sz="1200" b="0" u="none" dirty="0" err="1" smtClean="0"/>
                        <a:t>Dispne</a:t>
                      </a:r>
                      <a:r>
                        <a:rPr lang="tr-TR" sz="1200" b="0" u="none" dirty="0" smtClean="0"/>
                        <a:t>              9   </a:t>
                      </a:r>
                      <a:r>
                        <a:rPr lang="tr-TR" sz="1200" b="0" u="none" baseline="0" dirty="0" smtClean="0"/>
                        <a:t>     9</a:t>
                      </a:r>
                      <a:endParaRPr lang="tr-TR" sz="1200" b="0" u="none" dirty="0" smtClean="0"/>
                    </a:p>
                    <a:p>
                      <a:r>
                        <a:rPr lang="tr-TR" sz="1200" b="0" u="none" dirty="0" err="1" smtClean="0"/>
                        <a:t>G.Ağrısı</a:t>
                      </a:r>
                      <a:r>
                        <a:rPr lang="tr-TR" sz="1200" b="0" u="none" dirty="0" smtClean="0"/>
                        <a:t>            26</a:t>
                      </a:r>
                      <a:r>
                        <a:rPr lang="tr-TR" sz="1200" b="0" u="none" baseline="0" dirty="0" smtClean="0"/>
                        <a:t>      21</a:t>
                      </a:r>
                      <a:endParaRPr lang="tr-TR" sz="1200" b="0" u="none" dirty="0" smtClean="0"/>
                    </a:p>
                    <a:p>
                      <a:r>
                        <a:rPr lang="tr-TR" sz="1200" b="0" u="none" dirty="0" smtClean="0"/>
                        <a:t>Keyifsizlik     </a:t>
                      </a:r>
                      <a:r>
                        <a:rPr lang="tr-TR" sz="1200" b="0" u="none" baseline="0" dirty="0" smtClean="0"/>
                        <a:t>    16     13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y.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23%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(NS)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 0, 46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 1, 36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 2,29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 3, 24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endParaRPr lang="en-US" sz="1400" dirty="0"/>
                    </a:p>
                  </a:txBody>
                  <a:tcPr/>
                </a:tc>
              </a:tr>
              <a:tr h="1520206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Abratt</a:t>
                      </a:r>
                      <a:r>
                        <a:rPr lang="tr-TR" sz="1400" dirty="0" smtClean="0"/>
                        <a:t>, 1995</a:t>
                      </a:r>
                    </a:p>
                    <a:p>
                      <a:r>
                        <a:rPr lang="tr-TR" sz="1400" dirty="0" err="1" smtClean="0"/>
                        <a:t>G.Afrika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1990-93, n:84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Yaş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60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 1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2: 100%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/10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lphaUcPeriod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/15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/3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1-semptom yanıtı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2-Lokal kontrol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3-toksisite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0" u="sng" dirty="0" smtClean="0"/>
                        <a:t>                              A       B</a:t>
                      </a:r>
                    </a:p>
                    <a:p>
                      <a:r>
                        <a:rPr lang="tr-TR" sz="1200" b="0" dirty="0" err="1" smtClean="0"/>
                        <a:t>Komplet</a:t>
                      </a:r>
                      <a:r>
                        <a:rPr lang="tr-TR" sz="1200" b="0" dirty="0" smtClean="0"/>
                        <a:t> yanıt  12      10</a:t>
                      </a:r>
                    </a:p>
                    <a:p>
                      <a:r>
                        <a:rPr lang="tr-TR" sz="1200" b="0" dirty="0" err="1" smtClean="0"/>
                        <a:t>Parsiyel</a:t>
                      </a:r>
                      <a:r>
                        <a:rPr lang="tr-TR" sz="1200" b="0" dirty="0" smtClean="0"/>
                        <a:t> yanıt    44     41</a:t>
                      </a:r>
                    </a:p>
                    <a:p>
                      <a:endParaRPr lang="tr-TR" sz="1200" b="0" dirty="0" smtClean="0"/>
                    </a:p>
                    <a:p>
                      <a:r>
                        <a:rPr lang="tr-TR" sz="1200" b="0" dirty="0" err="1" smtClean="0"/>
                        <a:t>Semp</a:t>
                      </a:r>
                      <a:r>
                        <a:rPr lang="tr-TR" sz="1200" b="0" baseline="0" dirty="0" smtClean="0"/>
                        <a:t>. Yanıt </a:t>
                      </a:r>
                    </a:p>
                    <a:p>
                      <a:r>
                        <a:rPr lang="tr-TR" sz="1200" b="0" baseline="0" dirty="0" smtClean="0"/>
                        <a:t>           CR            15     20</a:t>
                      </a:r>
                    </a:p>
                    <a:p>
                      <a:r>
                        <a:rPr lang="tr-TR" sz="1200" b="0" baseline="0" dirty="0" smtClean="0"/>
                        <a:t>           PR             53    56</a:t>
                      </a:r>
                    </a:p>
                    <a:p>
                      <a:r>
                        <a:rPr lang="tr-TR" sz="1200" b="0" baseline="0" dirty="0" smtClean="0"/>
                        <a:t>*</a:t>
                      </a:r>
                      <a:r>
                        <a:rPr lang="tr-TR" sz="1200" b="0" u="sng" baseline="0" dirty="0" err="1" smtClean="0"/>
                        <a:t>Rad.özofajit</a:t>
                      </a:r>
                      <a:r>
                        <a:rPr lang="tr-TR" sz="1200" b="0" baseline="0" dirty="0" smtClean="0"/>
                        <a:t>     23    41  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8.5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(NS)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1979712" y="2924944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1979712" y="2802896"/>
            <a:ext cx="1728192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dk1"/>
                </a:solidFill>
              </a:rPr>
              <a:t>B. </a:t>
            </a:r>
            <a:r>
              <a:rPr lang="en-US" sz="1400" dirty="0">
                <a:solidFill>
                  <a:schemeClr val="dk1"/>
                </a:solidFill>
              </a:rPr>
              <a:t>39 </a:t>
            </a:r>
            <a:r>
              <a:rPr lang="en-US" sz="1400" dirty="0" err="1">
                <a:solidFill>
                  <a:schemeClr val="dk1"/>
                </a:solidFill>
              </a:rPr>
              <a:t>Gy</a:t>
            </a:r>
            <a:r>
              <a:rPr lang="en-US" sz="1400" dirty="0">
                <a:solidFill>
                  <a:schemeClr val="dk1"/>
                </a:solidFill>
              </a:rPr>
              <a:t>/13 </a:t>
            </a:r>
            <a:r>
              <a:rPr lang="en-US" sz="1400" dirty="0" err="1">
                <a:solidFill>
                  <a:schemeClr val="dk1"/>
                </a:solidFill>
              </a:rPr>
              <a:t>fr</a:t>
            </a:r>
            <a:r>
              <a:rPr lang="en-US" sz="1400" dirty="0">
                <a:solidFill>
                  <a:schemeClr val="dk1"/>
                </a:solidFill>
              </a:rPr>
              <a:t>/</a:t>
            </a:r>
            <a:r>
              <a:rPr lang="tr-TR" sz="1400" dirty="0">
                <a:solidFill>
                  <a:schemeClr val="dk1"/>
                </a:solidFill>
              </a:rPr>
              <a:t> </a:t>
            </a:r>
            <a:r>
              <a:rPr lang="en-US" sz="1400" dirty="0">
                <a:solidFill>
                  <a:schemeClr val="dk1"/>
                </a:solidFill>
              </a:rPr>
              <a:t>2.5 </a:t>
            </a:r>
            <a:r>
              <a:rPr lang="tr-TR" sz="1400" dirty="0" err="1">
                <a:solidFill>
                  <a:schemeClr val="dk1"/>
                </a:solidFill>
              </a:rPr>
              <a:t>hf</a:t>
            </a:r>
            <a:endParaRPr lang="en-US" sz="14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7308304" y="2610113"/>
            <a:ext cx="648072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9 ay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75537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14728816"/>
              </p:ext>
            </p:extLst>
          </p:nvPr>
        </p:nvGraphicFramePr>
        <p:xfrm>
          <a:off x="107505" y="44624"/>
          <a:ext cx="8928991" cy="675892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6986"/>
                <a:gridCol w="2255945"/>
                <a:gridCol w="2218030"/>
                <a:gridCol w="2218030"/>
              </a:tblGrid>
              <a:tr h="360055">
                <a:tc>
                  <a:txBody>
                    <a:bodyPr/>
                    <a:lstStyle/>
                    <a:p>
                      <a:r>
                        <a:rPr lang="tr-TR" dirty="0" smtClean="0"/>
                        <a:t>çalışma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Doz/fraksiyon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Palyasyon</a:t>
                      </a:r>
                      <a:r>
                        <a:rPr lang="tr-TR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Med.survi</a:t>
                      </a:r>
                      <a:r>
                        <a:rPr lang="tr-TR" dirty="0" smtClean="0"/>
                        <a:t> /</a:t>
                      </a:r>
                      <a:r>
                        <a:rPr lang="tr-TR" dirty="0" err="1" smtClean="0"/>
                        <a:t>Toks</a:t>
                      </a:r>
                      <a:r>
                        <a:rPr lang="tr-TR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1412068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Reinfuss</a:t>
                      </a:r>
                      <a:r>
                        <a:rPr lang="tr-TR" sz="1400" dirty="0" smtClean="0"/>
                        <a:t>,</a:t>
                      </a:r>
                      <a:r>
                        <a:rPr lang="tr-TR" sz="1400" baseline="0" dirty="0" smtClean="0"/>
                        <a:t> 1999</a:t>
                      </a:r>
                    </a:p>
                    <a:p>
                      <a:r>
                        <a:rPr lang="tr-TR" sz="1400" baseline="0" dirty="0" smtClean="0"/>
                        <a:t>Fransa</a:t>
                      </a:r>
                    </a:p>
                    <a:p>
                      <a:r>
                        <a:rPr lang="tr-TR" sz="1400" baseline="0" dirty="0" smtClean="0"/>
                        <a:t>1992-96, n:240</a:t>
                      </a:r>
                    </a:p>
                    <a:p>
                      <a:r>
                        <a:rPr lang="tr-TR" sz="1400" baseline="0" dirty="0" smtClean="0"/>
                        <a:t>EIII</a:t>
                      </a:r>
                    </a:p>
                    <a:p>
                      <a:r>
                        <a:rPr lang="tr-TR" sz="1400" baseline="0" dirty="0" smtClean="0"/>
                        <a:t>UM:0</a:t>
                      </a:r>
                    </a:p>
                    <a:p>
                      <a:r>
                        <a:rPr lang="tr-TR" sz="1400" baseline="0" dirty="0" smtClean="0"/>
                        <a:t>KPS 70-80: %51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en-US" sz="1400" u="none" strike="noStrike" kern="1200" baseline="0" dirty="0" smtClean="0"/>
                        <a:t>vs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40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/10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tr-TR" sz="1400" u="none" strike="noStrike" kern="1200" baseline="0" dirty="0" smtClean="0"/>
                        <a:t>.</a:t>
                      </a:r>
                      <a:r>
                        <a:rPr lang="en-US" sz="1400" u="none" strike="noStrike" kern="1200" baseline="0" dirty="0" smtClean="0"/>
                        <a:t> split course</a:t>
                      </a:r>
                      <a:r>
                        <a:rPr lang="tr-TR" sz="1400" u="none" strike="noStrike" kern="1200" baseline="0" dirty="0" smtClean="0"/>
                        <a:t>,</a:t>
                      </a:r>
                      <a:r>
                        <a:rPr lang="en-US" sz="1400" u="none" strike="noStrike" kern="1200" baseline="0" dirty="0" smtClean="0"/>
                        <a:t> 4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smtClean="0"/>
                        <a:t>gap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C. geç  RT: </a:t>
                      </a:r>
                      <a:r>
                        <a:rPr lang="tr-TR" sz="1400" u="none" strike="noStrike" kern="1200" baseline="0" dirty="0" err="1" smtClean="0"/>
                        <a:t>Semp</a:t>
                      </a:r>
                      <a:r>
                        <a:rPr lang="tr-TR" sz="1400" u="none" strike="noStrike" kern="1200" baseline="0" dirty="0" smtClean="0"/>
                        <a:t>. Olduğunda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sng" dirty="0" smtClean="0"/>
                        <a:t>Radyolojik</a:t>
                      </a:r>
                      <a:r>
                        <a:rPr lang="tr-TR" sz="1400" u="sng" baseline="0" dirty="0" smtClean="0"/>
                        <a:t> </a:t>
                      </a:r>
                      <a:r>
                        <a:rPr lang="tr-TR" sz="1400" u="sng" dirty="0" smtClean="0"/>
                        <a:t>         %  A.      B.</a:t>
                      </a:r>
                    </a:p>
                    <a:p>
                      <a:r>
                        <a:rPr lang="tr-TR" sz="1400" dirty="0" smtClean="0"/>
                        <a:t>Tam </a:t>
                      </a:r>
                      <a:r>
                        <a:rPr lang="tr-TR" sz="1400" baseline="0" dirty="0" err="1" smtClean="0"/>
                        <a:t>Remisyon</a:t>
                      </a:r>
                      <a:r>
                        <a:rPr lang="tr-TR" sz="1400" baseline="0" dirty="0" smtClean="0"/>
                        <a:t>      8         5</a:t>
                      </a:r>
                    </a:p>
                    <a:p>
                      <a:r>
                        <a:rPr lang="tr-TR" sz="1400" baseline="0" dirty="0" err="1" smtClean="0"/>
                        <a:t>Parsiyel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Rem</a:t>
                      </a:r>
                      <a:r>
                        <a:rPr lang="tr-TR" sz="1400" baseline="0" dirty="0" smtClean="0"/>
                        <a:t>.      36       29</a:t>
                      </a:r>
                    </a:p>
                    <a:p>
                      <a:r>
                        <a:rPr lang="tr-TR" sz="1400" baseline="0" dirty="0" smtClean="0"/>
                        <a:t>Yanıt yok               56      66</a:t>
                      </a:r>
                    </a:p>
                    <a:p>
                      <a:endParaRPr lang="tr-TR" sz="1400" baseline="0" dirty="0" smtClean="0"/>
                    </a:p>
                    <a:p>
                      <a:r>
                        <a:rPr lang="tr-TR" sz="1400" baseline="0" dirty="0" smtClean="0"/>
                        <a:t>(NS)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9</a:t>
                      </a:r>
                      <a:r>
                        <a:rPr lang="tr-TR" sz="1400" u="none" strike="noStrike" kern="1200" baseline="0" dirty="0" smtClean="0"/>
                        <a:t> ay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v</a:t>
                      </a:r>
                      <a:r>
                        <a:rPr lang="en-US" sz="1400" u="none" strike="noStrike" kern="1200" baseline="0" dirty="0" smtClean="0"/>
                        <a:t>s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 6</a:t>
                      </a:r>
                      <a:r>
                        <a:rPr lang="tr-TR" sz="1400" u="none" strike="noStrike" kern="1200" baseline="0" dirty="0" smtClean="0"/>
                        <a:t> ay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(P &lt; 0.05)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351268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Nestle</a:t>
                      </a:r>
                      <a:r>
                        <a:rPr lang="tr-TR" sz="1400" dirty="0" smtClean="0"/>
                        <a:t>, 2000, Almanya</a:t>
                      </a:r>
                    </a:p>
                    <a:p>
                      <a:r>
                        <a:rPr lang="tr-TR" sz="1400" dirty="0" smtClean="0"/>
                        <a:t>1994-98, n:154</a:t>
                      </a:r>
                    </a:p>
                    <a:p>
                      <a:r>
                        <a:rPr lang="tr-TR" sz="1400" u="none" strike="noStrike" kern="1200" baseline="0" dirty="0" err="1" smtClean="0"/>
                        <a:t>Med.yaş</a:t>
                      </a:r>
                      <a:r>
                        <a:rPr lang="en-US" sz="1400" u="none" strike="noStrike" kern="1200" baseline="0" dirty="0" smtClean="0"/>
                        <a:t>: 65.8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KPS</a:t>
                      </a:r>
                      <a:r>
                        <a:rPr lang="tr-TR" sz="1400" u="none" strike="noStrike" kern="1200" baseline="0" dirty="0" smtClean="0"/>
                        <a:t>&gt;</a:t>
                      </a:r>
                      <a:r>
                        <a:rPr lang="en-US" sz="1400" u="none" strike="noStrike" kern="1200" baseline="0" dirty="0" smtClean="0"/>
                        <a:t>80</a:t>
                      </a:r>
                      <a:r>
                        <a:rPr lang="tr-TR" sz="1400" u="none" strike="noStrike" kern="1200" baseline="0" dirty="0" smtClean="0"/>
                        <a:t>: %50</a:t>
                      </a:r>
                      <a:endParaRPr lang="en-US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UM: </a:t>
                      </a:r>
                      <a:r>
                        <a:rPr lang="en-US" sz="1400" u="none" strike="noStrike" kern="1200" baseline="0" dirty="0" smtClean="0"/>
                        <a:t>21%</a:t>
                      </a:r>
                      <a:r>
                        <a:rPr lang="tr-TR" sz="1400" u="none" strike="noStrike" kern="1200" baseline="0" dirty="0" smtClean="0"/>
                        <a:t> (erken E4)</a:t>
                      </a:r>
                      <a:endParaRPr lang="tr-T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u="none" strike="noStrike" kern="1200" baseline="0" dirty="0" smtClean="0"/>
                        <a:t>A.</a:t>
                      </a:r>
                      <a:r>
                        <a:rPr lang="en-US" sz="1400" u="none" strike="noStrike" kern="1200" baseline="0" dirty="0" smtClean="0"/>
                        <a:t>60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/30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/6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endParaRPr lang="tr-TR" sz="1400" u="none" strike="noStrike" kern="12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u="none" strike="noStrike" kern="1200" baseline="0" dirty="0" err="1" smtClean="0"/>
                        <a:t>vs</a:t>
                      </a:r>
                      <a:endParaRPr lang="en-US" sz="1400" dirty="0" smtClean="0"/>
                    </a:p>
                    <a:p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32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/16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tr-TR" sz="1400" u="none" strike="noStrike" kern="1200" baseline="0" dirty="0" smtClean="0"/>
                        <a:t>.;  2 </a:t>
                      </a:r>
                      <a:r>
                        <a:rPr lang="tr-TR" sz="1400" u="none" strike="noStrike" kern="1200" baseline="0" dirty="0" err="1" smtClean="0"/>
                        <a:t>Gy</a:t>
                      </a:r>
                      <a:r>
                        <a:rPr lang="tr-TR" sz="1400" u="none" strike="noStrike" kern="1200" baseline="0" dirty="0" smtClean="0"/>
                        <a:t>/</a:t>
                      </a:r>
                      <a:r>
                        <a:rPr lang="tr-TR" sz="1400" u="none" strike="noStrike" kern="1200" baseline="0" dirty="0" err="1" smtClean="0"/>
                        <a:t>fr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err="1" smtClean="0"/>
                        <a:t>bid</a:t>
                      </a:r>
                      <a:r>
                        <a:rPr lang="en-US" sz="1400" u="none" strike="noStrike" kern="1200" baseline="0" dirty="0" smtClean="0"/>
                        <a:t>/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smtClean="0"/>
                        <a:t>10</a:t>
                      </a:r>
                      <a:r>
                        <a:rPr lang="tr-TR" sz="1400" u="none" strike="noStrike" kern="1200" baseline="0" dirty="0" smtClean="0"/>
                        <a:t> gün</a:t>
                      </a:r>
                      <a:endParaRPr lang="en-US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sng" dirty="0" smtClean="0"/>
                        <a:t>RT </a:t>
                      </a:r>
                      <a:r>
                        <a:rPr lang="tr-TR" sz="1400" u="sng" baseline="0" dirty="0" smtClean="0"/>
                        <a:t> 6</a:t>
                      </a:r>
                      <a:r>
                        <a:rPr lang="tr-TR" sz="1400" u="sng" dirty="0" smtClean="0"/>
                        <a:t>. </a:t>
                      </a:r>
                      <a:r>
                        <a:rPr lang="tr-TR" sz="1400" u="sng" dirty="0" err="1" smtClean="0"/>
                        <a:t>hf</a:t>
                      </a:r>
                      <a:r>
                        <a:rPr lang="tr-TR" sz="1400" u="sng" dirty="0" smtClean="0"/>
                        <a:t>            A.       B.            </a:t>
                      </a:r>
                      <a:r>
                        <a:rPr lang="tr-TR" sz="1400" u="none" dirty="0" smtClean="0"/>
                        <a:t>Öksürük            86     90 </a:t>
                      </a:r>
                    </a:p>
                    <a:p>
                      <a:r>
                        <a:rPr lang="tr-TR" sz="1400" u="none" dirty="0" err="1" smtClean="0"/>
                        <a:t>Hemoptizi</a:t>
                      </a:r>
                      <a:r>
                        <a:rPr lang="tr-TR" sz="1400" u="none" dirty="0" smtClean="0"/>
                        <a:t>        88      82</a:t>
                      </a:r>
                    </a:p>
                    <a:p>
                      <a:r>
                        <a:rPr lang="tr-TR" sz="1400" u="none" dirty="0" err="1" smtClean="0"/>
                        <a:t>Dispne</a:t>
                      </a:r>
                      <a:r>
                        <a:rPr lang="tr-TR" sz="1400" u="none" dirty="0" smtClean="0"/>
                        <a:t>             100    100</a:t>
                      </a:r>
                    </a:p>
                    <a:p>
                      <a:r>
                        <a:rPr lang="tr-TR" sz="1400" u="none" baseline="0" dirty="0" smtClean="0"/>
                        <a:t>Ağrı                     74      94</a:t>
                      </a:r>
                    </a:p>
                    <a:p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 smtClean="0"/>
                        <a:t>8.3 </a:t>
                      </a:r>
                      <a:r>
                        <a:rPr lang="tr-TR" sz="1400" u="none" strike="noStrike" kern="1200" baseline="0" dirty="0" smtClean="0"/>
                        <a:t>ay  </a:t>
                      </a:r>
                      <a:r>
                        <a:rPr lang="en-US" sz="1400" u="none" strike="noStrike" kern="1200" baseline="0" dirty="0" smtClean="0"/>
                        <a:t>v</a:t>
                      </a:r>
                      <a:r>
                        <a:rPr lang="tr-TR" sz="1400" u="none" strike="noStrike" kern="1200" baseline="0" dirty="0" smtClean="0"/>
                        <a:t>s. </a:t>
                      </a:r>
                      <a:r>
                        <a:rPr lang="en-US" sz="1400" u="none" strike="noStrike" kern="1200" baseline="0" dirty="0" smtClean="0"/>
                        <a:t>8.4</a:t>
                      </a:r>
                      <a:r>
                        <a:rPr lang="tr-TR" sz="1400" u="none" strike="noStrike" kern="1200" baseline="0" dirty="0" smtClean="0"/>
                        <a:t>  ay </a:t>
                      </a:r>
                      <a:r>
                        <a:rPr lang="en-US" sz="1400" u="none" strike="noStrike" kern="1200" baseline="0" dirty="0" smtClean="0"/>
                        <a:t>(NS)</a:t>
                      </a:r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err="1" smtClean="0"/>
                        <a:t>Özofajit</a:t>
                      </a:r>
                      <a:r>
                        <a:rPr lang="tr-TR" sz="1400" u="none" strike="noStrike" kern="1200" baseline="0" dirty="0" smtClean="0"/>
                        <a:t>  A:%52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r>
                        <a:rPr lang="tr-TR" sz="1400" u="none" strike="noStrike" kern="1200" baseline="0" dirty="0" smtClean="0"/>
                        <a:t> B:%70</a:t>
                      </a:r>
                    </a:p>
                    <a:p>
                      <a:r>
                        <a:rPr lang="tr-TR" sz="1400" u="none" strike="noStrike" kern="1200" baseline="0" dirty="0" smtClean="0"/>
                        <a:t>p=0.003</a:t>
                      </a:r>
                    </a:p>
                    <a:p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71099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Bezjak</a:t>
                      </a:r>
                      <a:r>
                        <a:rPr lang="tr-TR" sz="1400" dirty="0" smtClean="0"/>
                        <a:t>, 2002, Kanada</a:t>
                      </a:r>
                    </a:p>
                    <a:p>
                      <a:r>
                        <a:rPr lang="tr-TR" sz="1400" dirty="0" smtClean="0"/>
                        <a:t>1997-2002,n:230</a:t>
                      </a:r>
                    </a:p>
                    <a:p>
                      <a:r>
                        <a:rPr lang="tr-TR" sz="1400" u="none" strike="noStrike" kern="1200" baseline="0" dirty="0" err="1" smtClean="0"/>
                        <a:t>Med.Yaş</a:t>
                      </a:r>
                      <a:r>
                        <a:rPr lang="tr-TR" sz="1400" u="none" strike="noStrike" kern="1200" baseline="0" dirty="0" smtClean="0"/>
                        <a:t>:</a:t>
                      </a:r>
                      <a:r>
                        <a:rPr lang="en-US" sz="1400" u="none" strike="noStrike" kern="1200" baseline="0" dirty="0" smtClean="0"/>
                        <a:t> 70.4 </a:t>
                      </a:r>
                    </a:p>
                    <a:p>
                      <a:r>
                        <a:rPr lang="en-US" sz="1400" u="none" strike="noStrike" kern="1200" baseline="0" dirty="0" smtClean="0"/>
                        <a:t>PS 0</a:t>
                      </a:r>
                      <a:r>
                        <a:rPr lang="tr-TR" sz="1400" u="none" strike="noStrike" kern="1200" baseline="0" dirty="0" smtClean="0"/>
                        <a:t>-</a:t>
                      </a:r>
                      <a:r>
                        <a:rPr lang="en-US" sz="1400" u="none" strike="noStrike" kern="1200" baseline="0" dirty="0" smtClean="0"/>
                        <a:t>2: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8</a:t>
                      </a:r>
                      <a:r>
                        <a:rPr lang="tr-TR" sz="1400" u="none" strike="noStrike" kern="1200" baseline="0" dirty="0" smtClean="0"/>
                        <a:t>2</a:t>
                      </a:r>
                      <a:endParaRPr lang="en-US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UM: %</a:t>
                      </a:r>
                      <a:r>
                        <a:rPr lang="en-US" sz="1400" u="none" strike="noStrike" kern="1200" baseline="0" dirty="0" smtClean="0"/>
                        <a:t>24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B. 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10 </a:t>
                      </a:r>
                      <a:r>
                        <a:rPr lang="en-US" sz="1400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Gy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/1 </a:t>
                      </a:r>
                      <a:r>
                        <a:rPr lang="en-US" sz="1400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fr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dirty="0" smtClean="0"/>
                        <a:t>Öksürük       </a:t>
                      </a:r>
                    </a:p>
                    <a:p>
                      <a:r>
                        <a:rPr lang="tr-TR" sz="1400" u="none" dirty="0" err="1" smtClean="0"/>
                        <a:t>Hemoptizi</a:t>
                      </a:r>
                      <a:r>
                        <a:rPr lang="tr-TR" sz="1400" u="none" dirty="0" smtClean="0"/>
                        <a:t>       </a:t>
                      </a:r>
                    </a:p>
                    <a:p>
                      <a:r>
                        <a:rPr lang="tr-TR" sz="1400" u="none" dirty="0" err="1" smtClean="0"/>
                        <a:t>Dispne</a:t>
                      </a:r>
                      <a:r>
                        <a:rPr lang="tr-TR" sz="1400" u="none" dirty="0" smtClean="0"/>
                        <a:t>             </a:t>
                      </a:r>
                    </a:p>
                    <a:p>
                      <a:r>
                        <a:rPr lang="tr-TR" sz="1400" u="none" dirty="0" err="1" smtClean="0"/>
                        <a:t>G.Ağrısı</a:t>
                      </a:r>
                      <a:r>
                        <a:rPr lang="tr-TR" sz="1400" u="none" dirty="0" smtClean="0"/>
                        <a:t> </a:t>
                      </a:r>
                    </a:p>
                    <a:p>
                      <a:r>
                        <a:rPr lang="tr-TR" sz="1400" u="none" dirty="0" smtClean="0"/>
                        <a:t>      </a:t>
                      </a:r>
                      <a:r>
                        <a:rPr lang="tr-TR" sz="1400" u="none" dirty="0" err="1" smtClean="0"/>
                        <a:t>PostRT</a:t>
                      </a:r>
                      <a:r>
                        <a:rPr lang="tr-TR" sz="1400" u="none" baseline="0" dirty="0" smtClean="0"/>
                        <a:t> 4. </a:t>
                      </a:r>
                      <a:r>
                        <a:rPr lang="tr-TR" sz="1400" u="none" baseline="0" dirty="0" err="1" smtClean="0"/>
                        <a:t>hf</a:t>
                      </a:r>
                      <a:r>
                        <a:rPr lang="tr-TR" sz="1400" u="none" baseline="0" dirty="0" smtClean="0"/>
                        <a:t>  p&lt;0.1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       </a:t>
                      </a:r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4.2</a:t>
                      </a:r>
                      <a:r>
                        <a:rPr lang="tr-TR" sz="1400" u="none" strike="noStrike" kern="1200" baseline="0" dirty="0" smtClean="0"/>
                        <a:t> ay</a:t>
                      </a:r>
                    </a:p>
                    <a:p>
                      <a:r>
                        <a:rPr lang="en-US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tr-TR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p=</a:t>
                      </a:r>
                      <a:r>
                        <a:rPr lang="en-US" sz="1400" b="1" u="none" strike="noStrike" kern="1200" baseline="0" dirty="0" smtClean="0">
                          <a:solidFill>
                            <a:srgbClr val="FF0000"/>
                          </a:solidFill>
                        </a:rPr>
                        <a:t> 0.03)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02254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 err="1" smtClean="0"/>
                        <a:t>Sundstrøm</a:t>
                      </a:r>
                      <a:r>
                        <a:rPr lang="tr-TR" sz="1400" u="none" strike="noStrike" kern="1200" baseline="0" dirty="0" smtClean="0"/>
                        <a:t>, 2004, Norveç</a:t>
                      </a:r>
                    </a:p>
                    <a:p>
                      <a:r>
                        <a:rPr lang="tr-TR" sz="1400" u="none" strike="noStrike" kern="1200" baseline="0" dirty="0" smtClean="0"/>
                        <a:t>1993-98, n:Rand 421,(407)</a:t>
                      </a:r>
                    </a:p>
                    <a:p>
                      <a:r>
                        <a:rPr lang="en-US" sz="1400" u="none" strike="noStrike" kern="1200" baseline="0" dirty="0" smtClean="0"/>
                        <a:t>Med</a:t>
                      </a:r>
                      <a:r>
                        <a:rPr lang="tr-TR" sz="1400" u="none" strike="noStrike" kern="1200" baseline="0" dirty="0" smtClean="0"/>
                        <a:t>.Yaş</a:t>
                      </a:r>
                      <a:r>
                        <a:rPr lang="en-US" sz="1400" u="none" strike="noStrike" kern="1200" baseline="0" dirty="0" smtClean="0"/>
                        <a:t>: 68 </a:t>
                      </a:r>
                    </a:p>
                    <a:p>
                      <a:r>
                        <a:rPr lang="en-US" sz="1400" u="none" strike="noStrike" kern="1200" baseline="0" dirty="0" smtClean="0"/>
                        <a:t>KPS &gt;80: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3</a:t>
                      </a:r>
                      <a:r>
                        <a:rPr lang="tr-TR" sz="1400" u="none" strike="noStrike" kern="1200" baseline="0" dirty="0" smtClean="0"/>
                        <a:t>5</a:t>
                      </a:r>
                      <a:endParaRPr lang="en-US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UM</a:t>
                      </a:r>
                      <a:r>
                        <a:rPr lang="en-US" sz="1400" u="none" strike="noStrike" kern="1200" baseline="0" dirty="0" smtClean="0"/>
                        <a:t>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24</a:t>
                      </a:r>
                      <a:endParaRPr lang="tr-TR" sz="1400" u="none" strike="noStrike" kern="1200" baseline="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A. 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17 </a:t>
                      </a:r>
                      <a:r>
                        <a:rPr lang="en-US" sz="1400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Gy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/2 </a:t>
                      </a:r>
                      <a:r>
                        <a:rPr lang="en-US" sz="1400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fr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/8 </a:t>
                      </a:r>
                      <a:r>
                        <a:rPr lang="tr-TR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gün</a:t>
                      </a:r>
                    </a:p>
                    <a:p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42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/15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/3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C. </a:t>
                      </a:r>
                      <a:r>
                        <a:rPr lang="en-US" sz="1400" u="none" strike="noStrike" kern="1200" baseline="0" dirty="0" smtClean="0"/>
                        <a:t>50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/25fr/5 weeks</a:t>
                      </a:r>
                      <a:endParaRPr lang="tr-TR" sz="1400" u="none" strike="noStrike" kern="1200" baseline="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sng" dirty="0" err="1" smtClean="0"/>
                        <a:t>PostRT</a:t>
                      </a:r>
                      <a:r>
                        <a:rPr lang="tr-TR" sz="1400" u="sng" dirty="0" smtClean="0"/>
                        <a:t> </a:t>
                      </a:r>
                      <a:r>
                        <a:rPr lang="tr-TR" sz="1400" u="sng" baseline="0" dirty="0" smtClean="0"/>
                        <a:t> 6</a:t>
                      </a:r>
                      <a:r>
                        <a:rPr lang="tr-TR" sz="1400" u="sng" dirty="0" smtClean="0"/>
                        <a:t>. </a:t>
                      </a:r>
                      <a:r>
                        <a:rPr lang="tr-TR" sz="1400" u="sng" dirty="0" err="1" smtClean="0"/>
                        <a:t>hf</a:t>
                      </a:r>
                      <a:r>
                        <a:rPr lang="tr-TR" sz="1400" u="sng" dirty="0" smtClean="0"/>
                        <a:t>     A.    B.    C.        </a:t>
                      </a:r>
                      <a:r>
                        <a:rPr lang="tr-TR" sz="1400" u="none" dirty="0" smtClean="0"/>
                        <a:t>Öksürük           57    53    56</a:t>
                      </a:r>
                    </a:p>
                    <a:p>
                      <a:r>
                        <a:rPr lang="tr-TR" sz="1400" u="none" dirty="0" err="1" smtClean="0"/>
                        <a:t>Hemoptizi</a:t>
                      </a:r>
                      <a:r>
                        <a:rPr lang="tr-TR" sz="1400" u="none" dirty="0" smtClean="0"/>
                        <a:t>        93    86   97</a:t>
                      </a:r>
                    </a:p>
                    <a:p>
                      <a:r>
                        <a:rPr lang="tr-TR" sz="1400" u="none" dirty="0" smtClean="0"/>
                        <a:t> *</a:t>
                      </a:r>
                      <a:r>
                        <a:rPr lang="tr-TR" sz="1400" u="sng" dirty="0" err="1" smtClean="0"/>
                        <a:t>Dispne</a:t>
                      </a:r>
                      <a:r>
                        <a:rPr lang="tr-TR" sz="1400" u="sng" dirty="0" smtClean="0"/>
                        <a:t>   </a:t>
                      </a:r>
                      <a:r>
                        <a:rPr lang="tr-TR" sz="1400" u="none" dirty="0" smtClean="0"/>
                        <a:t>       55  </a:t>
                      </a:r>
                      <a:r>
                        <a:rPr lang="tr-TR" sz="1400" u="none" baseline="0" dirty="0" smtClean="0"/>
                        <a:t>   41   35</a:t>
                      </a:r>
                    </a:p>
                    <a:p>
                      <a:r>
                        <a:rPr lang="tr-TR" sz="1400" u="none" baseline="0" dirty="0" smtClean="0"/>
                        <a:t>        </a:t>
                      </a:r>
                    </a:p>
                    <a:p>
                      <a:r>
                        <a:rPr lang="tr-TR" sz="1400" u="none" baseline="0" dirty="0" smtClean="0"/>
                        <a:t>*p=0.04; 14. </a:t>
                      </a:r>
                      <a:r>
                        <a:rPr lang="tr-TR" sz="1400" u="none" baseline="0" dirty="0" err="1" smtClean="0"/>
                        <a:t>hf</a:t>
                      </a:r>
                      <a:r>
                        <a:rPr lang="tr-TR" sz="1400" u="none" baseline="0" dirty="0" smtClean="0"/>
                        <a:t>  (NS)</a:t>
                      </a:r>
                      <a:endParaRPr lang="tr-TR" sz="1400" u="none" dirty="0" smtClean="0"/>
                    </a:p>
                    <a:p>
                      <a:endParaRPr lang="tr-TR" sz="1400" u="sng" dirty="0" smtClean="0"/>
                    </a:p>
                    <a:p>
                      <a:endParaRPr lang="tr-TR" sz="1400" u="sng" dirty="0" smtClean="0"/>
                    </a:p>
                    <a:p>
                      <a:endParaRPr lang="tr-TR" sz="1400" u="sng" dirty="0" smtClean="0"/>
                    </a:p>
                    <a:p>
                      <a:endParaRPr lang="tr-TR" sz="1400" u="sng" dirty="0" smtClean="0"/>
                    </a:p>
                    <a:p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strike="noStrike" kern="1200" baseline="0" dirty="0" smtClean="0"/>
                        <a:t>8.2 ay 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r>
                        <a:rPr lang="tr-TR" sz="1400" u="none" strike="noStrike" kern="1200" baseline="0" dirty="0" smtClean="0"/>
                        <a:t> 7.0 ay 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r>
                        <a:rPr lang="tr-TR" sz="1400" u="none" strike="noStrike" kern="1200" baseline="0" dirty="0" smtClean="0"/>
                        <a:t> 6.8 ay  (NS)</a:t>
                      </a:r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PS&gt;80, EIII:   </a:t>
                      </a:r>
                    </a:p>
                    <a:p>
                      <a:r>
                        <a:rPr lang="tr-TR" sz="1400" u="none" strike="noStrike" kern="1200" baseline="0" dirty="0" smtClean="0"/>
                        <a:t>11.3 ay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r>
                        <a:rPr lang="tr-TR" sz="1400" u="none" strike="noStrike" kern="1200" baseline="0" dirty="0" smtClean="0"/>
                        <a:t> 10. 2 ay 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r>
                        <a:rPr lang="tr-TR" sz="1400" u="none" strike="noStrike" kern="1200" baseline="0" dirty="0" smtClean="0"/>
                        <a:t> 8.6 ay (NS)</a:t>
                      </a:r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2. Haftada  *</a:t>
                      </a:r>
                      <a:r>
                        <a:rPr lang="tr-TR" sz="1400" u="none" strike="noStrike" kern="1200" baseline="0" dirty="0" err="1" smtClean="0"/>
                        <a:t>Disfaji</a:t>
                      </a:r>
                      <a:r>
                        <a:rPr lang="tr-TR" sz="1400" u="none" strike="noStrike" kern="1200" baseline="0" dirty="0" smtClean="0"/>
                        <a:t>   A,B &gt; C   (p&lt;0.05)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Metin kutusu 15"/>
          <p:cNvSpPr txBox="1"/>
          <p:nvPr/>
        </p:nvSpPr>
        <p:spPr>
          <a:xfrm>
            <a:off x="2365133" y="404664"/>
            <a:ext cx="1512168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dk1"/>
                </a:solidFill>
              </a:rPr>
              <a:t>A. </a:t>
            </a:r>
            <a:r>
              <a:rPr lang="en-US" sz="1400" dirty="0">
                <a:solidFill>
                  <a:schemeClr val="dk1"/>
                </a:solidFill>
              </a:rPr>
              <a:t>50 </a:t>
            </a:r>
            <a:r>
              <a:rPr lang="en-US" sz="1400" dirty="0" err="1">
                <a:solidFill>
                  <a:schemeClr val="dk1"/>
                </a:solidFill>
              </a:rPr>
              <a:t>Gy</a:t>
            </a:r>
            <a:r>
              <a:rPr lang="en-US" sz="1400" dirty="0">
                <a:solidFill>
                  <a:schemeClr val="dk1"/>
                </a:solidFill>
              </a:rPr>
              <a:t>/25 </a:t>
            </a:r>
            <a:r>
              <a:rPr lang="en-US" sz="1400" dirty="0" err="1">
                <a:solidFill>
                  <a:schemeClr val="dk1"/>
                </a:solidFill>
              </a:rPr>
              <a:t>fr</a:t>
            </a:r>
            <a:r>
              <a:rPr lang="en-US" sz="1400" dirty="0">
                <a:solidFill>
                  <a:schemeClr val="dk1"/>
                </a:solidFill>
              </a:rPr>
              <a:t>/5</a:t>
            </a:r>
            <a:r>
              <a:rPr lang="tr-TR" sz="1400" dirty="0" err="1" smtClean="0">
                <a:solidFill>
                  <a:schemeClr val="dk1"/>
                </a:solidFill>
              </a:rPr>
              <a:t>hf</a:t>
            </a:r>
            <a:r>
              <a:rPr lang="tr-TR" sz="1400" dirty="0" smtClean="0">
                <a:solidFill>
                  <a:schemeClr val="dk1"/>
                </a:solidFill>
              </a:rPr>
              <a:t>  </a:t>
            </a:r>
            <a:endParaRPr lang="tr-TR" sz="1400" dirty="0">
              <a:solidFill>
                <a:schemeClr val="dk1"/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6804248" y="423570"/>
            <a:ext cx="648072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dk1"/>
                </a:solidFill>
              </a:rPr>
              <a:t>12 </a:t>
            </a:r>
            <a:r>
              <a:rPr lang="tr-TR" sz="1400" dirty="0" smtClean="0">
                <a:solidFill>
                  <a:schemeClr val="dk1"/>
                </a:solidFill>
              </a:rPr>
              <a:t>ay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2365133" y="3275111"/>
            <a:ext cx="1774819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dk1"/>
                </a:solidFill>
              </a:rPr>
              <a:t>A.</a:t>
            </a:r>
            <a:r>
              <a:rPr lang="en-US" sz="1400" dirty="0">
                <a:solidFill>
                  <a:schemeClr val="dk1"/>
                </a:solidFill>
              </a:rPr>
              <a:t>20 </a:t>
            </a:r>
            <a:r>
              <a:rPr lang="en-US" sz="1400" dirty="0" err="1">
                <a:solidFill>
                  <a:schemeClr val="dk1"/>
                </a:solidFill>
              </a:rPr>
              <a:t>Gy</a:t>
            </a:r>
            <a:r>
              <a:rPr lang="en-US" sz="1400" dirty="0">
                <a:solidFill>
                  <a:schemeClr val="dk1"/>
                </a:solidFill>
              </a:rPr>
              <a:t>/5 </a:t>
            </a:r>
            <a:r>
              <a:rPr lang="en-US" sz="1400" dirty="0" err="1">
                <a:solidFill>
                  <a:schemeClr val="dk1"/>
                </a:solidFill>
              </a:rPr>
              <a:t>fr</a:t>
            </a:r>
            <a:r>
              <a:rPr lang="en-US" sz="1400" dirty="0">
                <a:solidFill>
                  <a:schemeClr val="dk1"/>
                </a:solidFill>
              </a:rPr>
              <a:t>/5 </a:t>
            </a:r>
            <a:r>
              <a:rPr lang="tr-TR" sz="1400" dirty="0">
                <a:solidFill>
                  <a:schemeClr val="dk1"/>
                </a:solidFill>
              </a:rPr>
              <a:t>gün</a:t>
            </a:r>
            <a:r>
              <a:rPr lang="en-US" sz="1400" dirty="0">
                <a:solidFill>
                  <a:schemeClr val="dk1"/>
                </a:solidFill>
              </a:rPr>
              <a:t> </a:t>
            </a:r>
            <a:endParaRPr lang="tr-TR" sz="1400" dirty="0">
              <a:solidFill>
                <a:schemeClr val="dk1"/>
              </a:solidFill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6861912" y="3223207"/>
            <a:ext cx="504056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dk1"/>
                </a:solidFill>
              </a:rPr>
              <a:t>6 </a:t>
            </a:r>
            <a:r>
              <a:rPr lang="tr-TR" sz="1400" dirty="0" smtClean="0">
                <a:solidFill>
                  <a:schemeClr val="dk1"/>
                </a:solidFill>
              </a:rPr>
              <a:t>ay</a:t>
            </a:r>
            <a:endParaRPr lang="tr-TR" sz="1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62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2037698"/>
              </p:ext>
            </p:extLst>
          </p:nvPr>
        </p:nvGraphicFramePr>
        <p:xfrm>
          <a:off x="108790" y="112348"/>
          <a:ext cx="8926419" cy="66333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31605"/>
                <a:gridCol w="2389358"/>
                <a:gridCol w="2073851"/>
                <a:gridCol w="2231605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çalışma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Doz/fraksiyon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Palyasyon</a:t>
                      </a:r>
                      <a:r>
                        <a:rPr lang="tr-TR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1" dirty="0" err="1" smtClean="0"/>
                        <a:t>Med.survi</a:t>
                      </a:r>
                      <a:r>
                        <a:rPr lang="tr-TR" sz="1800" b="1" dirty="0" smtClean="0"/>
                        <a:t> /</a:t>
                      </a:r>
                      <a:r>
                        <a:rPr lang="tr-TR" sz="1800" b="1" dirty="0" err="1" smtClean="0"/>
                        <a:t>Toks</a:t>
                      </a:r>
                      <a:r>
                        <a:rPr lang="tr-TR" sz="1800" dirty="0" smtClean="0"/>
                        <a:t>.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 err="1" smtClean="0"/>
                        <a:t>Erridge</a:t>
                      </a:r>
                      <a:r>
                        <a:rPr lang="tr-TR" sz="1400" u="none" strike="noStrike" kern="1200" baseline="0" dirty="0" smtClean="0"/>
                        <a:t>, 2005</a:t>
                      </a:r>
                    </a:p>
                    <a:p>
                      <a:r>
                        <a:rPr lang="tr-TR" sz="1400" u="none" strike="noStrike" kern="1200" baseline="0" dirty="0" smtClean="0"/>
                        <a:t>İngiltere</a:t>
                      </a:r>
                    </a:p>
                    <a:p>
                      <a:r>
                        <a:rPr lang="tr-TR" sz="1400" u="none" strike="noStrike" kern="1200" baseline="0" dirty="0" smtClean="0"/>
                        <a:t>1988-93; n:149</a:t>
                      </a:r>
                    </a:p>
                    <a:p>
                      <a:r>
                        <a:rPr lang="tr-TR" sz="1400" u="none" strike="noStrike" kern="1200" baseline="0" dirty="0" err="1" smtClean="0"/>
                        <a:t>Ort</a:t>
                      </a:r>
                      <a:r>
                        <a:rPr lang="tr-TR" sz="1400" u="none" strike="noStrike" kern="1200" baseline="0" dirty="0" smtClean="0"/>
                        <a:t> Yaş: </a:t>
                      </a:r>
                      <a:r>
                        <a:rPr lang="en-US" sz="1400" u="none" strike="noStrike" kern="1200" baseline="0" dirty="0" smtClean="0"/>
                        <a:t>66</a:t>
                      </a:r>
                      <a:r>
                        <a:rPr lang="tr-TR" sz="1400" u="none" strike="noStrike" kern="1200" baseline="0" dirty="0" smtClean="0"/>
                        <a:t>(A); </a:t>
                      </a:r>
                      <a:r>
                        <a:rPr lang="en-US" sz="1400" u="none" strike="noStrike" kern="1200" baseline="0" dirty="0" smtClean="0"/>
                        <a:t>68</a:t>
                      </a:r>
                      <a:r>
                        <a:rPr lang="tr-TR" sz="1400" u="none" strike="noStrike" kern="1200" baseline="0" dirty="0" smtClean="0"/>
                        <a:t>(B)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</a:p>
                    <a:p>
                      <a:r>
                        <a:rPr lang="en-US" sz="1400" u="none" strike="noStrike" kern="1200" baseline="0" dirty="0" smtClean="0"/>
                        <a:t>PS 0</a:t>
                      </a:r>
                      <a:r>
                        <a:rPr lang="tr-TR" sz="1400" u="none" strike="noStrike" kern="1200" baseline="0" dirty="0" smtClean="0"/>
                        <a:t>-</a:t>
                      </a:r>
                      <a:r>
                        <a:rPr lang="en-US" sz="1400" u="none" strike="noStrike" kern="1200" baseline="0" dirty="0" smtClean="0"/>
                        <a:t>2: </a:t>
                      </a:r>
                      <a:r>
                        <a:rPr lang="tr-TR" sz="1400" u="none" strike="noStrike" kern="1200" baseline="0" dirty="0" smtClean="0"/>
                        <a:t>% </a:t>
                      </a:r>
                      <a:r>
                        <a:rPr lang="en-US" sz="1400" u="none" strike="noStrike" kern="1200" baseline="0" dirty="0" smtClean="0"/>
                        <a:t>89</a:t>
                      </a:r>
                    </a:p>
                    <a:p>
                      <a:r>
                        <a:rPr lang="tr-TR" sz="1400" u="none" strike="noStrike" kern="1200" baseline="0" dirty="0" smtClean="0"/>
                        <a:t>UM</a:t>
                      </a:r>
                      <a:r>
                        <a:rPr lang="en-US" sz="1400" u="none" strike="noStrike" kern="1200" baseline="0" dirty="0" smtClean="0"/>
                        <a:t>: </a:t>
                      </a:r>
                      <a:r>
                        <a:rPr lang="tr-TR" sz="1400" u="none" strike="noStrike" kern="1200" baseline="0" dirty="0" smtClean="0"/>
                        <a:t>?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A. 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10 </a:t>
                      </a:r>
                      <a:r>
                        <a:rPr lang="en-US" sz="1400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Gy</a:t>
                      </a:r>
                      <a:r>
                        <a:rPr lang="en-US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/1 </a:t>
                      </a:r>
                      <a:r>
                        <a:rPr lang="en-US" sz="1400" u="none" strike="noStrike" kern="1200" baseline="0" dirty="0" err="1" smtClean="0">
                          <a:solidFill>
                            <a:srgbClr val="FF0000"/>
                          </a:solidFill>
                        </a:rPr>
                        <a:t>fr</a:t>
                      </a:r>
                      <a:r>
                        <a:rPr lang="tr-TR" sz="1400" u="none" strike="noStrike" kern="1200" baseline="0" dirty="0" smtClean="0">
                          <a:solidFill>
                            <a:srgbClr val="FF0000"/>
                          </a:solidFill>
                        </a:rPr>
                        <a:t>.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u="none" strike="noStrike" kern="1200" baseline="0" dirty="0" smtClean="0"/>
                        <a:t>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en-US" sz="1400" u="none" strike="noStrike" kern="1200" baseline="0" dirty="0" smtClean="0"/>
                        <a:t>vs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tr-TR" sz="1400" u="none" strike="noStrike" kern="1200" baseline="0" dirty="0" smtClean="0"/>
                        <a:t>B. </a:t>
                      </a:r>
                      <a:r>
                        <a:rPr lang="en-US" sz="1400" u="none" strike="noStrike" kern="1200" baseline="0" dirty="0" smtClean="0"/>
                        <a:t>30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/10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/2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sng" dirty="0" smtClean="0"/>
                        <a:t>Total Semptom Skor </a:t>
                      </a:r>
                      <a:r>
                        <a:rPr lang="tr-TR" sz="1400" u="sng" baseline="0" dirty="0" smtClean="0"/>
                        <a:t> Düzelme </a:t>
                      </a:r>
                    </a:p>
                    <a:p>
                      <a:r>
                        <a:rPr lang="tr-TR" sz="1400" u="none" baseline="0" dirty="0" smtClean="0"/>
                        <a:t>A. %77 </a:t>
                      </a:r>
                      <a:r>
                        <a:rPr lang="tr-TR" sz="1400" u="none" baseline="0" dirty="0" err="1" smtClean="0"/>
                        <a:t>vs</a:t>
                      </a:r>
                      <a:r>
                        <a:rPr lang="tr-TR" sz="1400" u="none" baseline="0" dirty="0" smtClean="0"/>
                        <a:t>  B. %92  </a:t>
                      </a:r>
                    </a:p>
                    <a:p>
                      <a:r>
                        <a:rPr lang="tr-TR" sz="1400" u="none" baseline="0" dirty="0" smtClean="0"/>
                        <a:t>Tam yanıt: %5 </a:t>
                      </a:r>
                      <a:r>
                        <a:rPr lang="tr-TR" sz="1400" u="none" baseline="0" dirty="0" err="1" smtClean="0"/>
                        <a:t>vs</a:t>
                      </a:r>
                      <a:r>
                        <a:rPr lang="tr-TR" sz="1400" u="none" baseline="0" dirty="0" smtClean="0"/>
                        <a:t> % 23  </a:t>
                      </a:r>
                    </a:p>
                    <a:p>
                      <a:r>
                        <a:rPr lang="tr-TR" sz="1400" u="none" baseline="0" dirty="0" smtClean="0"/>
                        <a:t>p=0.001</a:t>
                      </a:r>
                    </a:p>
                    <a:p>
                      <a:endParaRPr lang="tr-TR" sz="1400" u="sng" baseline="0" dirty="0" smtClean="0"/>
                    </a:p>
                    <a:p>
                      <a:r>
                        <a:rPr lang="tr-TR" sz="1400" u="sng" baseline="0" dirty="0" smtClean="0"/>
                        <a:t>PS    iyileşme  / kötüleşme</a:t>
                      </a:r>
                    </a:p>
                    <a:p>
                      <a:pPr marL="342900" indent="-342900">
                        <a:buAutoNum type="alphaUcPeriod"/>
                      </a:pPr>
                      <a:r>
                        <a:rPr lang="tr-TR" sz="1400" u="none" baseline="0" dirty="0" smtClean="0"/>
                        <a:t>%35                 %25</a:t>
                      </a:r>
                    </a:p>
                    <a:p>
                      <a:pPr marL="342900" indent="-342900">
                        <a:buAutoNum type="alphaUcPeriod"/>
                      </a:pPr>
                      <a:r>
                        <a:rPr lang="tr-TR" sz="1400" u="none" baseline="0" dirty="0" smtClean="0"/>
                        <a:t>%41.4              %25</a:t>
                      </a:r>
                    </a:p>
                    <a:p>
                      <a:pPr marL="0" indent="0">
                        <a:buNone/>
                      </a:pPr>
                      <a:r>
                        <a:rPr lang="tr-TR" sz="1400" u="none" baseline="0" dirty="0" smtClean="0"/>
                        <a:t>                                        (NS)</a:t>
                      </a:r>
                      <a:endParaRPr lang="en-US" sz="1400" u="non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22.7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        </a:t>
                      </a:r>
                      <a:r>
                        <a:rPr lang="en-US" sz="1400" u="none" strike="noStrike" kern="1200" baseline="0" dirty="0" smtClean="0"/>
                        <a:t>vs</a:t>
                      </a:r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28.3 </a:t>
                      </a:r>
                      <a:r>
                        <a:rPr lang="tr-TR" sz="1400" u="none" strike="noStrike" kern="1200" baseline="0" dirty="0" err="1" smtClean="0"/>
                        <a:t>hf</a:t>
                      </a:r>
                      <a:r>
                        <a:rPr lang="tr-TR" sz="1400" u="none" strike="noStrike" kern="1200" baseline="0" dirty="0" smtClean="0"/>
                        <a:t>. </a:t>
                      </a:r>
                    </a:p>
                    <a:p>
                      <a:r>
                        <a:rPr lang="tr-TR" sz="1400" u="none" strike="noStrike" kern="1200" baseline="0" dirty="0" smtClean="0"/>
                        <a:t>         </a:t>
                      </a:r>
                      <a:r>
                        <a:rPr lang="en-US" sz="1400" u="none" strike="noStrike" kern="1200" baseline="0" dirty="0" smtClean="0"/>
                        <a:t>(NS)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</a:tr>
              <a:tr h="1812384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 smtClean="0"/>
                        <a:t>Kramer</a:t>
                      </a:r>
                      <a:r>
                        <a:rPr lang="tr-TR" sz="1400" u="none" strike="noStrike" kern="1200" baseline="0" dirty="0" smtClean="0"/>
                        <a:t>, 2005</a:t>
                      </a:r>
                    </a:p>
                    <a:p>
                      <a:r>
                        <a:rPr lang="tr-TR" sz="1400" u="none" strike="noStrike" kern="1200" baseline="0" dirty="0" smtClean="0"/>
                        <a:t>Hollanda</a:t>
                      </a:r>
                    </a:p>
                    <a:p>
                      <a:r>
                        <a:rPr lang="tr-TR" sz="1400" u="none" strike="noStrike" kern="1200" baseline="0" dirty="0" smtClean="0"/>
                        <a:t>1999-2002, rand.303  (n:297)</a:t>
                      </a:r>
                    </a:p>
                    <a:p>
                      <a:r>
                        <a:rPr lang="en-US" sz="1400" u="none" strike="noStrike" kern="1200" baseline="0" dirty="0" smtClean="0"/>
                        <a:t>Med</a:t>
                      </a:r>
                      <a:r>
                        <a:rPr lang="tr-TR" sz="1400" u="none" strike="noStrike" kern="1200" baseline="0" dirty="0" smtClean="0"/>
                        <a:t>.yaş: </a:t>
                      </a:r>
                      <a:r>
                        <a:rPr lang="en-US" sz="1400" u="none" strike="noStrike" kern="1200" baseline="0" dirty="0" smtClean="0"/>
                        <a:t>69 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PS 0</a:t>
                      </a:r>
                      <a:r>
                        <a:rPr lang="tr-TR" sz="1400" u="none" strike="noStrike" kern="1200" baseline="0" dirty="0" smtClean="0"/>
                        <a:t>-</a:t>
                      </a:r>
                      <a:r>
                        <a:rPr lang="en-US" sz="1400" u="none" strike="noStrike" kern="1200" baseline="0" dirty="0" smtClean="0"/>
                        <a:t>2: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71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UM</a:t>
                      </a:r>
                      <a:r>
                        <a:rPr lang="en-US" sz="1400" u="none" strike="noStrike" kern="1200" baseline="0" dirty="0" smtClean="0"/>
                        <a:t>: </a:t>
                      </a:r>
                      <a:r>
                        <a:rPr lang="tr-TR" sz="1400" u="none" strike="noStrike" kern="1200" baseline="0" dirty="0" smtClean="0"/>
                        <a:t>%</a:t>
                      </a:r>
                      <a:r>
                        <a:rPr lang="en-US" sz="1400" u="none" strike="noStrike" kern="1200" baseline="0" dirty="0" smtClean="0"/>
                        <a:t>48</a:t>
                      </a:r>
                      <a:endParaRPr lang="en-US" sz="1400" i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16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/2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/8 </a:t>
                      </a:r>
                      <a:r>
                        <a:rPr lang="tr-TR" sz="1400" u="none" strike="noStrike" kern="1200" baseline="0" dirty="0" smtClean="0"/>
                        <a:t>gün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u="none" strike="noStrike" kern="1200" baseline="0" dirty="0" smtClean="0"/>
                        <a:t>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smtClean="0"/>
                        <a:t>vs</a:t>
                      </a:r>
                      <a:endParaRPr lang="en-US" sz="140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pPr algn="l"/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sng" dirty="0" smtClean="0"/>
                        <a:t>Total Semptom Skor </a:t>
                      </a:r>
                      <a:r>
                        <a:rPr lang="tr-TR" sz="1400" u="sng" baseline="0" dirty="0" smtClean="0"/>
                        <a:t> Düzelme </a:t>
                      </a:r>
                    </a:p>
                    <a:p>
                      <a:r>
                        <a:rPr lang="tr-TR" sz="1400" u="none" dirty="0" err="1" smtClean="0"/>
                        <a:t>Palyasyon</a:t>
                      </a:r>
                      <a:r>
                        <a:rPr lang="tr-TR" sz="1400" u="none" dirty="0" smtClean="0"/>
                        <a:t>  A. 5.hf da, B. 7.hf.da </a:t>
                      </a:r>
                      <a:r>
                        <a:rPr lang="tr-TR" sz="1400" u="none" dirty="0" err="1" smtClean="0"/>
                        <a:t>Max</a:t>
                      </a:r>
                      <a:r>
                        <a:rPr lang="tr-TR" sz="1400" u="none" dirty="0" smtClean="0"/>
                        <a:t>.</a:t>
                      </a:r>
                      <a:r>
                        <a:rPr lang="tr-TR" sz="1400" u="none" baseline="0" dirty="0" smtClean="0"/>
                        <a:t> ve daha uzun süre p&lt;0.001</a:t>
                      </a:r>
                      <a:endParaRPr lang="tr-TR" sz="1400" u="none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 smtClean="0"/>
                        <a:t>1</a:t>
                      </a:r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en-US" sz="1400" u="none" strike="noStrike" kern="1200" baseline="0" dirty="0" smtClean="0"/>
                        <a:t>y </a:t>
                      </a:r>
                      <a:r>
                        <a:rPr lang="tr-TR" sz="1400" u="none" strike="noStrike" kern="1200" baseline="0" dirty="0" smtClean="0"/>
                        <a:t>OS: % </a:t>
                      </a:r>
                      <a:r>
                        <a:rPr lang="en-US" sz="1400" u="none" strike="noStrike" kern="1200" baseline="0" dirty="0" smtClean="0"/>
                        <a:t>10.9</a:t>
                      </a:r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           </a:t>
                      </a:r>
                    </a:p>
                    <a:p>
                      <a:r>
                        <a:rPr lang="tr-TR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(</a:t>
                      </a:r>
                      <a:r>
                        <a:rPr lang="tr-TR" sz="1400" u="none" strike="noStrike" kern="1200" baseline="0" dirty="0" smtClean="0"/>
                        <a:t>p= </a:t>
                      </a:r>
                      <a:r>
                        <a:rPr lang="en-US" sz="1400" u="none" strike="noStrike" kern="1200" baseline="0" dirty="0" smtClean="0"/>
                        <a:t>0.03</a:t>
                      </a:r>
                      <a:r>
                        <a:rPr lang="tr-TR" sz="1400" u="none" strike="noStrike" kern="1200" baseline="0" dirty="0" smtClean="0"/>
                        <a:t>)</a:t>
                      </a:r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smtClean="0"/>
                        <a:t>3 y OS: %1.6  </a:t>
                      </a:r>
                      <a:r>
                        <a:rPr lang="tr-TR" sz="1400" u="none" strike="noStrike" kern="1200" baseline="0" dirty="0" err="1" smtClean="0"/>
                        <a:t>vs</a:t>
                      </a:r>
                      <a:r>
                        <a:rPr lang="tr-TR" sz="1400" u="none" strike="noStrike" kern="1200" baseline="0" dirty="0" smtClean="0"/>
                        <a:t>  %5.6</a:t>
                      </a: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Senkus-Konefka</a:t>
                      </a:r>
                      <a:r>
                        <a:rPr lang="tr-TR" sz="1400" dirty="0" smtClean="0"/>
                        <a:t>, 2005</a:t>
                      </a:r>
                    </a:p>
                    <a:p>
                      <a:r>
                        <a:rPr lang="tr-TR" sz="1400" dirty="0" smtClean="0"/>
                        <a:t>Polonya</a:t>
                      </a:r>
                    </a:p>
                    <a:p>
                      <a:r>
                        <a:rPr lang="tr-TR" sz="1400" u="none" strike="noStrike" kern="1200" baseline="0" dirty="0" err="1" smtClean="0"/>
                        <a:t>Ort</a:t>
                      </a:r>
                      <a:r>
                        <a:rPr lang="tr-TR" sz="1400" u="none" strike="noStrike" kern="1200" baseline="0" dirty="0" smtClean="0"/>
                        <a:t> Yaş:</a:t>
                      </a:r>
                      <a:r>
                        <a:rPr lang="en-US" sz="1400" u="none" strike="noStrike" kern="1200" baseline="0" dirty="0" smtClean="0"/>
                        <a:t> 66</a:t>
                      </a:r>
                      <a:r>
                        <a:rPr lang="tr-TR" sz="1400" u="none" strike="noStrike" kern="1200" baseline="0" dirty="0" smtClean="0"/>
                        <a:t>; n: 100 (n:57) </a:t>
                      </a:r>
                      <a:endParaRPr lang="en-US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PS 1</a:t>
                      </a:r>
                      <a:r>
                        <a:rPr lang="tr-TR" sz="1400" u="none" strike="noStrike" kern="1200" baseline="0" dirty="0" smtClean="0"/>
                        <a:t>-</a:t>
                      </a:r>
                      <a:r>
                        <a:rPr lang="en-US" sz="1400" u="none" strike="noStrike" kern="1200" baseline="0" dirty="0" smtClean="0"/>
                        <a:t>2: 84%</a:t>
                      </a:r>
                    </a:p>
                    <a:p>
                      <a:r>
                        <a:rPr lang="tr-TR" sz="1400" u="none" strike="noStrike" kern="1200" baseline="0" dirty="0" smtClean="0"/>
                        <a:t>UM</a:t>
                      </a:r>
                      <a:r>
                        <a:rPr lang="en-US" sz="1400" u="none" strike="noStrike" kern="1200" baseline="0" dirty="0" smtClean="0"/>
                        <a:t>: 16%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20 </a:t>
                      </a:r>
                      <a:r>
                        <a:rPr lang="en-US" sz="1400" u="none" strike="noStrike" kern="1200" baseline="0" dirty="0" err="1" smtClean="0"/>
                        <a:t>Gy</a:t>
                      </a:r>
                      <a:r>
                        <a:rPr lang="en-US" sz="1400" u="none" strike="noStrike" kern="1200" baseline="0" dirty="0" smtClean="0"/>
                        <a:t>/5 </a:t>
                      </a:r>
                      <a:r>
                        <a:rPr lang="en-US" sz="1400" u="none" strike="noStrike" kern="1200" baseline="0" dirty="0" err="1" smtClean="0"/>
                        <a:t>fr</a:t>
                      </a:r>
                      <a:r>
                        <a:rPr lang="en-US" sz="1400" u="none" strike="noStrike" kern="1200" baseline="0" dirty="0" smtClean="0"/>
                        <a:t> /5</a:t>
                      </a:r>
                      <a:r>
                        <a:rPr lang="tr-TR" sz="1400" u="none" strike="noStrike" kern="1200" baseline="0" dirty="0" smtClean="0"/>
                        <a:t> g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tr-TR" sz="1400" u="none" strike="noStrike" kern="1200" baseline="0" dirty="0" err="1" smtClean="0"/>
                        <a:t>vs</a:t>
                      </a: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endParaRPr lang="tr-TR" sz="1400" u="none" strike="noStrike" kern="1200" baseline="0" dirty="0" smtClean="0"/>
                    </a:p>
                    <a:p>
                      <a:pPr marL="0" indent="0">
                        <a:buNone/>
                      </a:pPr>
                      <a:r>
                        <a:rPr lang="en-US" sz="1400" u="none" strike="noStrike" kern="12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                       </a:t>
                      </a:r>
                      <a:r>
                        <a:rPr kumimoji="0" lang="tr-TR" sz="1400" u="sng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A.       B.      </a:t>
                      </a:r>
                      <a:endParaRPr kumimoji="0" lang="tr-TR" sz="14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Öksürük            46     57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Hemoptizi</a:t>
                      </a:r>
                      <a:r>
                        <a:rPr kumimoji="0" lang="tr-TR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      80     100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Dispne</a:t>
                      </a:r>
                      <a:r>
                        <a:rPr kumimoji="0" lang="tr-TR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            54     65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G.Ağrısı</a:t>
                      </a:r>
                      <a:r>
                        <a:rPr kumimoji="0" lang="tr-TR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           83      82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SVCS                100     75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 </a:t>
                      </a:r>
                      <a:r>
                        <a:rPr lang="tr-TR" sz="1400" baseline="0" dirty="0" smtClean="0"/>
                        <a:t>   Tam </a:t>
                      </a:r>
                      <a:r>
                        <a:rPr lang="tr-TR" sz="1400" baseline="0" dirty="0" err="1" smtClean="0"/>
                        <a:t>semp</a:t>
                      </a:r>
                      <a:r>
                        <a:rPr lang="tr-TR" sz="1400" baseline="0" dirty="0" smtClean="0"/>
                        <a:t>. Yanıt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%19 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 16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     </a:t>
                      </a:r>
                      <a:r>
                        <a:rPr lang="tr-TR" sz="1400" baseline="0" dirty="0" err="1" smtClean="0"/>
                        <a:t>Semp</a:t>
                      </a:r>
                      <a:r>
                        <a:rPr lang="tr-TR" sz="1400" baseline="0" dirty="0" smtClean="0"/>
                        <a:t>. İyileşme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 %53 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60      (NS)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u="none" strike="noStrike" kern="1200" baseline="0" dirty="0" smtClean="0"/>
                        <a:t>A. </a:t>
                      </a:r>
                      <a:r>
                        <a:rPr lang="en-US" sz="1400" u="none" strike="noStrike" kern="1200" baseline="0" dirty="0" smtClean="0"/>
                        <a:t>5.3</a:t>
                      </a:r>
                      <a:r>
                        <a:rPr lang="tr-TR" sz="1400" u="none" strike="noStrike" kern="1200" baseline="0" dirty="0" smtClean="0"/>
                        <a:t> ay</a:t>
                      </a:r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err="1" smtClean="0"/>
                        <a:t>vs</a:t>
                      </a:r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en-US" sz="1400" u="none" strike="noStrike" kern="1200" baseline="0" dirty="0" smtClean="0"/>
                        <a:t>(</a:t>
                      </a:r>
                      <a:r>
                        <a:rPr lang="tr-TR" sz="1400" u="none" strike="noStrike" kern="1200" baseline="0" dirty="0" smtClean="0"/>
                        <a:t>p</a:t>
                      </a:r>
                      <a:r>
                        <a:rPr lang="en-US" sz="1400" u="none" strike="noStrike" kern="1200" baseline="0" dirty="0" smtClean="0"/>
                        <a:t> </a:t>
                      </a:r>
                      <a:r>
                        <a:rPr lang="tr-TR" sz="1400" u="none" strike="noStrike" kern="1200" baseline="0" dirty="0" smtClean="0"/>
                        <a:t>=</a:t>
                      </a:r>
                      <a:r>
                        <a:rPr lang="en-US" sz="1400" u="none" strike="noStrike" kern="1200" baseline="0" dirty="0" smtClean="0"/>
                        <a:t>0.016</a:t>
                      </a:r>
                      <a:r>
                        <a:rPr lang="tr-TR" sz="1400" u="none" strike="noStrike" kern="1200" baseline="0" dirty="0" smtClean="0"/>
                        <a:t>)</a:t>
                      </a:r>
                    </a:p>
                    <a:p>
                      <a:endParaRPr lang="tr-TR" sz="1400" u="none" strike="noStrike" kern="1200" baseline="0" dirty="0" smtClean="0"/>
                    </a:p>
                    <a:p>
                      <a:r>
                        <a:rPr lang="tr-TR" sz="1400" u="none" strike="noStrike" kern="1200" baseline="0" dirty="0" err="1" smtClean="0"/>
                        <a:t>Toks</a:t>
                      </a:r>
                      <a:r>
                        <a:rPr lang="tr-TR" sz="1400" u="none" strike="noStrike" kern="1200" baseline="0" dirty="0" smtClean="0"/>
                        <a:t>. Fark yok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2411760" y="3721257"/>
            <a:ext cx="1656184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pPr lvl="0"/>
            <a:r>
              <a:rPr lang="tr-TR" sz="1400" dirty="0">
                <a:solidFill>
                  <a:prstClr val="black"/>
                </a:solidFill>
              </a:rPr>
              <a:t>B. </a:t>
            </a:r>
            <a:r>
              <a:rPr lang="en-US" sz="1400" dirty="0">
                <a:solidFill>
                  <a:prstClr val="black"/>
                </a:solidFill>
              </a:rPr>
              <a:t>30 </a:t>
            </a:r>
            <a:r>
              <a:rPr lang="en-US" sz="1400" dirty="0" err="1">
                <a:solidFill>
                  <a:prstClr val="black"/>
                </a:solidFill>
              </a:rPr>
              <a:t>Gy</a:t>
            </a:r>
            <a:r>
              <a:rPr lang="en-US" sz="1400" dirty="0">
                <a:solidFill>
                  <a:prstClr val="black"/>
                </a:solidFill>
              </a:rPr>
              <a:t>/10 </a:t>
            </a:r>
            <a:r>
              <a:rPr lang="en-US" sz="1400" dirty="0" err="1">
                <a:solidFill>
                  <a:prstClr val="black"/>
                </a:solidFill>
              </a:rPr>
              <a:t>fr</a:t>
            </a:r>
            <a:r>
              <a:rPr lang="en-US" sz="1400" dirty="0">
                <a:solidFill>
                  <a:prstClr val="black"/>
                </a:solidFill>
              </a:rPr>
              <a:t>/2 </a:t>
            </a:r>
            <a:r>
              <a:rPr lang="tr-TR" sz="1400" dirty="0" err="1">
                <a:solidFill>
                  <a:prstClr val="black"/>
                </a:solidFill>
              </a:rPr>
              <a:t>hf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6876256" y="3497498"/>
            <a:ext cx="720080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/>
              <a:t>% </a:t>
            </a:r>
            <a:r>
              <a:rPr lang="en-US" sz="1400" dirty="0"/>
              <a:t>19.6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2411760" y="5425479"/>
            <a:ext cx="1656184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dk1"/>
                </a:solidFill>
              </a:rPr>
              <a:t>B. </a:t>
            </a:r>
            <a:r>
              <a:rPr lang="en-US" sz="1400" dirty="0">
                <a:solidFill>
                  <a:schemeClr val="dk1"/>
                </a:solidFill>
              </a:rPr>
              <a:t>16 </a:t>
            </a:r>
            <a:r>
              <a:rPr lang="en-US" sz="1400" dirty="0" err="1">
                <a:solidFill>
                  <a:schemeClr val="dk1"/>
                </a:solidFill>
              </a:rPr>
              <a:t>Gy</a:t>
            </a:r>
            <a:r>
              <a:rPr lang="en-US" sz="1400" dirty="0">
                <a:solidFill>
                  <a:schemeClr val="dk1"/>
                </a:solidFill>
              </a:rPr>
              <a:t>/2 </a:t>
            </a:r>
            <a:r>
              <a:rPr lang="en-US" sz="1400" dirty="0" err="1">
                <a:solidFill>
                  <a:schemeClr val="dk1"/>
                </a:solidFill>
              </a:rPr>
              <a:t>fr</a:t>
            </a:r>
            <a:r>
              <a:rPr lang="en-US" sz="1400" dirty="0">
                <a:solidFill>
                  <a:schemeClr val="dk1"/>
                </a:solidFill>
              </a:rPr>
              <a:t>/8</a:t>
            </a:r>
            <a:r>
              <a:rPr lang="tr-TR" sz="1400" dirty="0">
                <a:solidFill>
                  <a:schemeClr val="dk1"/>
                </a:solidFill>
              </a:rPr>
              <a:t> g</a:t>
            </a:r>
            <a:endParaRPr lang="en-US" sz="1400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6876256" y="5370373"/>
            <a:ext cx="720080" cy="307777"/>
          </a:xfrm>
          <a:prstGeom prst="rect">
            <a:avLst/>
          </a:prstGeom>
          <a:solidFill>
            <a:srgbClr val="4BD0FF"/>
          </a:solidFill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B. 8 ay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218951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08" y="0"/>
            <a:ext cx="75057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99" y="2492896"/>
            <a:ext cx="857811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90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505700" cy="17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0" y="1710875"/>
            <a:ext cx="4124980" cy="24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869" y="1710875"/>
            <a:ext cx="4122103" cy="241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7" y="4209701"/>
            <a:ext cx="4314626" cy="247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2604578" y="1710875"/>
            <a:ext cx="1305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Hemoptysis</a:t>
            </a: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7164288" y="1612402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Cough</a:t>
            </a:r>
            <a:endParaRPr lang="en-US" dirty="0"/>
          </a:p>
        </p:txBody>
      </p:sp>
      <p:sp>
        <p:nvSpPr>
          <p:cNvPr id="5" name="Dikdörtgen 4"/>
          <p:cNvSpPr/>
          <p:nvPr/>
        </p:nvSpPr>
        <p:spPr>
          <a:xfrm>
            <a:off x="2796033" y="4209701"/>
            <a:ext cx="118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Chest pain</a:t>
            </a:r>
            <a:endParaRPr lang="en-US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7342"/>
            <a:ext cx="4464495" cy="293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6154524" y="4209701"/>
            <a:ext cx="2019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Complete response</a:t>
            </a:r>
            <a:endParaRPr lang="en-US" dirty="0"/>
          </a:p>
        </p:txBody>
      </p:sp>
      <p:sp>
        <p:nvSpPr>
          <p:cNvPr id="7" name="Dikdörtgen 6"/>
          <p:cNvSpPr/>
          <p:nvPr/>
        </p:nvSpPr>
        <p:spPr>
          <a:xfrm>
            <a:off x="6213898" y="5264459"/>
            <a:ext cx="1900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Any improvement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087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7848872" cy="170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5940152" y="5589240"/>
            <a:ext cx="9361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136904" cy="6035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4283968" y="934557"/>
            <a:ext cx="1841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One year survival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125434" y="5373216"/>
            <a:ext cx="96684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722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56" y="476672"/>
            <a:ext cx="46577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56" y="58847"/>
            <a:ext cx="3430488" cy="3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423425" y="1580656"/>
            <a:ext cx="345638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PS 0-2 : </a:t>
            </a:r>
            <a:r>
              <a:rPr lang="tr-TR" dirty="0" smtClean="0">
                <a:latin typeface="Calibri"/>
                <a:cs typeface="Calibri"/>
              </a:rPr>
              <a:t>≥</a:t>
            </a:r>
            <a:r>
              <a:rPr lang="tr-TR" dirty="0" smtClean="0"/>
              <a:t>30 </a:t>
            </a:r>
            <a:r>
              <a:rPr lang="tr-TR" dirty="0" err="1" smtClean="0"/>
              <a:t>Gy</a:t>
            </a:r>
            <a:r>
              <a:rPr lang="tr-TR" dirty="0" smtClean="0"/>
              <a:t>/10 F</a:t>
            </a:r>
            <a:endParaRPr lang="en-US" dirty="0"/>
          </a:p>
        </p:txBody>
      </p:sp>
      <p:sp>
        <p:nvSpPr>
          <p:cNvPr id="4" name="Metin kutusu 3"/>
          <p:cNvSpPr txBox="1"/>
          <p:nvPr/>
        </p:nvSpPr>
        <p:spPr>
          <a:xfrm>
            <a:off x="4211960" y="1580656"/>
            <a:ext cx="468052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PS 3-4: 20 </a:t>
            </a:r>
            <a:r>
              <a:rPr lang="tr-TR" dirty="0" err="1" smtClean="0"/>
              <a:t>Gy</a:t>
            </a:r>
            <a:r>
              <a:rPr lang="tr-TR" dirty="0" smtClean="0"/>
              <a:t>/5 F , 17 </a:t>
            </a:r>
            <a:r>
              <a:rPr lang="tr-TR" dirty="0" err="1" smtClean="0"/>
              <a:t>Gy</a:t>
            </a:r>
            <a:r>
              <a:rPr lang="tr-TR" dirty="0" smtClean="0"/>
              <a:t>/2 F, 10 </a:t>
            </a:r>
            <a:r>
              <a:rPr lang="tr-TR" dirty="0" err="1" smtClean="0"/>
              <a:t>Gy</a:t>
            </a:r>
            <a:r>
              <a:rPr lang="tr-TR" dirty="0" smtClean="0"/>
              <a:t>/1 F</a:t>
            </a:r>
            <a:endParaRPr lang="en-US" dirty="0"/>
          </a:p>
        </p:txBody>
      </p:sp>
      <p:sp>
        <p:nvSpPr>
          <p:cNvPr id="5" name="Metin kutusu 4"/>
          <p:cNvSpPr txBox="1"/>
          <p:nvPr/>
        </p:nvSpPr>
        <p:spPr>
          <a:xfrm>
            <a:off x="5456130" y="476672"/>
            <a:ext cx="343635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TRT doz?, fraksiyon?</a:t>
            </a:r>
          </a:p>
          <a:p>
            <a:r>
              <a:rPr lang="tr-TR" dirty="0" err="1" smtClean="0"/>
              <a:t>Endobronşiyal</a:t>
            </a:r>
            <a:r>
              <a:rPr lang="tr-TR" dirty="0" smtClean="0"/>
              <a:t> </a:t>
            </a:r>
            <a:r>
              <a:rPr lang="tr-TR" dirty="0" err="1" smtClean="0"/>
              <a:t>Brakiterapi</a:t>
            </a:r>
            <a:r>
              <a:rPr lang="tr-TR" dirty="0" smtClean="0"/>
              <a:t> (</a:t>
            </a:r>
            <a:r>
              <a:rPr lang="tr-TR" dirty="0" err="1" smtClean="0"/>
              <a:t>EBBrT</a:t>
            </a:r>
            <a:r>
              <a:rPr lang="tr-TR" dirty="0" smtClean="0"/>
              <a:t>)?</a:t>
            </a:r>
          </a:p>
          <a:p>
            <a:r>
              <a:rPr lang="tr-TR" dirty="0"/>
              <a:t>K</a:t>
            </a:r>
            <a:r>
              <a:rPr lang="tr-TR" dirty="0" smtClean="0"/>
              <a:t>emoterapi?</a:t>
            </a:r>
            <a:endParaRPr lang="en-US" dirty="0"/>
          </a:p>
        </p:txBody>
      </p:sp>
      <p:sp>
        <p:nvSpPr>
          <p:cNvPr id="7" name="Metin kutusu 6"/>
          <p:cNvSpPr txBox="1"/>
          <p:nvPr/>
        </p:nvSpPr>
        <p:spPr>
          <a:xfrm>
            <a:off x="423425" y="2204864"/>
            <a:ext cx="3456384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EBBrT</a:t>
            </a:r>
            <a:r>
              <a:rPr lang="tr-TR" dirty="0" smtClean="0"/>
              <a:t>: </a:t>
            </a:r>
            <a:r>
              <a:rPr lang="tr-TR" dirty="0" err="1" smtClean="0"/>
              <a:t>endobronşiyal</a:t>
            </a:r>
            <a:r>
              <a:rPr lang="tr-TR" dirty="0" smtClean="0"/>
              <a:t> lezyonlarda özellikle </a:t>
            </a:r>
            <a:r>
              <a:rPr lang="tr-TR" u="sng" dirty="0" smtClean="0">
                <a:solidFill>
                  <a:srgbClr val="FF0000"/>
                </a:solidFill>
              </a:rPr>
              <a:t>2. seri </a:t>
            </a:r>
            <a:r>
              <a:rPr lang="tr-TR" dirty="0" smtClean="0"/>
              <a:t>olarak bir opsiyon olabilir.</a:t>
            </a:r>
            <a:endParaRPr lang="en-US" dirty="0"/>
          </a:p>
        </p:txBody>
      </p:sp>
      <p:sp>
        <p:nvSpPr>
          <p:cNvPr id="8" name="Metin kutusu 7"/>
          <p:cNvSpPr txBox="1"/>
          <p:nvPr/>
        </p:nvSpPr>
        <p:spPr>
          <a:xfrm>
            <a:off x="4211960" y="2204864"/>
            <a:ext cx="468052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Eşzamanlı kemoterapi / palyatif-</a:t>
            </a:r>
            <a:r>
              <a:rPr lang="tr-TR" dirty="0" err="1" smtClean="0"/>
              <a:t>fraksiyone</a:t>
            </a:r>
            <a:r>
              <a:rPr lang="tr-TR" dirty="0" smtClean="0"/>
              <a:t> RT desteklenmiyor!!! </a:t>
            </a:r>
            <a:r>
              <a:rPr lang="tr-TR" b="1" dirty="0" smtClean="0">
                <a:solidFill>
                  <a:srgbClr val="FF0000"/>
                </a:solidFill>
              </a:rPr>
              <a:t>(2011)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tr-TR" dirty="0" smtClean="0"/>
              <a:t>Ama</a:t>
            </a:r>
            <a:r>
              <a:rPr lang="en-US" dirty="0" smtClean="0"/>
              <a:t> </a:t>
            </a:r>
            <a:r>
              <a:rPr lang="tr-TR" dirty="0" smtClean="0"/>
              <a:t>palyatif KT ve</a:t>
            </a:r>
            <a:r>
              <a:rPr lang="en-US" dirty="0" smtClean="0"/>
              <a:t> </a:t>
            </a:r>
            <a:r>
              <a:rPr lang="en-US" dirty="0"/>
              <a:t>RT </a:t>
            </a:r>
            <a:r>
              <a:rPr lang="tr-TR" dirty="0" smtClean="0"/>
              <a:t>ardışık kullanılabilir. 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14" y="3155687"/>
            <a:ext cx="8632372" cy="18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s://i.pinimg.com/564x/2e/82/ed/2e82eda13b1ad2f508a66518581240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87" y="44196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7355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56" y="476672"/>
            <a:ext cx="46577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56" y="58847"/>
            <a:ext cx="3430488" cy="3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423425" y="1580656"/>
            <a:ext cx="345638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PS 0-2 : </a:t>
            </a:r>
            <a:r>
              <a:rPr lang="tr-TR" dirty="0" smtClean="0">
                <a:latin typeface="Calibri"/>
                <a:cs typeface="Calibri"/>
              </a:rPr>
              <a:t>≥</a:t>
            </a:r>
            <a:r>
              <a:rPr lang="tr-TR" dirty="0" smtClean="0"/>
              <a:t>30 </a:t>
            </a:r>
            <a:r>
              <a:rPr lang="tr-TR" dirty="0" err="1" smtClean="0"/>
              <a:t>Gy</a:t>
            </a:r>
            <a:r>
              <a:rPr lang="tr-TR" dirty="0" smtClean="0"/>
              <a:t>/10 F</a:t>
            </a:r>
            <a:endParaRPr lang="en-US" dirty="0"/>
          </a:p>
        </p:txBody>
      </p:sp>
      <p:sp>
        <p:nvSpPr>
          <p:cNvPr id="4" name="Metin kutusu 3"/>
          <p:cNvSpPr txBox="1"/>
          <p:nvPr/>
        </p:nvSpPr>
        <p:spPr>
          <a:xfrm>
            <a:off x="4211960" y="1580656"/>
            <a:ext cx="468052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PS 3-4: 20 </a:t>
            </a:r>
            <a:r>
              <a:rPr lang="tr-TR" dirty="0" err="1" smtClean="0"/>
              <a:t>Gy</a:t>
            </a:r>
            <a:r>
              <a:rPr lang="tr-TR" dirty="0" smtClean="0"/>
              <a:t>/5 F , 17 </a:t>
            </a:r>
            <a:r>
              <a:rPr lang="tr-TR" dirty="0" err="1" smtClean="0"/>
              <a:t>Gy</a:t>
            </a:r>
            <a:r>
              <a:rPr lang="tr-TR" dirty="0" smtClean="0"/>
              <a:t>/2 F, 10 </a:t>
            </a:r>
            <a:r>
              <a:rPr lang="tr-TR" dirty="0" err="1" smtClean="0"/>
              <a:t>Gy</a:t>
            </a:r>
            <a:r>
              <a:rPr lang="tr-TR" dirty="0" smtClean="0"/>
              <a:t>/1 F</a:t>
            </a:r>
            <a:endParaRPr lang="en-US" dirty="0"/>
          </a:p>
        </p:txBody>
      </p:sp>
      <p:sp>
        <p:nvSpPr>
          <p:cNvPr id="5" name="Metin kutusu 4"/>
          <p:cNvSpPr txBox="1"/>
          <p:nvPr/>
        </p:nvSpPr>
        <p:spPr>
          <a:xfrm>
            <a:off x="5456130" y="476672"/>
            <a:ext cx="343635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TRT doz?, fraksiyon?</a:t>
            </a:r>
          </a:p>
          <a:p>
            <a:r>
              <a:rPr lang="tr-TR" dirty="0" err="1" smtClean="0"/>
              <a:t>Endobronşiyal</a:t>
            </a:r>
            <a:r>
              <a:rPr lang="tr-TR" dirty="0" smtClean="0"/>
              <a:t> </a:t>
            </a:r>
            <a:r>
              <a:rPr lang="tr-TR" dirty="0" err="1" smtClean="0"/>
              <a:t>Brakiterapi</a:t>
            </a:r>
            <a:r>
              <a:rPr lang="tr-TR" dirty="0" smtClean="0"/>
              <a:t> (</a:t>
            </a:r>
            <a:r>
              <a:rPr lang="tr-TR" dirty="0" err="1" smtClean="0"/>
              <a:t>EBBrT</a:t>
            </a:r>
            <a:r>
              <a:rPr lang="tr-TR" dirty="0" smtClean="0"/>
              <a:t>)?</a:t>
            </a:r>
          </a:p>
          <a:p>
            <a:r>
              <a:rPr lang="tr-TR" dirty="0"/>
              <a:t>K</a:t>
            </a:r>
            <a:r>
              <a:rPr lang="tr-TR" dirty="0" smtClean="0"/>
              <a:t>emoterapi?</a:t>
            </a:r>
            <a:endParaRPr lang="en-US" dirty="0"/>
          </a:p>
        </p:txBody>
      </p:sp>
      <p:sp>
        <p:nvSpPr>
          <p:cNvPr id="7" name="Metin kutusu 6"/>
          <p:cNvSpPr txBox="1"/>
          <p:nvPr/>
        </p:nvSpPr>
        <p:spPr>
          <a:xfrm>
            <a:off x="423425" y="2204864"/>
            <a:ext cx="3456384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err="1" smtClean="0"/>
              <a:t>EBBrT</a:t>
            </a:r>
            <a:r>
              <a:rPr lang="tr-TR" dirty="0" smtClean="0"/>
              <a:t>: </a:t>
            </a:r>
            <a:r>
              <a:rPr lang="tr-TR" dirty="0" err="1" smtClean="0"/>
              <a:t>endobronşiyal</a:t>
            </a:r>
            <a:r>
              <a:rPr lang="tr-TR" dirty="0" smtClean="0"/>
              <a:t> lezyonlarda özellikle </a:t>
            </a:r>
            <a:r>
              <a:rPr lang="tr-TR" u="sng" dirty="0" smtClean="0"/>
              <a:t>2. seri </a:t>
            </a:r>
            <a:r>
              <a:rPr lang="tr-TR" dirty="0" smtClean="0"/>
              <a:t>olarak bir opsiyon olabilir.</a:t>
            </a:r>
            <a:endParaRPr lang="en-US" dirty="0"/>
          </a:p>
        </p:txBody>
      </p:sp>
      <p:sp>
        <p:nvSpPr>
          <p:cNvPr id="8" name="Metin kutusu 7"/>
          <p:cNvSpPr txBox="1"/>
          <p:nvPr/>
        </p:nvSpPr>
        <p:spPr>
          <a:xfrm>
            <a:off x="4211960" y="2204864"/>
            <a:ext cx="468052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Eşzamanlı kemoterapi / palyatif-</a:t>
            </a:r>
            <a:r>
              <a:rPr lang="tr-TR" dirty="0" err="1" smtClean="0"/>
              <a:t>fraksiyone</a:t>
            </a:r>
            <a:r>
              <a:rPr lang="tr-TR" dirty="0" smtClean="0"/>
              <a:t> RT desteklenmiyor!!! (</a:t>
            </a:r>
            <a:r>
              <a:rPr lang="tr-TR" b="1" dirty="0" smtClean="0">
                <a:solidFill>
                  <a:srgbClr val="FF0000"/>
                </a:solidFill>
              </a:rPr>
              <a:t>2011</a:t>
            </a:r>
            <a:r>
              <a:rPr lang="tr-TR" dirty="0" smtClean="0"/>
              <a:t>)</a:t>
            </a:r>
            <a:endParaRPr lang="en-US" dirty="0"/>
          </a:p>
          <a:p>
            <a:r>
              <a:rPr lang="tr-TR" dirty="0" smtClean="0"/>
              <a:t>Ama</a:t>
            </a:r>
            <a:r>
              <a:rPr lang="en-US" dirty="0" smtClean="0"/>
              <a:t> </a:t>
            </a:r>
            <a:r>
              <a:rPr lang="tr-TR" dirty="0" smtClean="0"/>
              <a:t>palyatif KT ve</a:t>
            </a:r>
            <a:r>
              <a:rPr lang="en-US" dirty="0" smtClean="0"/>
              <a:t> </a:t>
            </a:r>
            <a:r>
              <a:rPr lang="en-US" dirty="0"/>
              <a:t>RT </a:t>
            </a:r>
            <a:r>
              <a:rPr lang="tr-TR" dirty="0" smtClean="0"/>
              <a:t>ardışık kullanılabilir. 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8" y="3128194"/>
            <a:ext cx="8632372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60108" y="4784378"/>
            <a:ext cx="86323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Danimarka, retrospektif, n: 216 (159);2010-2011;</a:t>
            </a:r>
            <a:r>
              <a:rPr lang="en-US" dirty="0"/>
              <a:t> </a:t>
            </a:r>
            <a:r>
              <a:rPr lang="en-US" dirty="0" smtClean="0"/>
              <a:t>intention-to-treat</a:t>
            </a:r>
            <a:r>
              <a:rPr lang="tr-TR" dirty="0" smtClean="0"/>
              <a:t> Analizi:  </a:t>
            </a:r>
            <a:endParaRPr lang="en-US" dirty="0"/>
          </a:p>
        </p:txBody>
      </p:sp>
      <p:sp>
        <p:nvSpPr>
          <p:cNvPr id="10" name="Metin kutusu 9"/>
          <p:cNvSpPr txBox="1"/>
          <p:nvPr/>
        </p:nvSpPr>
        <p:spPr>
          <a:xfrm>
            <a:off x="3774604" y="584123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Prognostik</a:t>
            </a:r>
            <a:r>
              <a:rPr lang="tr-TR" dirty="0" smtClean="0"/>
              <a:t> faktörler?</a:t>
            </a:r>
            <a:endParaRPr lang="en-US" dirty="0"/>
          </a:p>
        </p:txBody>
      </p:sp>
      <p:pic>
        <p:nvPicPr>
          <p:cNvPr id="5124" name="Picture 4" descr="https://i.pinimg.com/564x/b0/91/63/b09163887276086df0528376c866b8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542" y="4784378"/>
            <a:ext cx="1873444" cy="1802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ikdörtgen 14"/>
          <p:cNvSpPr/>
          <p:nvPr/>
        </p:nvSpPr>
        <p:spPr>
          <a:xfrm>
            <a:off x="570756" y="524107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                                 %</a:t>
            </a:r>
          </a:p>
          <a:p>
            <a:r>
              <a:rPr lang="en-US" dirty="0" smtClean="0"/>
              <a:t>30Gy/10F </a:t>
            </a:r>
            <a:r>
              <a:rPr lang="tr-TR" dirty="0" smtClean="0"/>
              <a:t>     </a:t>
            </a:r>
            <a:r>
              <a:rPr lang="en-US" dirty="0" smtClean="0"/>
              <a:t>101 </a:t>
            </a:r>
            <a:r>
              <a:rPr lang="en-US" dirty="0"/>
              <a:t>(64)</a:t>
            </a:r>
          </a:p>
          <a:p>
            <a:r>
              <a:rPr lang="en-US" dirty="0"/>
              <a:t>25Gy/5F </a:t>
            </a:r>
            <a:r>
              <a:rPr lang="tr-TR" dirty="0" smtClean="0"/>
              <a:t>         </a:t>
            </a:r>
            <a:r>
              <a:rPr lang="en-US" dirty="0" smtClean="0"/>
              <a:t>50 </a:t>
            </a:r>
            <a:r>
              <a:rPr lang="en-US" dirty="0"/>
              <a:t>(31)</a:t>
            </a:r>
          </a:p>
          <a:p>
            <a:r>
              <a:rPr lang="en-US" dirty="0"/>
              <a:t>15Gy/3F </a:t>
            </a:r>
            <a:r>
              <a:rPr lang="tr-TR" dirty="0" smtClean="0"/>
              <a:t>           </a:t>
            </a:r>
            <a:r>
              <a:rPr lang="en-US" dirty="0" smtClean="0"/>
              <a:t>7 </a:t>
            </a:r>
            <a:r>
              <a:rPr lang="en-US" dirty="0"/>
              <a:t>(4)</a:t>
            </a:r>
          </a:p>
          <a:p>
            <a:r>
              <a:rPr lang="en-US" dirty="0" smtClean="0"/>
              <a:t>10Gy/1F</a:t>
            </a:r>
            <a:r>
              <a:rPr lang="tr-TR" dirty="0" smtClean="0"/>
              <a:t>            </a:t>
            </a:r>
            <a:r>
              <a:rPr lang="en-US" dirty="0"/>
              <a:t>1 (1)</a:t>
            </a:r>
          </a:p>
        </p:txBody>
      </p:sp>
    </p:spTree>
    <p:extLst>
      <p:ext uri="{BB962C8B-B14F-4D97-AF65-F5344CB8AC3E}">
        <p14:creationId xmlns="" xmlns:p14="http://schemas.microsoft.com/office/powerpoint/2010/main" val="163603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56" y="476672"/>
            <a:ext cx="46577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56" y="58847"/>
            <a:ext cx="3430488" cy="3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423425" y="1580656"/>
            <a:ext cx="345638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PS 0-2 : </a:t>
            </a:r>
            <a:r>
              <a:rPr lang="tr-TR" dirty="0" smtClean="0">
                <a:latin typeface="Calibri"/>
                <a:cs typeface="Calibri"/>
              </a:rPr>
              <a:t>≥</a:t>
            </a:r>
            <a:r>
              <a:rPr lang="tr-TR" dirty="0" smtClean="0"/>
              <a:t>30 </a:t>
            </a:r>
            <a:r>
              <a:rPr lang="tr-TR" dirty="0" err="1" smtClean="0"/>
              <a:t>Gy</a:t>
            </a:r>
            <a:r>
              <a:rPr lang="tr-TR" dirty="0" smtClean="0"/>
              <a:t>/10 F</a:t>
            </a:r>
            <a:endParaRPr lang="en-US" dirty="0"/>
          </a:p>
        </p:txBody>
      </p:sp>
      <p:sp>
        <p:nvSpPr>
          <p:cNvPr id="4" name="Metin kutusu 3"/>
          <p:cNvSpPr txBox="1"/>
          <p:nvPr/>
        </p:nvSpPr>
        <p:spPr>
          <a:xfrm>
            <a:off x="4211960" y="1580656"/>
            <a:ext cx="468052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PS 3-4: 20 </a:t>
            </a:r>
            <a:r>
              <a:rPr lang="tr-TR" dirty="0" err="1" smtClean="0"/>
              <a:t>Gy</a:t>
            </a:r>
            <a:r>
              <a:rPr lang="tr-TR" dirty="0" smtClean="0"/>
              <a:t>/5 F , 17 </a:t>
            </a:r>
            <a:r>
              <a:rPr lang="tr-TR" dirty="0" err="1" smtClean="0"/>
              <a:t>Gy</a:t>
            </a:r>
            <a:r>
              <a:rPr lang="tr-TR" dirty="0" smtClean="0"/>
              <a:t>/2 F, 10 </a:t>
            </a:r>
            <a:r>
              <a:rPr lang="tr-TR" dirty="0" err="1" smtClean="0"/>
              <a:t>Gy</a:t>
            </a:r>
            <a:r>
              <a:rPr lang="tr-TR" dirty="0" smtClean="0"/>
              <a:t>/1 F</a:t>
            </a:r>
            <a:endParaRPr lang="en-US" dirty="0"/>
          </a:p>
        </p:txBody>
      </p:sp>
      <p:sp>
        <p:nvSpPr>
          <p:cNvPr id="5" name="Metin kutusu 4"/>
          <p:cNvSpPr txBox="1"/>
          <p:nvPr/>
        </p:nvSpPr>
        <p:spPr>
          <a:xfrm>
            <a:off x="5456130" y="476672"/>
            <a:ext cx="343635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Doz?, fraksiyon?</a:t>
            </a:r>
          </a:p>
          <a:p>
            <a:r>
              <a:rPr lang="tr-TR" dirty="0" err="1" smtClean="0"/>
              <a:t>Endobronşiyal</a:t>
            </a:r>
            <a:r>
              <a:rPr lang="tr-TR" dirty="0" smtClean="0"/>
              <a:t> </a:t>
            </a:r>
            <a:r>
              <a:rPr lang="tr-TR" dirty="0" err="1" smtClean="0"/>
              <a:t>Brakiterapi</a:t>
            </a:r>
            <a:r>
              <a:rPr lang="tr-TR" dirty="0" smtClean="0"/>
              <a:t> (</a:t>
            </a:r>
            <a:r>
              <a:rPr lang="tr-TR" dirty="0" err="1" smtClean="0"/>
              <a:t>EBBrT</a:t>
            </a:r>
            <a:r>
              <a:rPr lang="tr-TR" dirty="0" smtClean="0"/>
              <a:t>)?</a:t>
            </a:r>
          </a:p>
          <a:p>
            <a:r>
              <a:rPr lang="tr-TR" dirty="0"/>
              <a:t>K</a:t>
            </a:r>
            <a:r>
              <a:rPr lang="tr-TR" dirty="0" smtClean="0"/>
              <a:t>emoterapi?</a:t>
            </a:r>
            <a:endParaRPr lang="en-US" dirty="0"/>
          </a:p>
        </p:txBody>
      </p:sp>
      <p:sp>
        <p:nvSpPr>
          <p:cNvPr id="7" name="Metin kutusu 6"/>
          <p:cNvSpPr txBox="1"/>
          <p:nvPr/>
        </p:nvSpPr>
        <p:spPr>
          <a:xfrm>
            <a:off x="423425" y="2204864"/>
            <a:ext cx="3456384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err="1" smtClean="0"/>
              <a:t>EBBrT</a:t>
            </a:r>
            <a:r>
              <a:rPr lang="tr-TR" dirty="0" smtClean="0"/>
              <a:t>: </a:t>
            </a:r>
            <a:r>
              <a:rPr lang="tr-TR" dirty="0" err="1" smtClean="0"/>
              <a:t>endobronşiyal</a:t>
            </a:r>
            <a:r>
              <a:rPr lang="tr-TR" dirty="0" smtClean="0"/>
              <a:t> lezyonlarda özellikle </a:t>
            </a:r>
            <a:r>
              <a:rPr lang="tr-TR" u="sng" dirty="0" smtClean="0"/>
              <a:t>2. seri </a:t>
            </a:r>
            <a:r>
              <a:rPr lang="tr-TR" dirty="0" smtClean="0"/>
              <a:t>olarak bir opsiyon olabilir.</a:t>
            </a:r>
            <a:endParaRPr lang="en-US" dirty="0"/>
          </a:p>
        </p:txBody>
      </p:sp>
      <p:sp>
        <p:nvSpPr>
          <p:cNvPr id="8" name="Metin kutusu 7"/>
          <p:cNvSpPr txBox="1"/>
          <p:nvPr/>
        </p:nvSpPr>
        <p:spPr>
          <a:xfrm>
            <a:off x="4211960" y="2204864"/>
            <a:ext cx="468052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Eşzamanlı kemoterapi / palyatif-</a:t>
            </a:r>
            <a:r>
              <a:rPr lang="tr-TR" dirty="0" err="1" smtClean="0"/>
              <a:t>fraksiyone</a:t>
            </a:r>
            <a:r>
              <a:rPr lang="tr-TR" dirty="0" smtClean="0"/>
              <a:t> RT desteklenmiyor!!! (</a:t>
            </a:r>
            <a:r>
              <a:rPr lang="tr-TR" b="1" dirty="0" smtClean="0"/>
              <a:t>2011</a:t>
            </a:r>
            <a:r>
              <a:rPr lang="tr-TR" dirty="0" smtClean="0"/>
              <a:t>)</a:t>
            </a:r>
            <a:endParaRPr lang="en-US" dirty="0"/>
          </a:p>
          <a:p>
            <a:r>
              <a:rPr lang="tr-TR" dirty="0" smtClean="0"/>
              <a:t>Ama</a:t>
            </a:r>
            <a:r>
              <a:rPr lang="en-US" dirty="0" smtClean="0"/>
              <a:t> </a:t>
            </a:r>
            <a:r>
              <a:rPr lang="tr-TR" dirty="0" smtClean="0"/>
              <a:t>palyatif KT ve</a:t>
            </a:r>
            <a:r>
              <a:rPr lang="en-US" dirty="0" smtClean="0"/>
              <a:t> </a:t>
            </a:r>
            <a:r>
              <a:rPr lang="en-US" dirty="0"/>
              <a:t>RT </a:t>
            </a:r>
            <a:r>
              <a:rPr lang="tr-TR" dirty="0" smtClean="0"/>
              <a:t>ardışık kullanılabilir. 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8" y="3128194"/>
            <a:ext cx="8632372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60108" y="4784378"/>
            <a:ext cx="863237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tr-TR" dirty="0" smtClean="0"/>
              <a:t>Danimarka, retrospektif, n:159; 2010-2021;</a:t>
            </a:r>
            <a:r>
              <a:rPr lang="en-US" dirty="0"/>
              <a:t> </a:t>
            </a:r>
            <a:r>
              <a:rPr lang="en-US" dirty="0" smtClean="0"/>
              <a:t>intention-to-treat</a:t>
            </a:r>
            <a:r>
              <a:rPr lang="tr-TR" dirty="0" smtClean="0"/>
              <a:t> Analizi:  </a:t>
            </a:r>
            <a:endParaRPr lang="en-US" dirty="0"/>
          </a:p>
        </p:txBody>
      </p:sp>
      <p:sp>
        <p:nvSpPr>
          <p:cNvPr id="9" name="Metin kutusu 8"/>
          <p:cNvSpPr txBox="1"/>
          <p:nvPr/>
        </p:nvSpPr>
        <p:spPr>
          <a:xfrm>
            <a:off x="307508" y="5153710"/>
            <a:ext cx="5040560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tr-TR" dirty="0" smtClean="0"/>
              <a:t>Tedaviden önce veya PRT sırasında </a:t>
            </a:r>
            <a:r>
              <a:rPr lang="tr-TR" dirty="0" err="1" smtClean="0"/>
              <a:t>exitus</a:t>
            </a:r>
            <a:r>
              <a:rPr lang="tr-TR" dirty="0" smtClean="0"/>
              <a:t>.:  %5</a:t>
            </a:r>
          </a:p>
          <a:p>
            <a:r>
              <a:rPr lang="tr-TR" dirty="0"/>
              <a:t>Tedaviye hiç başlamayan veya </a:t>
            </a:r>
            <a:r>
              <a:rPr lang="tr-TR" dirty="0" smtClean="0"/>
              <a:t>bitirmeyen.: %10</a:t>
            </a:r>
          </a:p>
          <a:p>
            <a:r>
              <a:rPr lang="tr-TR" dirty="0" smtClean="0"/>
              <a:t>PTR aldıktan 14 gün içinde </a:t>
            </a:r>
            <a:r>
              <a:rPr lang="tr-TR" dirty="0" err="1" smtClean="0"/>
              <a:t>exitus</a:t>
            </a:r>
            <a:r>
              <a:rPr lang="tr-TR" dirty="0" smtClean="0"/>
              <a:t>………......: %11</a:t>
            </a:r>
          </a:p>
          <a:p>
            <a:r>
              <a:rPr lang="tr-TR" dirty="0" smtClean="0"/>
              <a:t>PTR </a:t>
            </a:r>
            <a:r>
              <a:rPr lang="tr-TR" dirty="0"/>
              <a:t>aldıktan </a:t>
            </a:r>
            <a:r>
              <a:rPr lang="tr-TR" dirty="0" smtClean="0"/>
              <a:t>30 gün içinde </a:t>
            </a:r>
            <a:r>
              <a:rPr lang="tr-TR" dirty="0" err="1" smtClean="0"/>
              <a:t>exitus</a:t>
            </a:r>
            <a:r>
              <a:rPr lang="tr-TR" dirty="0" smtClean="0"/>
              <a:t>…………….: %22</a:t>
            </a:r>
            <a:endParaRPr lang="tr-TR" dirty="0"/>
          </a:p>
          <a:p>
            <a:r>
              <a:rPr lang="tr-TR" dirty="0" smtClean="0"/>
              <a:t>PTR </a:t>
            </a:r>
            <a:r>
              <a:rPr lang="tr-TR" dirty="0"/>
              <a:t>aldıktan</a:t>
            </a:r>
            <a:r>
              <a:rPr lang="tr-TR" dirty="0" smtClean="0"/>
              <a:t>  2 ay     içinde </a:t>
            </a:r>
            <a:r>
              <a:rPr lang="tr-TR" dirty="0" err="1" smtClean="0"/>
              <a:t>exitus</a:t>
            </a:r>
            <a:r>
              <a:rPr lang="tr-TR" dirty="0" smtClean="0"/>
              <a:t>………...... :%33</a:t>
            </a:r>
            <a:endParaRPr lang="en-US" dirty="0"/>
          </a:p>
        </p:txBody>
      </p:sp>
      <p:pic>
        <p:nvPicPr>
          <p:cNvPr id="14" name="Picture 4" descr="https://i.pinimg.com/564x/79/b7/7e/79b77e863773522f6e031a3576f7d30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809" y="4565328"/>
            <a:ext cx="2065091" cy="2204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ağ Ayraç 5"/>
          <p:cNvSpPr/>
          <p:nvPr/>
        </p:nvSpPr>
        <p:spPr>
          <a:xfrm>
            <a:off x="5456130" y="5153710"/>
            <a:ext cx="916070" cy="1477328"/>
          </a:xfrm>
          <a:prstGeom prst="rightBrace">
            <a:avLst/>
          </a:prstGeom>
          <a:noFill/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etin kutusu 11"/>
          <p:cNvSpPr txBox="1"/>
          <p:nvPr/>
        </p:nvSpPr>
        <p:spPr>
          <a:xfrm>
            <a:off x="6287329" y="5292209"/>
            <a:ext cx="12241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/>
              <a:t>%22</a:t>
            </a:r>
          </a:p>
          <a:p>
            <a:r>
              <a:rPr lang="tr-TR" b="1" dirty="0" smtClean="0"/>
              <a:t>BOŞUNA </a:t>
            </a:r>
            <a:r>
              <a:rPr lang="tr-TR" b="1" dirty="0" err="1" smtClean="0"/>
              <a:t>fraksiyone</a:t>
            </a:r>
            <a:r>
              <a:rPr lang="tr-TR" b="1" dirty="0" smtClean="0"/>
              <a:t> RT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38636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3" y="332656"/>
            <a:ext cx="8632372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96" y="2802888"/>
            <a:ext cx="4229100" cy="36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803" y="2802886"/>
            <a:ext cx="4317639" cy="367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804248" y="480708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</a:t>
            </a:r>
            <a:r>
              <a:rPr lang="en-US" dirty="0" smtClean="0"/>
              <a:t>= </a:t>
            </a:r>
            <a:r>
              <a:rPr lang="en-US" dirty="0"/>
              <a:t>0.007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3131840" y="49917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 &lt; 0.000</a:t>
            </a:r>
          </a:p>
        </p:txBody>
      </p:sp>
      <p:pic>
        <p:nvPicPr>
          <p:cNvPr id="8" name="Picture 8" descr="https://i.pinimg.com/564x/0d/85/34/0d8534b15cb271712d2d8aef57541b1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69" y="1988838"/>
            <a:ext cx="1280468" cy="16280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0783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94235932"/>
              </p:ext>
            </p:extLst>
          </p:nvPr>
        </p:nvGraphicFramePr>
        <p:xfrm>
          <a:off x="17625" y="0"/>
          <a:ext cx="9126375" cy="3789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783"/>
                <a:gridCol w="2296413"/>
                <a:gridCol w="2225945"/>
                <a:gridCol w="2708234"/>
              </a:tblGrid>
              <a:tr h="390597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çalışma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tedavi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Primer</a:t>
                      </a:r>
                      <a:r>
                        <a:rPr lang="tr-TR" sz="1400" dirty="0" smtClean="0"/>
                        <a:t> sonlanım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Sonuç</a:t>
                      </a:r>
                      <a:endParaRPr lang="en-US" sz="1400" dirty="0"/>
                    </a:p>
                  </a:txBody>
                  <a:tcPr/>
                </a:tc>
              </a:tr>
              <a:tr h="1814267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Nawrocki</a:t>
                      </a:r>
                      <a:r>
                        <a:rPr lang="tr-TR" sz="1400" i="0" dirty="0" smtClean="0"/>
                        <a:t>, 2010</a:t>
                      </a:r>
                    </a:p>
                    <a:p>
                      <a:r>
                        <a:rPr lang="tr-TR" sz="1400" dirty="0" smtClean="0"/>
                        <a:t>Polonya,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dirty="0" smtClean="0"/>
                        <a:t>FAZ 2</a:t>
                      </a:r>
                    </a:p>
                    <a:p>
                      <a:r>
                        <a:rPr lang="tr-TR" sz="1400" dirty="0" smtClean="0"/>
                        <a:t>2004-6, n:105</a:t>
                      </a:r>
                      <a:r>
                        <a:rPr lang="tr-TR" sz="1400" baseline="0" dirty="0" smtClean="0"/>
                        <a:t> (99)</a:t>
                      </a:r>
                    </a:p>
                    <a:p>
                      <a:r>
                        <a:rPr lang="tr-TR" sz="1400" baseline="0" dirty="0" smtClean="0"/>
                        <a:t>EIIIA-B, 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</a:rPr>
                        <a:t>PS 0-2</a:t>
                      </a:r>
                      <a:r>
                        <a:rPr lang="tr-TR" sz="1400" baseline="0" dirty="0" smtClean="0"/>
                        <a:t>, </a:t>
                      </a:r>
                    </a:p>
                    <a:p>
                      <a:r>
                        <a:rPr lang="tr-TR" sz="1400" baseline="0" dirty="0" smtClean="0"/>
                        <a:t>PS 0-1:%74</a:t>
                      </a:r>
                    </a:p>
                    <a:p>
                      <a:r>
                        <a:rPr lang="tr-TR" sz="1400" baseline="0" dirty="0" err="1" smtClean="0"/>
                        <a:t>Tm</a:t>
                      </a:r>
                      <a:r>
                        <a:rPr lang="tr-TR" sz="1400" baseline="0" dirty="0" smtClean="0"/>
                        <a:t> &gt;8 cm, </a:t>
                      </a:r>
                      <a:r>
                        <a:rPr lang="tr-TR" sz="1400" baseline="0" dirty="0" smtClean="0">
                          <a:latin typeface="Calibri"/>
                          <a:cs typeface="Calibri"/>
                        </a:rPr>
                        <a:t>FEV1≤%40</a:t>
                      </a:r>
                      <a:endParaRPr lang="tr-TR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400" dirty="0" smtClean="0"/>
                        <a:t>A. RT :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dirty="0" smtClean="0"/>
                        <a:t>30 </a:t>
                      </a:r>
                      <a:r>
                        <a:rPr lang="tr-TR" sz="1400" dirty="0" err="1" smtClean="0"/>
                        <a:t>Gy</a:t>
                      </a:r>
                      <a:r>
                        <a:rPr lang="tr-TR" sz="1400" dirty="0" smtClean="0"/>
                        <a:t>/10 </a:t>
                      </a:r>
                      <a:r>
                        <a:rPr lang="tr-TR" sz="1400" dirty="0" err="1" smtClean="0"/>
                        <a:t>fr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B. KRT: 2 kür </a:t>
                      </a:r>
                      <a:r>
                        <a:rPr lang="tr-TR" sz="1400" dirty="0" err="1" smtClean="0"/>
                        <a:t>cisp</a:t>
                      </a:r>
                      <a:r>
                        <a:rPr lang="tr-TR" sz="1400" dirty="0" smtClean="0"/>
                        <a:t>/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dirty="0" err="1" smtClean="0"/>
                        <a:t>vinorelbine</a:t>
                      </a:r>
                      <a:r>
                        <a:rPr lang="tr-TR" sz="1400" dirty="0" smtClean="0"/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cisplatin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 mg/m</a:t>
                      </a:r>
                      <a:r>
                        <a:rPr lang="en-US" sz="1400" b="0" i="0" u="none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D1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vinorelbine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25 mg/m</a:t>
                      </a:r>
                      <a:r>
                        <a:rPr lang="en-US" sz="1400" b="0" i="0" u="none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tr-TR" sz="1400" dirty="0" smtClean="0"/>
                        <a:t> +</a:t>
                      </a:r>
                    </a:p>
                    <a:p>
                      <a:pPr marL="0" indent="0">
                        <a:buNone/>
                      </a:pPr>
                      <a:r>
                        <a:rPr lang="tr-TR" sz="1400" dirty="0" smtClean="0"/>
                        <a:t> 3. kürle  eşzamanlı RT  30 </a:t>
                      </a:r>
                      <a:r>
                        <a:rPr lang="tr-TR" sz="1400" dirty="0" err="1" smtClean="0"/>
                        <a:t>Gy</a:t>
                      </a:r>
                      <a:r>
                        <a:rPr lang="tr-TR" sz="1400" dirty="0" smtClean="0"/>
                        <a:t>/10fr</a:t>
                      </a:r>
                    </a:p>
                    <a:p>
                      <a:pPr marL="342900" indent="-342900">
                        <a:buAutoNum type="alphaUcPeriod"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0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tr-TR" sz="1400" b="0" i="0" u="sng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○</a:t>
                      </a:r>
                      <a:r>
                        <a:rPr lang="tr-TR" sz="1400" b="0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Response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rate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400" b="0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tr-TR" sz="1400" b="0" i="0" u="sng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/>
                        </a:rPr>
                        <a:t>○</a:t>
                      </a:r>
                      <a:r>
                        <a:rPr lang="tr-TR" sz="1400" b="0" i="0" u="sng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ksisite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Both" startAt="2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OS,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Both" startAt="2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PFS, 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Both" startAt="2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emptomKontrol</a:t>
                      </a:r>
                      <a:r>
                        <a:rPr lang="tr-TR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tr-TR" sz="10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dispne,ağrı,öksürük,hemoptizi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4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ITT RR: %27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%53 p=0.08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Per protokol  RR: %28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%64 p=0.032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</a:rPr>
                        <a:t>Med.OS</a:t>
                      </a:r>
                      <a:r>
                        <a:rPr lang="tr-TR" sz="1400" baseline="0" dirty="0" smtClean="0"/>
                        <a:t>: </a:t>
                      </a:r>
                      <a:r>
                        <a:rPr lang="tr-TR" sz="1400" b="1" baseline="0" dirty="0" smtClean="0"/>
                        <a:t>9 ay </a:t>
                      </a:r>
                      <a:r>
                        <a:rPr lang="tr-TR" sz="1400" b="1" baseline="0" dirty="0" err="1" smtClean="0"/>
                        <a:t>vs</a:t>
                      </a:r>
                      <a:r>
                        <a:rPr lang="tr-TR" sz="1400" b="1" baseline="0" dirty="0" smtClean="0"/>
                        <a:t> 12.9 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</a:rPr>
                        <a:t>p=0.034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 1 y OS:  %25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%57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 2 y OS:   %6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%24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</a:rPr>
                        <a:t>PFS</a:t>
                      </a:r>
                      <a:r>
                        <a:rPr lang="tr-TR" sz="1400" baseline="0" dirty="0" smtClean="0"/>
                        <a:t>: 4.7 ay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7.3 ay 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</a:rPr>
                        <a:t>p=0.046</a:t>
                      </a:r>
                    </a:p>
                  </a:txBody>
                  <a:tcPr/>
                </a:tc>
              </a:tr>
              <a:tr h="1444674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Strøm</a:t>
                      </a:r>
                      <a:r>
                        <a:rPr lang="tr-TR" sz="1400" dirty="0" smtClean="0"/>
                        <a:t>, 2013</a:t>
                      </a:r>
                    </a:p>
                    <a:p>
                      <a:r>
                        <a:rPr lang="tr-TR" sz="1400" dirty="0" smtClean="0"/>
                        <a:t>Norveç,</a:t>
                      </a:r>
                    </a:p>
                    <a:p>
                      <a:r>
                        <a:rPr lang="tr-TR" sz="1400" dirty="0" smtClean="0"/>
                        <a:t>2006-11,  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</a:rPr>
                        <a:t>FAZ 3</a:t>
                      </a:r>
                      <a:r>
                        <a:rPr lang="tr-TR" sz="1400" dirty="0" smtClean="0"/>
                        <a:t>, n:191</a:t>
                      </a:r>
                    </a:p>
                    <a:p>
                      <a:r>
                        <a:rPr lang="tr-TR" sz="1400" dirty="0" smtClean="0"/>
                        <a:t>Yaş: 67, </a:t>
                      </a:r>
                    </a:p>
                    <a:p>
                      <a:r>
                        <a:rPr lang="tr-TR" sz="1400" dirty="0" smtClean="0"/>
                        <a:t>PS</a:t>
                      </a:r>
                      <a:r>
                        <a:rPr lang="tr-TR" sz="1400" dirty="0" smtClean="0">
                          <a:latin typeface="Calibri"/>
                          <a:cs typeface="Calibri"/>
                        </a:rPr>
                        <a:t>≥</a:t>
                      </a:r>
                      <a:r>
                        <a:rPr lang="tr-TR" sz="1400" dirty="0" smtClean="0"/>
                        <a:t> 2 :%21</a:t>
                      </a:r>
                    </a:p>
                    <a:p>
                      <a:r>
                        <a:rPr lang="tr-TR" sz="1400" dirty="0" smtClean="0"/>
                        <a:t>EIII</a:t>
                      </a:r>
                      <a:r>
                        <a:rPr lang="tr-TR" sz="1400" baseline="0" dirty="0" smtClean="0"/>
                        <a:t> A,B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A. KT: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Vinorelbin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Cap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mg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tr-TR" sz="1400" b="0" i="0" u="none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D1-8,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i.v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tr-TR" sz="1400" b="0" i="0" u="none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Carbo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D1. q21 g  (4 kür)</a:t>
                      </a:r>
                      <a:endParaRPr lang="tr-TR" sz="1400" dirty="0" smtClean="0"/>
                    </a:p>
                    <a:p>
                      <a:pPr marL="0" indent="0">
                        <a:buNone/>
                      </a:pPr>
                      <a:r>
                        <a:rPr lang="tr-TR" sz="1400" dirty="0" smtClean="0"/>
                        <a:t>B. KRT: 42 </a:t>
                      </a:r>
                      <a:r>
                        <a:rPr lang="tr-TR" sz="1400" dirty="0" err="1" smtClean="0"/>
                        <a:t>Gy</a:t>
                      </a:r>
                      <a:r>
                        <a:rPr lang="tr-TR" sz="1400" dirty="0" smtClean="0"/>
                        <a:t>/15 </a:t>
                      </a:r>
                      <a:r>
                        <a:rPr lang="tr-TR" sz="1400" dirty="0" err="1" smtClean="0"/>
                        <a:t>fr</a:t>
                      </a:r>
                      <a:r>
                        <a:rPr lang="tr-TR" sz="1400" dirty="0" smtClean="0"/>
                        <a:t>,</a:t>
                      </a:r>
                      <a:r>
                        <a:rPr lang="tr-TR" sz="1400" baseline="0" dirty="0" smtClean="0"/>
                        <a:t> KT eşzamanlı veya 2. kürle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OS</a:t>
                      </a:r>
                    </a:p>
                    <a:p>
                      <a:r>
                        <a:rPr lang="tr-TR" sz="1400" dirty="0" err="1" smtClean="0"/>
                        <a:t>HRQoL</a:t>
                      </a:r>
                      <a:endParaRPr lang="tr-TR" sz="1400" dirty="0" smtClean="0"/>
                    </a:p>
                    <a:p>
                      <a:r>
                        <a:rPr lang="tr-TR" sz="1400" dirty="0" err="1" smtClean="0"/>
                        <a:t>Toksisite</a:t>
                      </a:r>
                      <a:endParaRPr lang="tr-T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Med</a:t>
                      </a:r>
                      <a:r>
                        <a:rPr lang="tr-TR" sz="1400" dirty="0" smtClean="0"/>
                        <a:t> OS: 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="1" dirty="0" smtClean="0"/>
                        <a:t>9.7 ay </a:t>
                      </a:r>
                      <a:r>
                        <a:rPr lang="tr-TR" sz="1400" b="1" dirty="0" err="1" smtClean="0"/>
                        <a:t>vs</a:t>
                      </a:r>
                      <a:r>
                        <a:rPr lang="tr-TR" sz="1400" b="1" dirty="0" smtClean="0"/>
                        <a:t> 12.6 </a:t>
                      </a:r>
                      <a:r>
                        <a:rPr lang="tr-TR" sz="1400" dirty="0" smtClean="0"/>
                        <a:t>ay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1 y OS: %34 </a:t>
                      </a:r>
                      <a:r>
                        <a:rPr lang="tr-TR" sz="1400" dirty="0" err="1" smtClean="0"/>
                        <a:t>vs</a:t>
                      </a:r>
                      <a:r>
                        <a:rPr lang="tr-TR" sz="1400" dirty="0" smtClean="0"/>
                        <a:t> %53.2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</a:rPr>
                        <a:t>p&lt;0.01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u="sng" baseline="0" dirty="0" err="1" smtClean="0">
                          <a:solidFill>
                            <a:srgbClr val="FF0000"/>
                          </a:solidFill>
                        </a:rPr>
                        <a:t>Tm</a:t>
                      </a:r>
                      <a:r>
                        <a:rPr lang="tr-TR" sz="1400" u="sng" baseline="0" dirty="0" smtClean="0">
                          <a:solidFill>
                            <a:srgbClr val="FF0000"/>
                          </a:solidFill>
                        </a:rPr>
                        <a:t> &gt;7 cm</a:t>
                      </a:r>
                      <a:r>
                        <a:rPr lang="tr-TR" sz="1400" baseline="0" dirty="0" smtClean="0"/>
                        <a:t>, 2 y OS : %6.1 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%32.2</a:t>
                      </a:r>
                      <a:endParaRPr lang="tr-TR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*</a:t>
                      </a:r>
                      <a:r>
                        <a:rPr lang="tr-TR" sz="1400" b="1" dirty="0" smtClean="0"/>
                        <a:t>PS&gt;2</a:t>
                      </a:r>
                      <a:r>
                        <a:rPr lang="tr-TR" sz="1400" dirty="0" smtClean="0"/>
                        <a:t>: 7.5 ay </a:t>
                      </a:r>
                      <a:r>
                        <a:rPr lang="tr-TR" sz="1400" dirty="0" err="1" smtClean="0"/>
                        <a:t>vs</a:t>
                      </a:r>
                      <a:r>
                        <a:rPr lang="tr-TR" sz="1400" dirty="0" smtClean="0"/>
                        <a:t> 7.8 ay ,p=0.24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/>
                        <a:t>G5 tok</a:t>
                      </a:r>
                      <a:r>
                        <a:rPr lang="tr-TR" sz="1400" dirty="0" smtClean="0"/>
                        <a:t>:</a:t>
                      </a:r>
                      <a:r>
                        <a:rPr lang="tr-TR" sz="1400" baseline="0" dirty="0" smtClean="0"/>
                        <a:t>  6 hasta </a:t>
                      </a:r>
                      <a:r>
                        <a:rPr lang="tr-TR" sz="1400" baseline="0" dirty="0" err="1" smtClean="0"/>
                        <a:t>vs</a:t>
                      </a:r>
                      <a:r>
                        <a:rPr lang="tr-TR" sz="1400" baseline="0" dirty="0" smtClean="0"/>
                        <a:t> 4 hasta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solidFill>
                            <a:srgbClr val="C00000"/>
                          </a:solidFill>
                        </a:rPr>
                        <a:t>Gr2 </a:t>
                      </a:r>
                      <a:r>
                        <a:rPr lang="tr-TR" sz="1400" b="0" baseline="0" dirty="0" err="1" smtClean="0">
                          <a:solidFill>
                            <a:srgbClr val="C00000"/>
                          </a:solidFill>
                        </a:rPr>
                        <a:t>Özofajit</a:t>
                      </a:r>
                      <a:r>
                        <a:rPr lang="tr-TR" sz="1400" b="0" baseline="0" dirty="0" smtClean="0">
                          <a:solidFill>
                            <a:srgbClr val="C00000"/>
                          </a:solidFill>
                        </a:rPr>
                        <a:t> :  %6 </a:t>
                      </a:r>
                      <a:r>
                        <a:rPr lang="tr-TR" sz="1400" b="0" baseline="0" dirty="0" err="1" smtClean="0">
                          <a:solidFill>
                            <a:srgbClr val="C00000"/>
                          </a:solidFill>
                        </a:rPr>
                        <a:t>vs</a:t>
                      </a:r>
                      <a:r>
                        <a:rPr lang="tr-TR" sz="1400" b="0" baseline="0" dirty="0" smtClean="0">
                          <a:solidFill>
                            <a:srgbClr val="C00000"/>
                          </a:solidFill>
                        </a:rPr>
                        <a:t> %38.9 </a:t>
                      </a:r>
                      <a:r>
                        <a:rPr lang="tr-TR" sz="1400" baseline="0" dirty="0" smtClean="0"/>
                        <a:t>p&lt;0.001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28070"/>
            <a:ext cx="8856983" cy="781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Metin kutusu 9"/>
          <p:cNvSpPr txBox="1"/>
          <p:nvPr/>
        </p:nvSpPr>
        <p:spPr>
          <a:xfrm>
            <a:off x="251519" y="4509120"/>
            <a:ext cx="87129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Kürabl</a:t>
            </a:r>
            <a:r>
              <a:rPr lang="tr-TR" dirty="0" smtClean="0"/>
              <a:t> olmayan EIII KHDAK:  (1) Kemoterapi alabilecek hastalar </a:t>
            </a:r>
          </a:p>
          <a:p>
            <a:r>
              <a:rPr lang="tr-TR" dirty="0" smtClean="0"/>
              <a:t>                                                  (2) ECOG PS 0-2</a:t>
            </a:r>
          </a:p>
          <a:p>
            <a:r>
              <a:rPr lang="tr-TR" dirty="0" smtClean="0"/>
              <a:t>                                                  (</a:t>
            </a:r>
            <a:r>
              <a:rPr lang="tr-TR" dirty="0"/>
              <a:t>3</a:t>
            </a:r>
            <a:r>
              <a:rPr lang="tr-TR" dirty="0" smtClean="0"/>
              <a:t>) Yaşam beklentisi &gt; 3 ay</a:t>
            </a:r>
          </a:p>
          <a:p>
            <a:r>
              <a:rPr lang="tr-TR" dirty="0" smtClean="0"/>
              <a:t>   Platin bazlı ikili KT eşzamanlı ‘</a:t>
            </a:r>
            <a:r>
              <a:rPr lang="tr-TR" b="1" dirty="0" err="1" smtClean="0"/>
              <a:t>moderately</a:t>
            </a:r>
            <a:r>
              <a:rPr lang="tr-TR" b="1" dirty="0"/>
              <a:t> </a:t>
            </a:r>
            <a:r>
              <a:rPr lang="tr-TR" b="1" dirty="0" err="1" smtClean="0"/>
              <a:t>hipofraksiyone</a:t>
            </a:r>
            <a:r>
              <a:rPr lang="tr-TR" dirty="0" smtClean="0"/>
              <a:t>’ </a:t>
            </a:r>
          </a:p>
          <a:p>
            <a:r>
              <a:rPr lang="tr-TR" dirty="0" smtClean="0"/>
              <a:t>TRT önerilir.  </a:t>
            </a:r>
          </a:p>
          <a:p>
            <a:r>
              <a:rPr lang="tr-TR" dirty="0" smtClean="0"/>
              <a:t>           </a:t>
            </a:r>
          </a:p>
          <a:p>
            <a:r>
              <a:rPr lang="tr-TR" dirty="0" smtClean="0"/>
              <a:t>    </a:t>
            </a:r>
          </a:p>
          <a:p>
            <a:endParaRPr lang="en-US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5598120" y="5663282"/>
            <a:ext cx="3366368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Recommendation strength: Strong</a:t>
            </a:r>
          </a:p>
          <a:p>
            <a:r>
              <a:rPr lang="en-US" dirty="0"/>
              <a:t>Quality of evidence: Moderate</a:t>
            </a:r>
          </a:p>
          <a:p>
            <a:r>
              <a:rPr lang="en-US" dirty="0"/>
              <a:t>Consensus: 100%</a:t>
            </a:r>
          </a:p>
        </p:txBody>
      </p:sp>
    </p:spTree>
    <p:extLst>
      <p:ext uri="{BB962C8B-B14F-4D97-AF65-F5344CB8AC3E}">
        <p14:creationId xmlns="" xmlns:p14="http://schemas.microsoft.com/office/powerpoint/2010/main" val="35960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331640" y="1556792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II-  İLERİ EVRE-METASTATİK HASTALIKTA RADYOTERAPİ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116484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3976483"/>
              </p:ext>
            </p:extLst>
          </p:nvPr>
        </p:nvGraphicFramePr>
        <p:xfrm>
          <a:off x="143508" y="188640"/>
          <a:ext cx="8856984" cy="3106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824"/>
                <a:gridCol w="2228628"/>
                <a:gridCol w="2160240"/>
                <a:gridCol w="2628292"/>
              </a:tblGrid>
              <a:tr h="360040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çalışma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tedavi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Primer</a:t>
                      </a:r>
                      <a:r>
                        <a:rPr lang="tr-TR" sz="1400" dirty="0" smtClean="0"/>
                        <a:t> sonlanım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Sonuç</a:t>
                      </a:r>
                      <a:endParaRPr lang="en-US" sz="1400" dirty="0"/>
                    </a:p>
                  </a:txBody>
                  <a:tcPr/>
                </a:tc>
              </a:tr>
              <a:tr h="2746085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LEHMAN,</a:t>
                      </a:r>
                      <a:r>
                        <a:rPr lang="tr-TR" sz="1400" baseline="0" dirty="0" smtClean="0"/>
                        <a:t> 2021, TTROG 11.03 Trial, Avustralya, FAZ 3</a:t>
                      </a:r>
                    </a:p>
                    <a:p>
                      <a:r>
                        <a:rPr lang="tr-TR" sz="1400" baseline="0" dirty="0" smtClean="0"/>
                        <a:t>2012-18, n:76 (68)</a:t>
                      </a:r>
                    </a:p>
                    <a:p>
                      <a:r>
                        <a:rPr lang="tr-TR" sz="1400" baseline="0" dirty="0" smtClean="0"/>
                        <a:t>EIII-IV; E IV, %60.</a:t>
                      </a:r>
                    </a:p>
                    <a:p>
                      <a:r>
                        <a:rPr lang="tr-TR" sz="1400" baseline="0" dirty="0" smtClean="0"/>
                        <a:t>PS 0-1 &gt; %80.</a:t>
                      </a:r>
                    </a:p>
                    <a:p>
                      <a:r>
                        <a:rPr lang="tr-TR" sz="1400" baseline="0" dirty="0" smtClean="0"/>
                        <a:t>En az bir negatif semptom: 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tm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8 cm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kilo kaybı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&gt;10%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son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ayda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veya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PS 2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PRT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(36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/12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/4-5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/2.5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lphaUcPeriod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C-PRT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(40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/20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4-5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4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)  </a:t>
                      </a:r>
                    </a:p>
                    <a:p>
                      <a:pPr marL="0" indent="0">
                        <a:buNone/>
                      </a:pP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eşzamalı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cisplatin 20 mg/m2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iv D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1, 8, 15,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22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vinorelbine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25 mg/m2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iv, D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1, 8, and 22.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1-Total Semptom Yük İndeksi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ort.</a:t>
                      </a:r>
                      <a:r>
                        <a:rPr lang="tr-TR" sz="1400" baseline="0" dirty="0" smtClean="0"/>
                        <a:t> Değişimi TSYİ (6. haftada)</a:t>
                      </a:r>
                    </a:p>
                    <a:p>
                      <a:r>
                        <a:rPr lang="tr-TR" sz="1400" baseline="0" dirty="0" smtClean="0"/>
                        <a:t>2-her bir semptomda yanıt (6. </a:t>
                      </a:r>
                      <a:r>
                        <a:rPr lang="tr-TR" sz="1400" baseline="0" dirty="0" err="1" smtClean="0"/>
                        <a:t>hf</a:t>
                      </a:r>
                      <a:r>
                        <a:rPr lang="tr-TR" sz="1400" baseline="0" dirty="0" smtClean="0"/>
                        <a:t>)</a:t>
                      </a:r>
                    </a:p>
                    <a:p>
                      <a:r>
                        <a:rPr lang="tr-TR" sz="1400" baseline="0" dirty="0" smtClean="0"/>
                        <a:t>6 </a:t>
                      </a:r>
                      <a:r>
                        <a:rPr lang="tr-TR" sz="1400" baseline="0" dirty="0" err="1" smtClean="0"/>
                        <a:t>hf</a:t>
                      </a:r>
                      <a:r>
                        <a:rPr lang="tr-TR" sz="1400" baseline="0" dirty="0" smtClean="0"/>
                        <a:t>: </a:t>
                      </a:r>
                      <a:r>
                        <a:rPr lang="tr-TR" sz="1400" baseline="0" dirty="0" err="1" smtClean="0"/>
                        <a:t>maks</a:t>
                      </a:r>
                      <a:r>
                        <a:rPr lang="tr-TR" sz="1400" baseline="0" dirty="0" smtClean="0"/>
                        <a:t>. </a:t>
                      </a:r>
                      <a:r>
                        <a:rPr lang="tr-TR" sz="1400" baseline="0" dirty="0" err="1" smtClean="0"/>
                        <a:t>Semp</a:t>
                      </a:r>
                      <a:r>
                        <a:rPr lang="tr-TR" sz="1400" baseline="0" dirty="0" smtClean="0"/>
                        <a:t> yarar</a:t>
                      </a:r>
                    </a:p>
                    <a:p>
                      <a:r>
                        <a:rPr lang="tr-TR" sz="1400" baseline="0" dirty="0" err="1" smtClean="0"/>
                        <a:t>QoL</a:t>
                      </a:r>
                      <a:endParaRPr lang="tr-TR" sz="1400" baseline="0" dirty="0" smtClean="0"/>
                    </a:p>
                    <a:p>
                      <a:r>
                        <a:rPr lang="tr-TR" sz="1400" baseline="0" dirty="0" err="1" smtClean="0"/>
                        <a:t>Toksisite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-TSYI</a:t>
                      </a:r>
                    </a:p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QoL</a:t>
                      </a:r>
                      <a:r>
                        <a:rPr lang="tr-TR" sz="1400" dirty="0" smtClean="0"/>
                        <a:t> </a:t>
                      </a:r>
                    </a:p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Toksisite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-OS 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(12.8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PRT</a:t>
                      </a:r>
                    </a:p>
                    <a:p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5.6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C-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PRT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-PFS</a:t>
                      </a:r>
                    </a:p>
                    <a:p>
                      <a:r>
                        <a:rPr lang="tr-TR" sz="1400" dirty="0" smtClean="0"/>
                        <a:t>       </a:t>
                      </a:r>
                      <a:r>
                        <a:rPr lang="tr-TR" sz="1400" b="1" dirty="0" smtClean="0"/>
                        <a:t>FARK YOK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200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01560136"/>
              </p:ext>
            </p:extLst>
          </p:nvPr>
        </p:nvGraphicFramePr>
        <p:xfrm>
          <a:off x="143508" y="188640"/>
          <a:ext cx="8856984" cy="3106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824"/>
                <a:gridCol w="2228628"/>
                <a:gridCol w="2160240"/>
                <a:gridCol w="2628292"/>
              </a:tblGrid>
              <a:tr h="360040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çalışma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tedavi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Primer</a:t>
                      </a:r>
                      <a:r>
                        <a:rPr lang="tr-TR" sz="1400" dirty="0" smtClean="0"/>
                        <a:t> sonlanım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Sonuç</a:t>
                      </a:r>
                      <a:endParaRPr lang="en-US" sz="1400" dirty="0"/>
                    </a:p>
                  </a:txBody>
                  <a:tcPr/>
                </a:tc>
              </a:tr>
              <a:tr h="2746085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LEHMAN,</a:t>
                      </a:r>
                      <a:r>
                        <a:rPr lang="tr-TR" sz="1400" baseline="0" dirty="0" smtClean="0"/>
                        <a:t> 2021, TTROG 11.03 Trial, Avustralya, FAZ 3</a:t>
                      </a:r>
                    </a:p>
                    <a:p>
                      <a:r>
                        <a:rPr lang="tr-TR" sz="1400" baseline="0" dirty="0" smtClean="0"/>
                        <a:t>2012-18, n:76 (68)</a:t>
                      </a:r>
                    </a:p>
                    <a:p>
                      <a:r>
                        <a:rPr lang="tr-TR" sz="1400" baseline="0" dirty="0" smtClean="0"/>
                        <a:t>EIII-IV; E IV, %60.</a:t>
                      </a:r>
                    </a:p>
                    <a:p>
                      <a:r>
                        <a:rPr lang="tr-TR" sz="1400" baseline="0" dirty="0" smtClean="0"/>
                        <a:t>PS 0-1 &gt; %80.</a:t>
                      </a:r>
                    </a:p>
                    <a:p>
                      <a:r>
                        <a:rPr lang="tr-TR" sz="1400" baseline="0" dirty="0" smtClean="0"/>
                        <a:t>En az bir negatif semptom: 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tm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8 cm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kilo kaybı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&gt;10%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son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  <a:p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ayda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veya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PS 2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PRT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(36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/12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/4-5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/2.5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lphaUcPeriod"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C-PRT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(40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Gy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/20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4-5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 4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)  </a:t>
                      </a:r>
                    </a:p>
                    <a:p>
                      <a:pPr marL="0" indent="0">
                        <a:buNone/>
                      </a:pP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eşzamalı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cisplatin 20 mg/m2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iv D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1, 8, 15,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22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 </a:t>
                      </a:r>
                      <a:r>
                        <a:rPr lang="en-US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vinorelbine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25 mg/m2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iv, D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1, 8, and 22.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1-Total Semptom Yük İndeksi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tr-TR" sz="1400" baseline="0" dirty="0" err="1" smtClean="0"/>
                        <a:t>ort.</a:t>
                      </a:r>
                      <a:r>
                        <a:rPr lang="tr-TR" sz="1400" baseline="0" dirty="0" smtClean="0"/>
                        <a:t> Değişimi TSYİ (6. haftada)</a:t>
                      </a:r>
                    </a:p>
                    <a:p>
                      <a:r>
                        <a:rPr lang="tr-TR" sz="1400" baseline="0" dirty="0" smtClean="0"/>
                        <a:t>2-her bir semptomda yanıt (6. </a:t>
                      </a:r>
                      <a:r>
                        <a:rPr lang="tr-TR" sz="1400" baseline="0" dirty="0" err="1" smtClean="0"/>
                        <a:t>hf</a:t>
                      </a:r>
                      <a:r>
                        <a:rPr lang="tr-TR" sz="1400" baseline="0" dirty="0" smtClean="0"/>
                        <a:t>)</a:t>
                      </a:r>
                    </a:p>
                    <a:p>
                      <a:r>
                        <a:rPr lang="tr-TR" sz="1400" baseline="0" dirty="0" smtClean="0"/>
                        <a:t>6 </a:t>
                      </a:r>
                      <a:r>
                        <a:rPr lang="tr-TR" sz="1400" baseline="0" dirty="0" err="1" smtClean="0"/>
                        <a:t>hf</a:t>
                      </a:r>
                      <a:r>
                        <a:rPr lang="tr-TR" sz="1400" baseline="0" dirty="0" smtClean="0"/>
                        <a:t>: </a:t>
                      </a:r>
                      <a:r>
                        <a:rPr lang="tr-TR" sz="1400" baseline="0" dirty="0" err="1" smtClean="0"/>
                        <a:t>maks</a:t>
                      </a:r>
                      <a:r>
                        <a:rPr lang="tr-TR" sz="1400" baseline="0" dirty="0" smtClean="0"/>
                        <a:t>. </a:t>
                      </a:r>
                      <a:r>
                        <a:rPr lang="tr-TR" sz="1400" baseline="0" dirty="0" err="1" smtClean="0"/>
                        <a:t>Semp</a:t>
                      </a:r>
                      <a:r>
                        <a:rPr lang="tr-TR" sz="1400" baseline="0" dirty="0" smtClean="0"/>
                        <a:t> yarar</a:t>
                      </a:r>
                    </a:p>
                    <a:p>
                      <a:r>
                        <a:rPr lang="tr-TR" sz="1400" baseline="0" dirty="0" err="1" smtClean="0"/>
                        <a:t>QoL</a:t>
                      </a:r>
                      <a:endParaRPr lang="tr-TR" sz="1400" baseline="0" dirty="0" smtClean="0"/>
                    </a:p>
                    <a:p>
                      <a:r>
                        <a:rPr lang="tr-TR" sz="1400" baseline="0" dirty="0" err="1" smtClean="0"/>
                        <a:t>Toksisite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-TSYI</a:t>
                      </a:r>
                    </a:p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QoL</a:t>
                      </a:r>
                      <a:r>
                        <a:rPr lang="tr-TR" sz="1400" dirty="0" smtClean="0"/>
                        <a:t> </a:t>
                      </a:r>
                    </a:p>
                    <a:p>
                      <a:r>
                        <a:rPr lang="tr-TR" sz="1400" dirty="0" smtClean="0"/>
                        <a:t>-</a:t>
                      </a:r>
                      <a:r>
                        <a:rPr lang="tr-TR" sz="1400" dirty="0" err="1" smtClean="0"/>
                        <a:t>Toksisite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- </a:t>
                      </a:r>
                      <a:r>
                        <a:rPr lang="tr-TR" sz="1400" dirty="0" err="1" smtClean="0"/>
                        <a:t>med</a:t>
                      </a:r>
                      <a:r>
                        <a:rPr lang="tr-TR" sz="1400" dirty="0" smtClean="0"/>
                        <a:t>. OS  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12.6 ay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PRT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5.6 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C-</a:t>
                      </a:r>
                      <a:r>
                        <a:rPr lang="tr-T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PRT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400" dirty="0" smtClean="0"/>
                    </a:p>
                    <a:p>
                      <a:r>
                        <a:rPr lang="tr-TR" sz="1400" dirty="0" smtClean="0"/>
                        <a:t>-PFS</a:t>
                      </a:r>
                    </a:p>
                    <a:p>
                      <a:r>
                        <a:rPr lang="tr-TR" sz="1400" dirty="0" smtClean="0"/>
                        <a:t>       </a:t>
                      </a:r>
                      <a:r>
                        <a:rPr lang="tr-TR" sz="1400" b="1" dirty="0" smtClean="0"/>
                        <a:t>FARK YOK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1979712" y="2852936"/>
            <a:ext cx="6696744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dirty="0" smtClean="0"/>
              <a:t>Yavaş katılım ve </a:t>
            </a:r>
            <a:r>
              <a:rPr lang="tr-TR" u="sng" dirty="0" smtClean="0"/>
              <a:t>yeni tedavi seçenekleri </a:t>
            </a:r>
            <a:r>
              <a:rPr lang="tr-TR" dirty="0" smtClean="0"/>
              <a:t>nedeniyle erken kapatılmış.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624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4390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5" y="2983716"/>
            <a:ext cx="804735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699792" y="3429000"/>
            <a:ext cx="432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“</a:t>
            </a:r>
            <a:r>
              <a:rPr lang="en-US" sz="2800" b="1" i="1" dirty="0"/>
              <a:t>bridging radiotherapy”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83103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4390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4" y="2701528"/>
            <a:ext cx="592455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294439" y="2799050"/>
            <a:ext cx="2555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“bridging radiotherapy” </a:t>
            </a:r>
            <a:endParaRPr lang="en-US" dirty="0"/>
          </a:p>
        </p:txBody>
      </p:sp>
      <p:pic>
        <p:nvPicPr>
          <p:cNvPr id="26628" name="Picture 4" descr="https://i.pinimg.com/564x/f5/52/76/f55276bf6ab81681609b71399a8da31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4" y="4941168"/>
            <a:ext cx="2160240" cy="18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https://i.pinimg.com/564x/13/ac/7b/13ac7b00cad9890b962311c78b8c97a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941168"/>
            <a:ext cx="2036813" cy="17100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927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00" y="156475"/>
            <a:ext cx="76771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06" y="429097"/>
            <a:ext cx="2450185" cy="37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11002"/>
            <a:ext cx="4839802" cy="345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86335"/>
            <a:ext cx="4176463" cy="330031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107505" y="6237312"/>
            <a:ext cx="8784974" cy="36933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/>
              <a:t>RT </a:t>
            </a:r>
            <a:r>
              <a:rPr lang="tr-TR" dirty="0" err="1" smtClean="0"/>
              <a:t>semptomatik</a:t>
            </a:r>
            <a:r>
              <a:rPr lang="tr-TR" dirty="0" smtClean="0"/>
              <a:t> olan veya olma olasılığı yüksek olan lezyonlara uygulanıyor.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769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49" y="105533"/>
            <a:ext cx="76771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06" y="429097"/>
            <a:ext cx="2450185" cy="37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0" y="2934469"/>
            <a:ext cx="4581624" cy="126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624" y="2603358"/>
            <a:ext cx="4461372" cy="375787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540" y="2712424"/>
            <a:ext cx="12192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70" y="2734444"/>
            <a:ext cx="1152562" cy="15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873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00" y="156475"/>
            <a:ext cx="7677150" cy="204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4627800" cy="4392488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44824"/>
            <a:ext cx="4248472" cy="439248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2618141" y="3212976"/>
            <a:ext cx="1521811" cy="720080"/>
          </a:xfrm>
          <a:prstGeom prst="ellipse">
            <a:avLst/>
          </a:prstGeom>
          <a:noFill/>
          <a:ln>
            <a:solidFill>
              <a:srgbClr val="4BD0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ikdörtgen 4"/>
          <p:cNvSpPr/>
          <p:nvPr/>
        </p:nvSpPr>
        <p:spPr>
          <a:xfrm>
            <a:off x="915511" y="4869160"/>
            <a:ext cx="3891801" cy="369332"/>
          </a:xfrm>
          <a:prstGeom prst="rect">
            <a:avLst/>
          </a:prstGeom>
          <a:ln>
            <a:solidFill>
              <a:srgbClr val="4BD0FF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dirty="0"/>
              <a:t>MST: 21 months vs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  <a:r>
              <a:rPr lang="en-US" dirty="0" smtClean="0"/>
              <a:t>5 </a:t>
            </a:r>
            <a:r>
              <a:rPr lang="en-US" dirty="0"/>
              <a:t>months, p &lt; 0.001</a:t>
            </a:r>
          </a:p>
        </p:txBody>
      </p:sp>
    </p:spTree>
    <p:extLst>
      <p:ext uri="{BB962C8B-B14F-4D97-AF65-F5344CB8AC3E}">
        <p14:creationId xmlns="" xmlns:p14="http://schemas.microsoft.com/office/powerpoint/2010/main" val="18055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1287"/>
            <a:ext cx="8784976" cy="633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188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3" y="404664"/>
            <a:ext cx="8796973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7611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" y="476672"/>
            <a:ext cx="73818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58876"/>
            <a:ext cx="8496944" cy="496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315589" y="2457872"/>
            <a:ext cx="841772" cy="683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77168" y="3183136"/>
            <a:ext cx="841772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58043" y="4625576"/>
            <a:ext cx="841772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358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2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203848" y="3717032"/>
            <a:ext cx="309634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dirty="0" smtClean="0"/>
              <a:t>Teknik olarak uygun</a:t>
            </a:r>
            <a:endParaRPr lang="en-US" dirty="0"/>
          </a:p>
        </p:txBody>
      </p:sp>
      <p:sp>
        <p:nvSpPr>
          <p:cNvPr id="5" name="Metin kutusu 4"/>
          <p:cNvSpPr txBox="1"/>
          <p:nvPr/>
        </p:nvSpPr>
        <p:spPr>
          <a:xfrm>
            <a:off x="3203848" y="4292074"/>
            <a:ext cx="309634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dirty="0" smtClean="0"/>
              <a:t>Klinik olarak güvenli</a:t>
            </a:r>
            <a:endParaRPr lang="en-US" dirty="0"/>
          </a:p>
        </p:txBody>
      </p:sp>
      <p:sp>
        <p:nvSpPr>
          <p:cNvPr id="6" name="Metin kutusu 5"/>
          <p:cNvSpPr txBox="1"/>
          <p:nvPr/>
        </p:nvSpPr>
        <p:spPr>
          <a:xfrm>
            <a:off x="3203848" y="4957334"/>
            <a:ext cx="3096344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/>
              <a:t>≤</a:t>
            </a:r>
            <a:r>
              <a:rPr lang="tr-TR" dirty="0" smtClean="0"/>
              <a:t> 5 bölge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102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26693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50307"/>
            <a:ext cx="5976664" cy="427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997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79512" y="156335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DFKPO G+ Adv O T 1ef 757c 0"/>
              </a:rPr>
              <a:t>Yet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,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even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today,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DFKPO G+ Adv O T 1ef 757c 0"/>
              </a:rPr>
              <a:t>no</a:t>
            </a:r>
            <a:r>
              <a:rPr lang="tr-TR" dirty="0" smtClean="0">
                <a:solidFill>
                  <a:srgbClr val="FF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DFKPO G+ Adv O T 1ef 757c 0"/>
              </a:rPr>
              <a:t>RCTs</a:t>
            </a:r>
            <a:r>
              <a:rPr lang="tr-TR" dirty="0" smtClean="0">
                <a:solidFill>
                  <a:srgbClr val="FF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have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been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completed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in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the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modern</a:t>
            </a:r>
            <a:r>
              <a:rPr lang="tr-TR" dirty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era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o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f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immunotherapy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to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support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RT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or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other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local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therapies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in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managing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DFKPO G+ Adv O T 1ef 757c 0"/>
              </a:rPr>
              <a:t>oligometastatic</a:t>
            </a:r>
            <a:r>
              <a:rPr lang="tr-TR" dirty="0" smtClean="0">
                <a:solidFill>
                  <a:srgbClr val="000000"/>
                </a:solidFill>
                <a:latin typeface="DFKPO G+ Adv O T 1ef 757c 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DFKPO G+ Adv O T 1ef 757c 0"/>
              </a:rPr>
              <a:t>NSCLC</a:t>
            </a:r>
            <a:r>
              <a:rPr lang="en-US" dirty="0">
                <a:solidFill>
                  <a:srgbClr val="000000"/>
                </a:solidFill>
                <a:latin typeface="DFKPO G+ Adv O T 1ef 757c 0"/>
              </a:rPr>
              <a:t>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227"/>
            <a:ext cx="8280920" cy="112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2972"/>
            <a:ext cx="2573065" cy="25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22390"/>
            <a:ext cx="7488832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645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87624" y="1772816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III- KONSOLİDASYON RADYOTERAPİ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27960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684" y="980728"/>
            <a:ext cx="5663604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89" y="647351"/>
            <a:ext cx="1302295" cy="69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81" y="2852936"/>
            <a:ext cx="5676651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6038800" y="2996952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u="sng" dirty="0" smtClean="0"/>
              <a:t>ORR (CR/PR</a:t>
            </a:r>
            <a:r>
              <a:rPr lang="tr-TR" dirty="0" smtClean="0"/>
              <a:t>) :%46</a:t>
            </a:r>
          </a:p>
          <a:p>
            <a:r>
              <a:rPr lang="tr-TR" dirty="0" smtClean="0"/>
              <a:t>SCC /KÖTÜ </a:t>
            </a:r>
            <a:r>
              <a:rPr lang="tr-TR" dirty="0" err="1" smtClean="0"/>
              <a:t>diffe</a:t>
            </a:r>
            <a:r>
              <a:rPr lang="tr-TR" dirty="0" smtClean="0"/>
              <a:t>. </a:t>
            </a:r>
            <a:r>
              <a:rPr lang="tr-TR" dirty="0" err="1" smtClean="0"/>
              <a:t>Ca</a:t>
            </a:r>
            <a:r>
              <a:rPr lang="tr-TR" dirty="0" smtClean="0"/>
              <a:t>   </a:t>
            </a:r>
            <a:r>
              <a:rPr lang="tr-TR" dirty="0" err="1" smtClean="0"/>
              <a:t>vs</a:t>
            </a:r>
            <a:r>
              <a:rPr lang="tr-TR" dirty="0" smtClean="0"/>
              <a:t>  AC</a:t>
            </a:r>
          </a:p>
          <a:p>
            <a:r>
              <a:rPr lang="tr-TR" dirty="0" smtClean="0"/>
              <a:t>%63   </a:t>
            </a:r>
            <a:r>
              <a:rPr lang="tr-TR" dirty="0" err="1" smtClean="0"/>
              <a:t>vs</a:t>
            </a:r>
            <a:r>
              <a:rPr lang="tr-TR" dirty="0" smtClean="0"/>
              <a:t> %34 p=0.034</a:t>
            </a:r>
          </a:p>
          <a:p>
            <a:r>
              <a:rPr lang="tr-TR" dirty="0" smtClean="0"/>
              <a:t>EGFR mut. daha iyi ORR</a:t>
            </a:r>
            <a:endParaRPr lang="en-US" dirty="0"/>
          </a:p>
        </p:txBody>
      </p:sp>
      <p:sp>
        <p:nvSpPr>
          <p:cNvPr id="4" name="Metin kutusu 3"/>
          <p:cNvSpPr txBox="1"/>
          <p:nvPr/>
        </p:nvSpPr>
        <p:spPr>
          <a:xfrm>
            <a:off x="6084168" y="4944679"/>
            <a:ext cx="216024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dirty="0" smtClean="0"/>
              <a:t>SONUÇ:</a:t>
            </a:r>
          </a:p>
          <a:p>
            <a:r>
              <a:rPr lang="tr-TR" dirty="0" smtClean="0"/>
              <a:t>Radikal palyatif TRT </a:t>
            </a:r>
            <a:r>
              <a:rPr lang="tr-TR" dirty="0" err="1" smtClean="0"/>
              <a:t>metastatik</a:t>
            </a:r>
            <a:r>
              <a:rPr lang="tr-TR" dirty="0" smtClean="0"/>
              <a:t> </a:t>
            </a:r>
            <a:r>
              <a:rPr lang="tr-TR" dirty="0" err="1" smtClean="0"/>
              <a:t>KHDAK’de</a:t>
            </a:r>
            <a:r>
              <a:rPr lang="tr-TR" dirty="0" smtClean="0"/>
              <a:t> faydalı olabilir.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448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28092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80" y="692696"/>
            <a:ext cx="1933575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92" y="2492896"/>
            <a:ext cx="4981575" cy="372387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6084168" y="2522736"/>
            <a:ext cx="2628800" cy="16004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sz="1400" i="1" dirty="0" err="1" smtClean="0"/>
              <a:t>Gomez</a:t>
            </a:r>
            <a:r>
              <a:rPr lang="tr-TR" sz="1400" i="1" dirty="0" smtClean="0"/>
              <a:t>, 2019;</a:t>
            </a:r>
          </a:p>
          <a:p>
            <a:r>
              <a:rPr lang="tr-TR" sz="1400" i="1" dirty="0" smtClean="0"/>
              <a:t>LKT +idame </a:t>
            </a:r>
            <a:r>
              <a:rPr lang="tr-TR" sz="1400" i="1" dirty="0" err="1" smtClean="0"/>
              <a:t>vs</a:t>
            </a:r>
            <a:r>
              <a:rPr lang="tr-TR" sz="1400" i="1" dirty="0" smtClean="0"/>
              <a:t> idame/takip</a:t>
            </a:r>
          </a:p>
          <a:p>
            <a:r>
              <a:rPr lang="tr-TR" sz="1400" i="1" dirty="0" smtClean="0"/>
              <a:t>LKT: </a:t>
            </a:r>
            <a:r>
              <a:rPr lang="tr-TR" sz="1400" i="1" dirty="0" err="1" smtClean="0"/>
              <a:t>primer</a:t>
            </a:r>
            <a:r>
              <a:rPr lang="tr-TR" sz="1400" i="1" dirty="0" smtClean="0"/>
              <a:t> ve </a:t>
            </a:r>
            <a:r>
              <a:rPr lang="tr-TR" sz="1400" i="1" dirty="0" err="1" smtClean="0"/>
              <a:t>mediasten</a:t>
            </a:r>
            <a:r>
              <a:rPr lang="tr-TR" sz="1400" i="1" dirty="0" smtClean="0"/>
              <a:t> dahil,  C+/- RT veya  KRT, SBRT</a:t>
            </a:r>
            <a:r>
              <a:rPr lang="tr-TR" sz="1400" i="1" dirty="0"/>
              <a:t> </a:t>
            </a:r>
            <a:endParaRPr lang="tr-TR" sz="1400" i="1" dirty="0" smtClean="0"/>
          </a:p>
          <a:p>
            <a:r>
              <a:rPr lang="tr-TR" sz="1400" i="1" dirty="0" smtClean="0"/>
              <a:t>PFS: 14.2 ay </a:t>
            </a:r>
            <a:r>
              <a:rPr lang="tr-TR" sz="1400" i="1" dirty="0" err="1" smtClean="0"/>
              <a:t>vs</a:t>
            </a:r>
            <a:r>
              <a:rPr lang="tr-TR" sz="1400" i="1" dirty="0" smtClean="0"/>
              <a:t> 4.4 ay</a:t>
            </a:r>
          </a:p>
          <a:p>
            <a:r>
              <a:rPr lang="tr-TR" sz="1400" i="1" dirty="0" smtClean="0"/>
              <a:t>OS:  41.2 ay </a:t>
            </a:r>
            <a:r>
              <a:rPr lang="tr-TR" sz="1400" i="1" dirty="0" err="1" smtClean="0"/>
              <a:t>vs</a:t>
            </a:r>
            <a:r>
              <a:rPr lang="tr-TR" sz="1400" i="1" dirty="0" smtClean="0"/>
              <a:t> 17.0 ay </a:t>
            </a:r>
          </a:p>
          <a:p>
            <a:r>
              <a:rPr lang="tr-TR" sz="1400" i="1" dirty="0" smtClean="0"/>
              <a:t>p= 0.017</a:t>
            </a:r>
            <a:endParaRPr lang="en-US" sz="1400" i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6084168" y="4389983"/>
            <a:ext cx="2628800" cy="7386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Erken dönemde LKT (+) &gt; LKT (-)</a:t>
            </a:r>
          </a:p>
          <a:p>
            <a:r>
              <a:rPr lang="tr-TR" sz="1400" dirty="0" err="1" smtClean="0"/>
              <a:t>Progresyon</a:t>
            </a:r>
            <a:r>
              <a:rPr lang="tr-TR" sz="1400" dirty="0" smtClean="0"/>
              <a:t> sonrası Geç/</a:t>
            </a:r>
            <a:r>
              <a:rPr lang="tr-TR" sz="1400" dirty="0" err="1" smtClean="0"/>
              <a:t>salvaj</a:t>
            </a:r>
            <a:r>
              <a:rPr lang="tr-TR" sz="1400" dirty="0" smtClean="0"/>
              <a:t> LKT</a:t>
            </a:r>
          </a:p>
          <a:p>
            <a:r>
              <a:rPr lang="tr-TR" sz="1400" dirty="0" smtClean="0"/>
              <a:t>&gt;&gt; LKT (-)  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41882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00088"/>
            <a:ext cx="90678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7476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lissa Vargas Kimdir? Türkiye Kadın Voleybol Milli Takımı’nın altın kızı Vargas hangi mevkide oynuyor, memleketi neresi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5"/>
            <a:ext cx="8424935" cy="4392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2123728" y="5085184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Blackadder ITC" panose="04020505051007020D02" pitchFamily="82" charset="0"/>
                <a:cs typeface="Adobe Devanagari" pitchFamily="18" charset="0"/>
              </a:rPr>
              <a:t>Sabrınız için </a:t>
            </a:r>
            <a:r>
              <a:rPr lang="tr-TR" sz="2800" dirty="0" err="1" smtClean="0">
                <a:latin typeface="Blackadder ITC" panose="04020505051007020D02" pitchFamily="82" charset="0"/>
                <a:cs typeface="Adobe Devanagari" pitchFamily="18" charset="0"/>
              </a:rPr>
              <a:t>teşekkürederim</a:t>
            </a:r>
            <a:endParaRPr lang="en-US" sz="2800" dirty="0">
              <a:latin typeface="Blackadder ITC" panose="04020505051007020D02" pitchFamily="82" charset="0"/>
              <a:cs typeface="Adobe Devanagari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182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20525</TotalTime>
  <Words>2562</Words>
  <Application>Microsoft Office PowerPoint</Application>
  <PresentationFormat>Ekran Gösterisi (4:3)</PresentationFormat>
  <Paragraphs>573</Paragraphs>
  <Slides>37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sevgi özden</dc:creator>
  <cp:lastModifiedBy>sevgi</cp:lastModifiedBy>
  <cp:revision>263</cp:revision>
  <dcterms:created xsi:type="dcterms:W3CDTF">2023-09-13T13:34:34Z</dcterms:created>
  <dcterms:modified xsi:type="dcterms:W3CDTF">2023-11-24T17:35:07Z</dcterms:modified>
</cp:coreProperties>
</file>