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if" ContentType="image/t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omments/comment2.xml" ContentType="application/vnd.openxmlformats-officedocument.presentationml.comment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4"/>
  </p:notesMasterIdLst>
  <p:sldIdLst>
    <p:sldId id="367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8" r:id="rId12"/>
    <p:sldId id="379" r:id="rId13"/>
    <p:sldId id="380" r:id="rId14"/>
    <p:sldId id="381" r:id="rId15"/>
    <p:sldId id="382" r:id="rId16"/>
    <p:sldId id="383" r:id="rId17"/>
    <p:sldId id="384" r:id="rId18"/>
    <p:sldId id="385" r:id="rId19"/>
    <p:sldId id="386" r:id="rId20"/>
    <p:sldId id="387" r:id="rId21"/>
    <p:sldId id="388" r:id="rId22"/>
    <p:sldId id="389" r:id="rId23"/>
    <p:sldId id="390" r:id="rId24"/>
    <p:sldId id="391" r:id="rId25"/>
    <p:sldId id="392" r:id="rId26"/>
    <p:sldId id="393" r:id="rId27"/>
    <p:sldId id="394" r:id="rId28"/>
    <p:sldId id="395" r:id="rId29"/>
    <p:sldId id="396" r:id="rId30"/>
    <p:sldId id="397" r:id="rId31"/>
    <p:sldId id="399" r:id="rId32"/>
    <p:sldId id="400" r:id="rId33"/>
    <p:sldId id="401" r:id="rId34"/>
    <p:sldId id="402" r:id="rId35"/>
    <p:sldId id="403" r:id="rId36"/>
    <p:sldId id="404" r:id="rId37"/>
    <p:sldId id="405" r:id="rId38"/>
    <p:sldId id="406" r:id="rId39"/>
    <p:sldId id="407" r:id="rId40"/>
    <p:sldId id="419" r:id="rId41"/>
    <p:sldId id="409" r:id="rId42"/>
    <p:sldId id="410" r:id="rId43"/>
    <p:sldId id="411" r:id="rId44"/>
    <p:sldId id="412" r:id="rId45"/>
    <p:sldId id="413" r:id="rId46"/>
    <p:sldId id="414" r:id="rId47"/>
    <p:sldId id="415" r:id="rId48"/>
    <p:sldId id="416" r:id="rId49"/>
    <p:sldId id="417" r:id="rId50"/>
    <p:sldId id="420" r:id="rId51"/>
    <p:sldId id="421" r:id="rId52"/>
    <p:sldId id="422" r:id="rId53"/>
    <p:sldId id="423" r:id="rId54"/>
    <p:sldId id="424" r:id="rId55"/>
    <p:sldId id="425" r:id="rId56"/>
    <p:sldId id="426" r:id="rId57"/>
    <p:sldId id="427" r:id="rId58"/>
    <p:sldId id="428" r:id="rId59"/>
    <p:sldId id="429" r:id="rId60"/>
    <p:sldId id="430" r:id="rId61"/>
    <p:sldId id="431" r:id="rId62"/>
    <p:sldId id="432" r:id="rId63"/>
    <p:sldId id="433" r:id="rId64"/>
    <p:sldId id="434" r:id="rId65"/>
    <p:sldId id="435" r:id="rId66"/>
    <p:sldId id="436" r:id="rId67"/>
    <p:sldId id="437" r:id="rId68"/>
    <p:sldId id="438" r:id="rId69"/>
    <p:sldId id="439" r:id="rId70"/>
    <p:sldId id="440" r:id="rId71"/>
    <p:sldId id="450" r:id="rId72"/>
    <p:sldId id="452" r:id="rId73"/>
    <p:sldId id="443" r:id="rId74"/>
    <p:sldId id="444" r:id="rId75"/>
    <p:sldId id="445" r:id="rId76"/>
    <p:sldId id="446" r:id="rId77"/>
    <p:sldId id="447" r:id="rId78"/>
    <p:sldId id="448" r:id="rId79"/>
    <p:sldId id="449" r:id="rId80"/>
    <p:sldId id="453" r:id="rId81"/>
    <p:sldId id="468" r:id="rId82"/>
    <p:sldId id="455" r:id="rId83"/>
    <p:sldId id="456" r:id="rId84"/>
    <p:sldId id="457" r:id="rId85"/>
    <p:sldId id="458" r:id="rId86"/>
    <p:sldId id="462" r:id="rId87"/>
    <p:sldId id="463" r:id="rId88"/>
    <p:sldId id="465" r:id="rId89"/>
    <p:sldId id="469" r:id="rId90"/>
    <p:sldId id="470" r:id="rId91"/>
    <p:sldId id="471" r:id="rId92"/>
    <p:sldId id="467" r:id="rId9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rve Güven" initials="MG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74" autoAdjust="0"/>
  </p:normalViewPr>
  <p:slideViewPr>
    <p:cSldViewPr snapToGrid="0" snapToObjects="1">
      <p:cViewPr>
        <p:scale>
          <a:sx n="94" d="100"/>
          <a:sy n="94" d="100"/>
        </p:scale>
        <p:origin x="-95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printerSettings" Target="printerSettings/printerSettings1.bin"/><Relationship Id="rId96" Type="http://schemas.openxmlformats.org/officeDocument/2006/relationships/commentAuthors" Target="commentAuthors.xml"/><Relationship Id="rId97" Type="http://schemas.openxmlformats.org/officeDocument/2006/relationships/presProps" Target="presProps.xml"/><Relationship Id="rId98" Type="http://schemas.openxmlformats.org/officeDocument/2006/relationships/viewProps" Target="viewProps.xml"/><Relationship Id="rId9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tableStyles" Target="tableStyle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1-13T11:22:43.396" idx="1">
    <p:pos x="11681" y="4542"/>
    <p:text>GOMEZ çalışması Oligomet akciğerde sbrt çalışmalarından hemen hemen ilki
Lezyon sayısı sistemik KT sonrası sayılıyor
Erken kapatılmıi bir çalışma lokal tedav,i alan grupta etkinlikte bariz fark olduğu için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1-18T20:06:46.135" idx="2">
    <p:pos x="11276" y="5107"/>
    <p:text>BU ÇALIŞMALARIN HEPSİNDE DE PFS VE OS AY OLARAK LOKAL ABLATİF  TEDAVİ ALAN KOLDA ANLAMLI DAHA YÜKSEK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3-11-18T13:20:40.363" idx="3">
    <p:pos x="6046" y="149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57866-AC00-4EBF-AE69-0C71766FE056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9B9262B-69B7-42CC-953E-82C33AA1389E}">
      <dgm:prSet custT="1"/>
      <dgm:spPr/>
      <dgm:t>
        <a:bodyPr/>
        <a:lstStyle/>
        <a:p>
          <a:r>
            <a:rPr lang="tr-TR" sz="2000" b="0" i="0" baseline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Oligometastatik</a:t>
          </a:r>
          <a:r>
            <a:rPr lang="tr-TR" sz="2000" b="0" i="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Hastalık Tanımı ve Giriş</a:t>
          </a:r>
          <a:endParaRPr lang="tr-TR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0E03ED1-E051-4101-978E-AD4D7CF66732}" type="parTrans" cxnId="{BE3F7749-3D56-4CFD-9B48-14CCE51533E7}">
      <dgm:prSet/>
      <dgm:spPr/>
      <dgm:t>
        <a:bodyPr/>
        <a:lstStyle/>
        <a:p>
          <a:endParaRPr lang="tr-TR"/>
        </a:p>
      </dgm:t>
    </dgm:pt>
    <dgm:pt modelId="{4AF63928-522B-4E48-B710-F892E56F9F55}" type="sibTrans" cxnId="{BE3F7749-3D56-4CFD-9B48-14CCE51533E7}">
      <dgm:prSet/>
      <dgm:spPr/>
      <dgm:t>
        <a:bodyPr/>
        <a:lstStyle/>
        <a:p>
          <a:endParaRPr lang="tr-TR"/>
        </a:p>
      </dgm:t>
    </dgm:pt>
    <dgm:pt modelId="{77B1F096-2C03-4147-8B11-EC3C22424ECE}">
      <dgm:prSet custT="1"/>
      <dgm:spPr/>
      <dgm:t>
        <a:bodyPr/>
        <a:lstStyle/>
        <a:p>
          <a:r>
            <a:rPr lang="tr-TR" sz="2000" b="0" i="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Güncel Kılavuzlarla </a:t>
          </a:r>
          <a:r>
            <a:rPr lang="tr-TR" sz="2000" b="0" i="0" baseline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Oligometastaza</a:t>
          </a:r>
          <a:r>
            <a:rPr lang="tr-TR" sz="2000" b="0" i="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Yaklaşım</a:t>
          </a:r>
          <a:endParaRPr lang="tr-TR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452D9AA-69D1-4CFB-8C8E-A47EB792FF70}" type="parTrans" cxnId="{C22F0DDA-804D-41F4-81BC-A1E53AB08CEF}">
      <dgm:prSet/>
      <dgm:spPr/>
      <dgm:t>
        <a:bodyPr/>
        <a:lstStyle/>
        <a:p>
          <a:endParaRPr lang="tr-TR"/>
        </a:p>
      </dgm:t>
    </dgm:pt>
    <dgm:pt modelId="{665403B8-D124-4121-B88A-FB189E8A6E9C}" type="sibTrans" cxnId="{C22F0DDA-804D-41F4-81BC-A1E53AB08CEF}">
      <dgm:prSet/>
      <dgm:spPr/>
      <dgm:t>
        <a:bodyPr/>
        <a:lstStyle/>
        <a:p>
          <a:endParaRPr lang="tr-TR"/>
        </a:p>
      </dgm:t>
    </dgm:pt>
    <dgm:pt modelId="{3ED3F737-A72B-4725-B747-8E676937D746}">
      <dgm:prSet custT="1"/>
      <dgm:spPr/>
      <dgm:t>
        <a:bodyPr/>
        <a:lstStyle/>
        <a:p>
          <a:r>
            <a:rPr lang="tr-TR" sz="2000" b="0" i="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Kılavuzlara Yön veren Randomize Çalışmaların Kısa Özeti</a:t>
          </a:r>
          <a:endParaRPr lang="tr-TR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EF528E4-9E24-4037-9EAF-B5845B9EF45F}" type="parTrans" cxnId="{ACC2F5C3-6327-4377-974E-583887F0BCB6}">
      <dgm:prSet/>
      <dgm:spPr/>
      <dgm:t>
        <a:bodyPr/>
        <a:lstStyle/>
        <a:p>
          <a:endParaRPr lang="tr-TR"/>
        </a:p>
      </dgm:t>
    </dgm:pt>
    <dgm:pt modelId="{59C1C473-60D8-429F-971F-7FEA64AFBA4D}" type="sibTrans" cxnId="{ACC2F5C3-6327-4377-974E-583887F0BCB6}">
      <dgm:prSet/>
      <dgm:spPr/>
      <dgm:t>
        <a:bodyPr/>
        <a:lstStyle/>
        <a:p>
          <a:endParaRPr lang="tr-TR"/>
        </a:p>
      </dgm:t>
    </dgm:pt>
    <dgm:pt modelId="{4FCF9616-99B0-48AC-9A4B-2A1D48856E45}">
      <dgm:prSet custT="1"/>
      <dgm:spPr/>
      <dgm:t>
        <a:bodyPr/>
        <a:lstStyle/>
        <a:p>
          <a:r>
            <a:rPr lang="tr-TR" sz="2000" b="0" i="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Sonuç</a:t>
          </a:r>
          <a:endParaRPr lang="tr-TR" sz="20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6C97469-6A07-4019-9230-931DC7E52A04}" type="parTrans" cxnId="{68D28494-65DC-433C-8F42-4BBBD1BEB03B}">
      <dgm:prSet/>
      <dgm:spPr/>
      <dgm:t>
        <a:bodyPr/>
        <a:lstStyle/>
        <a:p>
          <a:endParaRPr lang="tr-TR"/>
        </a:p>
      </dgm:t>
    </dgm:pt>
    <dgm:pt modelId="{ED24198D-F541-4A15-B46E-C1F870544478}" type="sibTrans" cxnId="{68D28494-65DC-433C-8F42-4BBBD1BEB03B}">
      <dgm:prSet/>
      <dgm:spPr/>
      <dgm:t>
        <a:bodyPr/>
        <a:lstStyle/>
        <a:p>
          <a:endParaRPr lang="tr-TR"/>
        </a:p>
      </dgm:t>
    </dgm:pt>
    <dgm:pt modelId="{9023A61A-4B4D-4CA6-82E2-1ECD2BF472E4}" type="pres">
      <dgm:prSet presAssocID="{AC957866-AC00-4EBF-AE69-0C71766FE05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2D4107-F6DC-421D-9F9A-57B62879AD63}" type="pres">
      <dgm:prSet presAssocID="{E9B9262B-69B7-42CC-953E-82C33AA1389E}" presName="composite" presStyleCnt="0"/>
      <dgm:spPr/>
    </dgm:pt>
    <dgm:pt modelId="{138F4A80-82F3-4B80-BB66-0CA33FE75594}" type="pres">
      <dgm:prSet presAssocID="{E9B9262B-69B7-42CC-953E-82C33AA1389E}" presName="imgShp" presStyleLbl="fgImgPlace1" presStyleIdx="0" presStyleCnt="4"/>
      <dgm:spPr/>
    </dgm:pt>
    <dgm:pt modelId="{265E3AE1-C231-4D39-BAFC-B9FAC862E708}" type="pres">
      <dgm:prSet presAssocID="{E9B9262B-69B7-42CC-953E-82C33AA1389E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5A922-DF6C-4F50-BA72-8B0BDB56FE91}" type="pres">
      <dgm:prSet presAssocID="{4AF63928-522B-4E48-B710-F892E56F9F55}" presName="spacing" presStyleCnt="0"/>
      <dgm:spPr/>
    </dgm:pt>
    <dgm:pt modelId="{5767F452-6FDD-45C9-90D4-FBA913225E7F}" type="pres">
      <dgm:prSet presAssocID="{77B1F096-2C03-4147-8B11-EC3C22424ECE}" presName="composite" presStyleCnt="0"/>
      <dgm:spPr/>
    </dgm:pt>
    <dgm:pt modelId="{984E2545-DB67-4985-85DA-FE11A8F75792}" type="pres">
      <dgm:prSet presAssocID="{77B1F096-2C03-4147-8B11-EC3C22424ECE}" presName="imgShp" presStyleLbl="fgImgPlace1" presStyleIdx="1" presStyleCnt="4"/>
      <dgm:spPr/>
    </dgm:pt>
    <dgm:pt modelId="{BDE98E9A-2C1E-47BC-B577-BB450F0C9294}" type="pres">
      <dgm:prSet presAssocID="{77B1F096-2C03-4147-8B11-EC3C22424ECE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0E714-4584-4BA2-9F1B-146C683A186F}" type="pres">
      <dgm:prSet presAssocID="{665403B8-D124-4121-B88A-FB189E8A6E9C}" presName="spacing" presStyleCnt="0"/>
      <dgm:spPr/>
    </dgm:pt>
    <dgm:pt modelId="{12323DBB-5620-4B9E-93EC-ED05648E9F39}" type="pres">
      <dgm:prSet presAssocID="{3ED3F737-A72B-4725-B747-8E676937D746}" presName="composite" presStyleCnt="0"/>
      <dgm:spPr/>
    </dgm:pt>
    <dgm:pt modelId="{B0CA906E-A25E-4E68-B1D2-1B8059984B39}" type="pres">
      <dgm:prSet presAssocID="{3ED3F737-A72B-4725-B747-8E676937D746}" presName="imgShp" presStyleLbl="fgImgPlace1" presStyleIdx="2" presStyleCnt="4"/>
      <dgm:spPr/>
    </dgm:pt>
    <dgm:pt modelId="{C6A7A9A2-1F37-41D9-AB31-6932DAFC6B01}" type="pres">
      <dgm:prSet presAssocID="{3ED3F737-A72B-4725-B747-8E676937D74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DA870C-2067-4109-BC6A-CAB733AE2560}" type="pres">
      <dgm:prSet presAssocID="{59C1C473-60D8-429F-971F-7FEA64AFBA4D}" presName="spacing" presStyleCnt="0"/>
      <dgm:spPr/>
    </dgm:pt>
    <dgm:pt modelId="{5C370CE2-BB17-481B-8DAE-26B167D9B0FD}" type="pres">
      <dgm:prSet presAssocID="{4FCF9616-99B0-48AC-9A4B-2A1D48856E45}" presName="composite" presStyleCnt="0"/>
      <dgm:spPr/>
    </dgm:pt>
    <dgm:pt modelId="{B7042500-D107-4154-8E2B-8A83F5D5E883}" type="pres">
      <dgm:prSet presAssocID="{4FCF9616-99B0-48AC-9A4B-2A1D48856E45}" presName="imgShp" presStyleLbl="fgImgPlace1" presStyleIdx="3" presStyleCnt="4"/>
      <dgm:spPr/>
    </dgm:pt>
    <dgm:pt modelId="{AD4EA10A-2623-481B-B1F8-46489B05E053}" type="pres">
      <dgm:prSet presAssocID="{4FCF9616-99B0-48AC-9A4B-2A1D48856E45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F7749-3D56-4CFD-9B48-14CCE51533E7}" srcId="{AC957866-AC00-4EBF-AE69-0C71766FE056}" destId="{E9B9262B-69B7-42CC-953E-82C33AA1389E}" srcOrd="0" destOrd="0" parTransId="{30E03ED1-E051-4101-978E-AD4D7CF66732}" sibTransId="{4AF63928-522B-4E48-B710-F892E56F9F55}"/>
    <dgm:cxn modelId="{9F4901F7-844E-BD46-B907-804E15B9A43F}" type="presOf" srcId="{4FCF9616-99B0-48AC-9A4B-2A1D48856E45}" destId="{AD4EA10A-2623-481B-B1F8-46489B05E053}" srcOrd="0" destOrd="0" presId="urn:microsoft.com/office/officeart/2005/8/layout/vList3"/>
    <dgm:cxn modelId="{01C5458F-2AF3-C54D-968D-E5B3D379B092}" type="presOf" srcId="{77B1F096-2C03-4147-8B11-EC3C22424ECE}" destId="{BDE98E9A-2C1E-47BC-B577-BB450F0C9294}" srcOrd="0" destOrd="0" presId="urn:microsoft.com/office/officeart/2005/8/layout/vList3"/>
    <dgm:cxn modelId="{99F2DAD1-B0BA-E744-B141-218285A16150}" type="presOf" srcId="{AC957866-AC00-4EBF-AE69-0C71766FE056}" destId="{9023A61A-4B4D-4CA6-82E2-1ECD2BF472E4}" srcOrd="0" destOrd="0" presId="urn:microsoft.com/office/officeart/2005/8/layout/vList3"/>
    <dgm:cxn modelId="{C22F0DDA-804D-41F4-81BC-A1E53AB08CEF}" srcId="{AC957866-AC00-4EBF-AE69-0C71766FE056}" destId="{77B1F096-2C03-4147-8B11-EC3C22424ECE}" srcOrd="1" destOrd="0" parTransId="{6452D9AA-69D1-4CFB-8C8E-A47EB792FF70}" sibTransId="{665403B8-D124-4121-B88A-FB189E8A6E9C}"/>
    <dgm:cxn modelId="{3A331EB6-ECA3-A748-8671-F5AC81F2EFEC}" type="presOf" srcId="{E9B9262B-69B7-42CC-953E-82C33AA1389E}" destId="{265E3AE1-C231-4D39-BAFC-B9FAC862E708}" srcOrd="0" destOrd="0" presId="urn:microsoft.com/office/officeart/2005/8/layout/vList3"/>
    <dgm:cxn modelId="{ACC2F5C3-6327-4377-974E-583887F0BCB6}" srcId="{AC957866-AC00-4EBF-AE69-0C71766FE056}" destId="{3ED3F737-A72B-4725-B747-8E676937D746}" srcOrd="2" destOrd="0" parTransId="{DEF528E4-9E24-4037-9EAF-B5845B9EF45F}" sibTransId="{59C1C473-60D8-429F-971F-7FEA64AFBA4D}"/>
    <dgm:cxn modelId="{68D28494-65DC-433C-8F42-4BBBD1BEB03B}" srcId="{AC957866-AC00-4EBF-AE69-0C71766FE056}" destId="{4FCF9616-99B0-48AC-9A4B-2A1D48856E45}" srcOrd="3" destOrd="0" parTransId="{76C97469-6A07-4019-9230-931DC7E52A04}" sibTransId="{ED24198D-F541-4A15-B46E-C1F870544478}"/>
    <dgm:cxn modelId="{E2379273-E764-9B46-A718-959525350E10}" type="presOf" srcId="{3ED3F737-A72B-4725-B747-8E676937D746}" destId="{C6A7A9A2-1F37-41D9-AB31-6932DAFC6B01}" srcOrd="0" destOrd="0" presId="urn:microsoft.com/office/officeart/2005/8/layout/vList3"/>
    <dgm:cxn modelId="{F5ACD113-9079-1744-94D6-EEFAC5767E5D}" type="presParOf" srcId="{9023A61A-4B4D-4CA6-82E2-1ECD2BF472E4}" destId="{142D4107-F6DC-421D-9F9A-57B62879AD63}" srcOrd="0" destOrd="0" presId="urn:microsoft.com/office/officeart/2005/8/layout/vList3"/>
    <dgm:cxn modelId="{A2EF0D8E-687F-AB47-AFB3-66F272F44948}" type="presParOf" srcId="{142D4107-F6DC-421D-9F9A-57B62879AD63}" destId="{138F4A80-82F3-4B80-BB66-0CA33FE75594}" srcOrd="0" destOrd="0" presId="urn:microsoft.com/office/officeart/2005/8/layout/vList3"/>
    <dgm:cxn modelId="{8887E683-82CC-304A-A636-5485F42519CA}" type="presParOf" srcId="{142D4107-F6DC-421D-9F9A-57B62879AD63}" destId="{265E3AE1-C231-4D39-BAFC-B9FAC862E708}" srcOrd="1" destOrd="0" presId="urn:microsoft.com/office/officeart/2005/8/layout/vList3"/>
    <dgm:cxn modelId="{21FA58A0-C262-E343-B434-71B9AC3C3568}" type="presParOf" srcId="{9023A61A-4B4D-4CA6-82E2-1ECD2BF472E4}" destId="{A735A922-DF6C-4F50-BA72-8B0BDB56FE91}" srcOrd="1" destOrd="0" presId="urn:microsoft.com/office/officeart/2005/8/layout/vList3"/>
    <dgm:cxn modelId="{9AE4B1D6-8717-B446-BA0E-115BFD5C7544}" type="presParOf" srcId="{9023A61A-4B4D-4CA6-82E2-1ECD2BF472E4}" destId="{5767F452-6FDD-45C9-90D4-FBA913225E7F}" srcOrd="2" destOrd="0" presId="urn:microsoft.com/office/officeart/2005/8/layout/vList3"/>
    <dgm:cxn modelId="{BFA6342E-ED1D-1842-9A3F-A8D19E9D9B91}" type="presParOf" srcId="{5767F452-6FDD-45C9-90D4-FBA913225E7F}" destId="{984E2545-DB67-4985-85DA-FE11A8F75792}" srcOrd="0" destOrd="0" presId="urn:microsoft.com/office/officeart/2005/8/layout/vList3"/>
    <dgm:cxn modelId="{DD7C0D66-B5DF-EB42-AC3D-8A1D2425B251}" type="presParOf" srcId="{5767F452-6FDD-45C9-90D4-FBA913225E7F}" destId="{BDE98E9A-2C1E-47BC-B577-BB450F0C9294}" srcOrd="1" destOrd="0" presId="urn:microsoft.com/office/officeart/2005/8/layout/vList3"/>
    <dgm:cxn modelId="{1C2811FC-0DD2-6843-9644-92C5019EF935}" type="presParOf" srcId="{9023A61A-4B4D-4CA6-82E2-1ECD2BF472E4}" destId="{85A0E714-4584-4BA2-9F1B-146C683A186F}" srcOrd="3" destOrd="0" presId="urn:microsoft.com/office/officeart/2005/8/layout/vList3"/>
    <dgm:cxn modelId="{2F3B0DCC-EB4D-2349-83AE-CD2F39F35713}" type="presParOf" srcId="{9023A61A-4B4D-4CA6-82E2-1ECD2BF472E4}" destId="{12323DBB-5620-4B9E-93EC-ED05648E9F39}" srcOrd="4" destOrd="0" presId="urn:microsoft.com/office/officeart/2005/8/layout/vList3"/>
    <dgm:cxn modelId="{8C6BDA1E-5105-714F-A45F-5ADB8AF6484E}" type="presParOf" srcId="{12323DBB-5620-4B9E-93EC-ED05648E9F39}" destId="{B0CA906E-A25E-4E68-B1D2-1B8059984B39}" srcOrd="0" destOrd="0" presId="urn:microsoft.com/office/officeart/2005/8/layout/vList3"/>
    <dgm:cxn modelId="{08BD0F77-1338-A142-AB80-A369F04AFD7E}" type="presParOf" srcId="{12323DBB-5620-4B9E-93EC-ED05648E9F39}" destId="{C6A7A9A2-1F37-41D9-AB31-6932DAFC6B01}" srcOrd="1" destOrd="0" presId="urn:microsoft.com/office/officeart/2005/8/layout/vList3"/>
    <dgm:cxn modelId="{429F2034-9ED9-F642-95F0-F06D57FCF8CD}" type="presParOf" srcId="{9023A61A-4B4D-4CA6-82E2-1ECD2BF472E4}" destId="{FDDA870C-2067-4109-BC6A-CAB733AE2560}" srcOrd="5" destOrd="0" presId="urn:microsoft.com/office/officeart/2005/8/layout/vList3"/>
    <dgm:cxn modelId="{1C91D4F7-3AC8-AD44-8875-F930E59467A6}" type="presParOf" srcId="{9023A61A-4B4D-4CA6-82E2-1ECD2BF472E4}" destId="{5C370CE2-BB17-481B-8DAE-26B167D9B0FD}" srcOrd="6" destOrd="0" presId="urn:microsoft.com/office/officeart/2005/8/layout/vList3"/>
    <dgm:cxn modelId="{93F54E60-4884-654A-A21B-A8FCE90E0C31}" type="presParOf" srcId="{5C370CE2-BB17-481B-8DAE-26B167D9B0FD}" destId="{B7042500-D107-4154-8E2B-8A83F5D5E883}" srcOrd="0" destOrd="0" presId="urn:microsoft.com/office/officeart/2005/8/layout/vList3"/>
    <dgm:cxn modelId="{5306111F-15FF-694A-8C06-11A3A90614F3}" type="presParOf" srcId="{5C370CE2-BB17-481B-8DAE-26B167D9B0FD}" destId="{AD4EA10A-2623-481B-B1F8-46489B05E05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668AD8-8917-498F-9CBC-D9D45CE865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64E9581-37E1-4258-A15D-7D7C17EE0726}">
      <dgm:prSet custT="1"/>
      <dgm:spPr/>
      <dgm:t>
        <a:bodyPr/>
        <a:lstStyle/>
        <a:p>
          <a:r>
            <a:rPr lang="en-US" sz="2400" b="0" i="0" baseline="0" dirty="0" err="1"/>
            <a:t>Sonuç</a:t>
          </a:r>
          <a:r>
            <a:rPr lang="en-US" sz="2400" b="0" i="0" baseline="0" dirty="0"/>
            <a:t>:</a:t>
          </a:r>
          <a:endParaRPr lang="tr-TR" sz="2400" dirty="0"/>
        </a:p>
      </dgm:t>
    </dgm:pt>
    <dgm:pt modelId="{9ACC5D12-0E9B-44C2-AE5C-2808B34E712A}" type="parTrans" cxnId="{7BF54A9D-DF66-4D5D-A7DF-214BF74B076C}">
      <dgm:prSet/>
      <dgm:spPr/>
      <dgm:t>
        <a:bodyPr/>
        <a:lstStyle/>
        <a:p>
          <a:endParaRPr lang="tr-TR"/>
        </a:p>
      </dgm:t>
    </dgm:pt>
    <dgm:pt modelId="{7AC2FF41-C344-475D-A80F-32944F3714D4}" type="sibTrans" cxnId="{7BF54A9D-DF66-4D5D-A7DF-214BF74B076C}">
      <dgm:prSet/>
      <dgm:spPr/>
      <dgm:t>
        <a:bodyPr/>
        <a:lstStyle/>
        <a:p>
          <a:endParaRPr lang="tr-TR"/>
        </a:p>
      </dgm:t>
    </dgm:pt>
    <dgm:pt modelId="{FD09AB3E-AF4F-4022-9202-2EA197099209}">
      <dgm:prSet custT="1"/>
      <dgm:spPr/>
      <dgm:t>
        <a:bodyPr/>
        <a:lstStyle/>
        <a:p>
          <a:r>
            <a:rPr lang="en-US" sz="2000" b="0" i="0" baseline="0" dirty="0"/>
            <a:t>%81 </a:t>
          </a:r>
          <a:r>
            <a:rPr lang="en-US" sz="2000" b="0" i="0" baseline="0" dirty="0" err="1"/>
            <a:t>i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kür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amaçlı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tedavi</a:t>
          </a:r>
          <a:endParaRPr lang="tr-TR" sz="2000" dirty="0"/>
        </a:p>
      </dgm:t>
    </dgm:pt>
    <dgm:pt modelId="{D75A8D9A-D52F-4C5C-A0A2-1E77763950CD}" type="parTrans" cxnId="{EBB57C8C-44A9-41F2-A07A-5490C26AC483}">
      <dgm:prSet/>
      <dgm:spPr/>
      <dgm:t>
        <a:bodyPr/>
        <a:lstStyle/>
        <a:p>
          <a:endParaRPr lang="tr-TR"/>
        </a:p>
      </dgm:t>
    </dgm:pt>
    <dgm:pt modelId="{FBB21383-8C9E-430B-A3DC-CB646095F8C9}" type="sibTrans" cxnId="{EBB57C8C-44A9-41F2-A07A-5490C26AC483}">
      <dgm:prSet/>
      <dgm:spPr/>
      <dgm:t>
        <a:bodyPr/>
        <a:lstStyle/>
        <a:p>
          <a:endParaRPr lang="tr-TR"/>
        </a:p>
      </dgm:t>
    </dgm:pt>
    <dgm:pt modelId="{3215E7F9-A9DB-4675-99B3-DCFE2E258D7C}">
      <dgm:prSet custT="1"/>
      <dgm:spPr/>
      <dgm:t>
        <a:bodyPr/>
        <a:lstStyle/>
        <a:p>
          <a:r>
            <a:rPr lang="en-US" sz="2000" b="0" i="0" baseline="0" dirty="0"/>
            <a:t>PET-CT %98</a:t>
          </a:r>
          <a:endParaRPr lang="tr-TR" sz="2000" dirty="0"/>
        </a:p>
      </dgm:t>
    </dgm:pt>
    <dgm:pt modelId="{9ED6E780-2B2A-45F3-AD92-EFF474905C40}" type="parTrans" cxnId="{E7D1CF8C-EB7A-4A9B-8279-3E87DCC6B1EB}">
      <dgm:prSet/>
      <dgm:spPr/>
      <dgm:t>
        <a:bodyPr/>
        <a:lstStyle/>
        <a:p>
          <a:endParaRPr lang="tr-TR"/>
        </a:p>
      </dgm:t>
    </dgm:pt>
    <dgm:pt modelId="{4342E50C-6B31-4BA8-BB80-41995C75B83C}" type="sibTrans" cxnId="{E7D1CF8C-EB7A-4A9B-8279-3E87DCC6B1EB}">
      <dgm:prSet/>
      <dgm:spPr/>
      <dgm:t>
        <a:bodyPr/>
        <a:lstStyle/>
        <a:p>
          <a:endParaRPr lang="tr-TR"/>
        </a:p>
      </dgm:t>
    </dgm:pt>
    <dgm:pt modelId="{2ED70323-4E22-4D02-A163-FD2CB3762766}">
      <dgm:prSet custT="1"/>
      <dgm:spPr/>
      <dgm:t>
        <a:bodyPr/>
        <a:lstStyle/>
        <a:p>
          <a:r>
            <a:rPr lang="en-US" sz="2000" b="0" i="0" baseline="0" dirty="0"/>
            <a:t>MRI %91 </a:t>
          </a:r>
          <a:r>
            <a:rPr lang="en-US" sz="2000" b="0" i="0" baseline="0" dirty="0" err="1"/>
            <a:t>çekilmesi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zorunlu</a:t>
          </a:r>
          <a:endParaRPr lang="tr-TR" sz="2000" dirty="0"/>
        </a:p>
      </dgm:t>
    </dgm:pt>
    <dgm:pt modelId="{A1B431EE-2244-4063-ABAF-02C15E054D3A}" type="parTrans" cxnId="{2DEE13A3-1691-4BBF-9580-7F3CE2CF241E}">
      <dgm:prSet/>
      <dgm:spPr/>
      <dgm:t>
        <a:bodyPr/>
        <a:lstStyle/>
        <a:p>
          <a:endParaRPr lang="tr-TR"/>
        </a:p>
      </dgm:t>
    </dgm:pt>
    <dgm:pt modelId="{0333DED5-489E-42E8-8E5A-E623C078E325}" type="sibTrans" cxnId="{2DEE13A3-1691-4BBF-9580-7F3CE2CF241E}">
      <dgm:prSet/>
      <dgm:spPr/>
      <dgm:t>
        <a:bodyPr/>
        <a:lstStyle/>
        <a:p>
          <a:endParaRPr lang="tr-TR"/>
        </a:p>
      </dgm:t>
    </dgm:pt>
    <dgm:pt modelId="{F8A0B3D3-763C-45F0-80F8-2E3E37EBAEB1}" type="pres">
      <dgm:prSet presAssocID="{D5668AD8-8917-498F-9CBC-D9D45CE865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C621DE-1C1D-4A6C-8539-FD660916F2BC}" type="pres">
      <dgm:prSet presAssocID="{464E9581-37E1-4258-A15D-7D7C17EE0726}" presName="parentText" presStyleLbl="node1" presStyleIdx="0" presStyleCnt="1" custScaleY="59039" custLinFactNeighborY="-2583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79F368-77B0-4BD7-87C8-758151270024}" type="pres">
      <dgm:prSet presAssocID="{464E9581-37E1-4258-A15D-7D7C17EE0726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D1CF8C-EB7A-4A9B-8279-3E87DCC6B1EB}" srcId="{464E9581-37E1-4258-A15D-7D7C17EE0726}" destId="{3215E7F9-A9DB-4675-99B3-DCFE2E258D7C}" srcOrd="1" destOrd="0" parTransId="{9ED6E780-2B2A-45F3-AD92-EFF474905C40}" sibTransId="{4342E50C-6B31-4BA8-BB80-41995C75B83C}"/>
    <dgm:cxn modelId="{EBB57C8C-44A9-41F2-A07A-5490C26AC483}" srcId="{464E9581-37E1-4258-A15D-7D7C17EE0726}" destId="{FD09AB3E-AF4F-4022-9202-2EA197099209}" srcOrd="0" destOrd="0" parTransId="{D75A8D9A-D52F-4C5C-A0A2-1E77763950CD}" sibTransId="{FBB21383-8C9E-430B-A3DC-CB646095F8C9}"/>
    <dgm:cxn modelId="{3E848607-7790-074D-8E0C-26C192AEB2C8}" type="presOf" srcId="{2ED70323-4E22-4D02-A163-FD2CB3762766}" destId="{B179F368-77B0-4BD7-87C8-758151270024}" srcOrd="0" destOrd="2" presId="urn:microsoft.com/office/officeart/2005/8/layout/vList2"/>
    <dgm:cxn modelId="{F50D328B-B7A2-E14F-AECB-4E25489199A7}" type="presOf" srcId="{464E9581-37E1-4258-A15D-7D7C17EE0726}" destId="{E2C621DE-1C1D-4A6C-8539-FD660916F2BC}" srcOrd="0" destOrd="0" presId="urn:microsoft.com/office/officeart/2005/8/layout/vList2"/>
    <dgm:cxn modelId="{7BF54A9D-DF66-4D5D-A7DF-214BF74B076C}" srcId="{D5668AD8-8917-498F-9CBC-D9D45CE865EF}" destId="{464E9581-37E1-4258-A15D-7D7C17EE0726}" srcOrd="0" destOrd="0" parTransId="{9ACC5D12-0E9B-44C2-AE5C-2808B34E712A}" sibTransId="{7AC2FF41-C344-475D-A80F-32944F3714D4}"/>
    <dgm:cxn modelId="{DEAA26DB-4B1D-D546-B2C7-C2E052680288}" type="presOf" srcId="{D5668AD8-8917-498F-9CBC-D9D45CE865EF}" destId="{F8A0B3D3-763C-45F0-80F8-2E3E37EBAEB1}" srcOrd="0" destOrd="0" presId="urn:microsoft.com/office/officeart/2005/8/layout/vList2"/>
    <dgm:cxn modelId="{A71A9A8C-8801-DA44-8336-80F264069549}" type="presOf" srcId="{3215E7F9-A9DB-4675-99B3-DCFE2E258D7C}" destId="{B179F368-77B0-4BD7-87C8-758151270024}" srcOrd="0" destOrd="1" presId="urn:microsoft.com/office/officeart/2005/8/layout/vList2"/>
    <dgm:cxn modelId="{4B08AC71-C0EC-9D4B-9117-C1E4FF10BAC8}" type="presOf" srcId="{FD09AB3E-AF4F-4022-9202-2EA197099209}" destId="{B179F368-77B0-4BD7-87C8-758151270024}" srcOrd="0" destOrd="0" presId="urn:microsoft.com/office/officeart/2005/8/layout/vList2"/>
    <dgm:cxn modelId="{2DEE13A3-1691-4BBF-9580-7F3CE2CF241E}" srcId="{464E9581-37E1-4258-A15D-7D7C17EE0726}" destId="{2ED70323-4E22-4D02-A163-FD2CB3762766}" srcOrd="2" destOrd="0" parTransId="{A1B431EE-2244-4063-ABAF-02C15E054D3A}" sibTransId="{0333DED5-489E-42E8-8E5A-E623C078E325}"/>
    <dgm:cxn modelId="{0CEEC055-6783-0541-824D-DA93DAC93D3B}" type="presParOf" srcId="{F8A0B3D3-763C-45F0-80F8-2E3E37EBAEB1}" destId="{E2C621DE-1C1D-4A6C-8539-FD660916F2BC}" srcOrd="0" destOrd="0" presId="urn:microsoft.com/office/officeart/2005/8/layout/vList2"/>
    <dgm:cxn modelId="{8A65F1E3-BB65-724A-963E-1EAB3BE2BDF0}" type="presParOf" srcId="{F8A0B3D3-763C-45F0-80F8-2E3E37EBAEB1}" destId="{B179F368-77B0-4BD7-87C8-758151270024}" srcOrd="1" destOrd="0" presId="urn:microsoft.com/office/officeart/2005/8/layout/vList2"/>
  </dgm:cxnLst>
  <dgm:bg/>
  <dgm:whole>
    <a:ln w="38100"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C29CD8-FB00-45A7-9AEE-BD8F25D2DA3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319F9E2-D5CA-498E-A540-F06E0D84F8CB}">
      <dgm:prSet custT="1"/>
      <dgm:spPr/>
      <dgm:t>
        <a:bodyPr/>
        <a:lstStyle/>
        <a:p>
          <a:r>
            <a:rPr lang="en-US" sz="2000" b="0" i="0" baseline="0" dirty="0"/>
            <a:t>Halen </a:t>
          </a:r>
          <a:r>
            <a:rPr lang="en-US" sz="2000" b="0" i="0" baseline="0" dirty="0" err="1"/>
            <a:t>tartışmalı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konular</a:t>
          </a:r>
          <a:r>
            <a:rPr lang="en-US" sz="2000" b="0" i="0" baseline="0" dirty="0"/>
            <a:t>: </a:t>
          </a:r>
          <a:endParaRPr lang="tr-TR" sz="2000" dirty="0"/>
        </a:p>
      </dgm:t>
    </dgm:pt>
    <dgm:pt modelId="{C1E440AA-12F7-4721-8193-652C1B481EB8}" type="parTrans" cxnId="{67C915C6-70B1-4725-9880-4667F4403357}">
      <dgm:prSet/>
      <dgm:spPr/>
      <dgm:t>
        <a:bodyPr/>
        <a:lstStyle/>
        <a:p>
          <a:endParaRPr lang="tr-TR"/>
        </a:p>
      </dgm:t>
    </dgm:pt>
    <dgm:pt modelId="{E47E2401-D202-4764-B6B2-3A80913E0EA8}" type="sibTrans" cxnId="{67C915C6-70B1-4725-9880-4667F4403357}">
      <dgm:prSet/>
      <dgm:spPr/>
      <dgm:t>
        <a:bodyPr/>
        <a:lstStyle/>
        <a:p>
          <a:endParaRPr lang="tr-TR"/>
        </a:p>
      </dgm:t>
    </dgm:pt>
    <dgm:pt modelId="{34444150-5495-4AB6-9DF3-172C0C570A5A}">
      <dgm:prSet custT="1"/>
      <dgm:spPr/>
      <dgm:t>
        <a:bodyPr/>
        <a:lstStyle/>
        <a:p>
          <a:r>
            <a:rPr lang="en-US" sz="2000" b="0" i="0" baseline="0" dirty="0" err="1"/>
            <a:t>Metastaz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sayısı</a:t>
          </a:r>
          <a:r>
            <a:rPr lang="en-US" sz="2000" b="0" i="0" baseline="0" dirty="0"/>
            <a:t>: ≤3: %42; ≥5: %17</a:t>
          </a:r>
          <a:endParaRPr lang="tr-TR" sz="2000" dirty="0"/>
        </a:p>
      </dgm:t>
    </dgm:pt>
    <dgm:pt modelId="{80DA3B63-A3FD-48D0-AFBA-B47D0DBEDFC5}" type="parTrans" cxnId="{D40449D0-FCA2-422C-96A8-92503EBB7FE2}">
      <dgm:prSet/>
      <dgm:spPr/>
      <dgm:t>
        <a:bodyPr/>
        <a:lstStyle/>
        <a:p>
          <a:endParaRPr lang="tr-TR"/>
        </a:p>
      </dgm:t>
    </dgm:pt>
    <dgm:pt modelId="{0F8C17B9-EB80-4209-BA2A-F963A3E3AD1B}" type="sibTrans" cxnId="{D40449D0-FCA2-422C-96A8-92503EBB7FE2}">
      <dgm:prSet/>
      <dgm:spPr/>
      <dgm:t>
        <a:bodyPr/>
        <a:lstStyle/>
        <a:p>
          <a:endParaRPr lang="tr-TR"/>
        </a:p>
      </dgm:t>
    </dgm:pt>
    <dgm:pt modelId="{44CE5E6E-EB38-42E7-9C4A-7360C87A58DF}">
      <dgm:prSet custT="1"/>
      <dgm:spPr/>
      <dgm:t>
        <a:bodyPr/>
        <a:lstStyle/>
        <a:p>
          <a:r>
            <a:rPr lang="en-US" sz="2000" b="0" i="0" baseline="0" dirty="0" err="1"/>
            <a:t>Çoğu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katılımcı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tutulmuş</a:t>
          </a:r>
          <a:r>
            <a:rPr lang="en-US" sz="2000" b="0" i="0" baseline="0" dirty="0"/>
            <a:t> organ </a:t>
          </a:r>
          <a:r>
            <a:rPr lang="en-US" sz="2000" b="0" i="0" baseline="0" dirty="0" err="1"/>
            <a:t>sayısı</a:t>
          </a:r>
          <a:r>
            <a:rPr lang="en-US" sz="2000" b="0" i="0" baseline="0" dirty="0"/>
            <a:t> ≤3</a:t>
          </a:r>
          <a:endParaRPr lang="tr-TR" sz="2000" dirty="0"/>
        </a:p>
      </dgm:t>
    </dgm:pt>
    <dgm:pt modelId="{0A36563D-1A19-4DBE-9937-D412B1E02DFD}" type="parTrans" cxnId="{FC47DAE9-CA7F-4F1C-99C3-AE5F048C9182}">
      <dgm:prSet/>
      <dgm:spPr/>
      <dgm:t>
        <a:bodyPr/>
        <a:lstStyle/>
        <a:p>
          <a:endParaRPr lang="tr-TR"/>
        </a:p>
      </dgm:t>
    </dgm:pt>
    <dgm:pt modelId="{879B7F4A-383E-431B-88E4-2DB97533DEB9}" type="sibTrans" cxnId="{FC47DAE9-CA7F-4F1C-99C3-AE5F048C9182}">
      <dgm:prSet/>
      <dgm:spPr/>
      <dgm:t>
        <a:bodyPr/>
        <a:lstStyle/>
        <a:p>
          <a:endParaRPr lang="tr-TR"/>
        </a:p>
      </dgm:t>
    </dgm:pt>
    <dgm:pt modelId="{5615E287-03DE-4709-9BF0-7405C48B21B4}">
      <dgm:prSet custT="1"/>
      <dgm:spPr/>
      <dgm:t>
        <a:bodyPr/>
        <a:lstStyle/>
        <a:p>
          <a:r>
            <a:rPr lang="en-US" sz="2000" b="0" i="0" baseline="0" dirty="0" err="1"/>
            <a:t>Çok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az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katılımcı</a:t>
          </a:r>
          <a:r>
            <a:rPr lang="en-US" sz="2000" b="0" i="0" baseline="0" dirty="0"/>
            <a:t> mediastinal LN </a:t>
          </a:r>
          <a:r>
            <a:rPr lang="en-US" sz="2000" b="0" i="0" baseline="0" dirty="0" err="1"/>
            <a:t>tutulumunu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metastaz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kabul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etmiş</a:t>
          </a:r>
          <a:endParaRPr lang="tr-TR" sz="2000" dirty="0"/>
        </a:p>
      </dgm:t>
    </dgm:pt>
    <dgm:pt modelId="{24D9EE91-2D70-4E99-AC4C-5B1B5BD1A45B}" type="parTrans" cxnId="{C25F5633-8B73-4D7F-B521-C65A82F35BE1}">
      <dgm:prSet/>
      <dgm:spPr/>
      <dgm:t>
        <a:bodyPr/>
        <a:lstStyle/>
        <a:p>
          <a:endParaRPr lang="tr-TR"/>
        </a:p>
      </dgm:t>
    </dgm:pt>
    <dgm:pt modelId="{9B814CFF-E185-4289-924D-E9D80880057C}" type="sibTrans" cxnId="{C25F5633-8B73-4D7F-B521-C65A82F35BE1}">
      <dgm:prSet/>
      <dgm:spPr/>
      <dgm:t>
        <a:bodyPr/>
        <a:lstStyle/>
        <a:p>
          <a:endParaRPr lang="tr-TR"/>
        </a:p>
      </dgm:t>
    </dgm:pt>
    <dgm:pt modelId="{3988E4E7-0A47-4A0B-9FF5-19A99027A60C}">
      <dgm:prSet custT="1"/>
      <dgm:spPr/>
      <dgm:t>
        <a:bodyPr/>
        <a:lstStyle/>
        <a:p>
          <a:r>
            <a:rPr lang="en-US" sz="2000" b="0" i="0" baseline="0" dirty="0" err="1"/>
            <a:t>Metastatik</a:t>
          </a:r>
          <a:r>
            <a:rPr lang="en-US" sz="2000" b="0" i="0" baseline="0" dirty="0"/>
            <a:t> organ tipi</a:t>
          </a:r>
          <a:endParaRPr lang="tr-TR" sz="2000" dirty="0"/>
        </a:p>
      </dgm:t>
    </dgm:pt>
    <dgm:pt modelId="{449CE9B5-58D1-4FC7-BD43-F5A39CDE4B1C}" type="parTrans" cxnId="{A27ED902-7F3E-4A59-A1D9-F6DE420FC9B5}">
      <dgm:prSet/>
      <dgm:spPr/>
      <dgm:t>
        <a:bodyPr/>
        <a:lstStyle/>
        <a:p>
          <a:endParaRPr lang="tr-TR"/>
        </a:p>
      </dgm:t>
    </dgm:pt>
    <dgm:pt modelId="{7F6CDD3F-837F-4D25-B9B6-8FDAA0C6ADA1}" type="sibTrans" cxnId="{A27ED902-7F3E-4A59-A1D9-F6DE420FC9B5}">
      <dgm:prSet/>
      <dgm:spPr/>
      <dgm:t>
        <a:bodyPr/>
        <a:lstStyle/>
        <a:p>
          <a:endParaRPr lang="tr-TR"/>
        </a:p>
      </dgm:t>
    </dgm:pt>
    <dgm:pt modelId="{B68D0A6A-DC71-4FC7-BE1F-910398DB4109}">
      <dgm:prSet custT="1"/>
      <dgm:spPr/>
      <dgm:t>
        <a:bodyPr/>
        <a:lstStyle/>
        <a:p>
          <a:r>
            <a:rPr lang="en-US" sz="2000" b="0" i="0" baseline="0" dirty="0" err="1"/>
            <a:t>Patoloji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gereksinimi</a:t>
          </a:r>
          <a:endParaRPr lang="tr-TR" sz="2000" dirty="0"/>
        </a:p>
      </dgm:t>
    </dgm:pt>
    <dgm:pt modelId="{BBEC1AEA-1CCA-4F11-A8A0-7104532DEA49}" type="parTrans" cxnId="{C8EDAEDA-D307-4515-A715-2051133E40A1}">
      <dgm:prSet/>
      <dgm:spPr/>
      <dgm:t>
        <a:bodyPr/>
        <a:lstStyle/>
        <a:p>
          <a:endParaRPr lang="tr-TR"/>
        </a:p>
      </dgm:t>
    </dgm:pt>
    <dgm:pt modelId="{8DA4BFE9-2ED0-4306-ADC4-85F54F34F665}" type="sibTrans" cxnId="{C8EDAEDA-D307-4515-A715-2051133E40A1}">
      <dgm:prSet/>
      <dgm:spPr/>
      <dgm:t>
        <a:bodyPr/>
        <a:lstStyle/>
        <a:p>
          <a:endParaRPr lang="tr-TR"/>
        </a:p>
      </dgm:t>
    </dgm:pt>
    <dgm:pt modelId="{E8DC835B-BBB7-4D1C-9418-EC6CD40645CD}" type="pres">
      <dgm:prSet presAssocID="{77C29CD8-FB00-45A7-9AEE-BD8F25D2DA3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0CBE421-6FAA-4958-83DA-A4C531B26567}" type="pres">
      <dgm:prSet presAssocID="{0319F9E2-D5CA-498E-A540-F06E0D84F8CB}" presName="linNode" presStyleCnt="0"/>
      <dgm:spPr/>
    </dgm:pt>
    <dgm:pt modelId="{B4361194-D8A8-4648-8044-45146A52ED51}" type="pres">
      <dgm:prSet presAssocID="{0319F9E2-D5CA-498E-A540-F06E0D84F8CB}" presName="parentText" presStyleLbl="node1" presStyleIdx="0" presStyleCnt="1" custScaleX="83886" custLinFactNeighborY="-72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893A8C-90F3-4161-BDA8-BD56FF8750A2}" type="pres">
      <dgm:prSet presAssocID="{0319F9E2-D5CA-498E-A540-F06E0D84F8CB}" presName="descendantText" presStyleLbl="alignAccFollowNode1" presStyleIdx="0" presStyleCnt="1" custScaleY="125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7ED902-7F3E-4A59-A1D9-F6DE420FC9B5}" srcId="{0319F9E2-D5CA-498E-A540-F06E0D84F8CB}" destId="{3988E4E7-0A47-4A0B-9FF5-19A99027A60C}" srcOrd="3" destOrd="0" parTransId="{449CE9B5-58D1-4FC7-BD43-F5A39CDE4B1C}" sibTransId="{7F6CDD3F-837F-4D25-B9B6-8FDAA0C6ADA1}"/>
    <dgm:cxn modelId="{83E5D729-7DF2-FE49-B282-949D7AB193B6}" type="presOf" srcId="{B68D0A6A-DC71-4FC7-BE1F-910398DB4109}" destId="{94893A8C-90F3-4161-BDA8-BD56FF8750A2}" srcOrd="0" destOrd="4" presId="urn:microsoft.com/office/officeart/2005/8/layout/vList5"/>
    <dgm:cxn modelId="{45CCF247-E54C-5B4A-B7CD-47F7A365D5DA}" type="presOf" srcId="{3988E4E7-0A47-4A0B-9FF5-19A99027A60C}" destId="{94893A8C-90F3-4161-BDA8-BD56FF8750A2}" srcOrd="0" destOrd="3" presId="urn:microsoft.com/office/officeart/2005/8/layout/vList5"/>
    <dgm:cxn modelId="{D40449D0-FCA2-422C-96A8-92503EBB7FE2}" srcId="{0319F9E2-D5CA-498E-A540-F06E0D84F8CB}" destId="{34444150-5495-4AB6-9DF3-172C0C570A5A}" srcOrd="0" destOrd="0" parTransId="{80DA3B63-A3FD-48D0-AFBA-B47D0DBEDFC5}" sibTransId="{0F8C17B9-EB80-4209-BA2A-F963A3E3AD1B}"/>
    <dgm:cxn modelId="{6DDD17F7-85E2-4E4E-A676-91E96AD07BFB}" type="presOf" srcId="{77C29CD8-FB00-45A7-9AEE-BD8F25D2DA35}" destId="{E8DC835B-BBB7-4D1C-9418-EC6CD40645CD}" srcOrd="0" destOrd="0" presId="urn:microsoft.com/office/officeart/2005/8/layout/vList5"/>
    <dgm:cxn modelId="{48A588E3-94F8-D940-92A7-F1B601491761}" type="presOf" srcId="{0319F9E2-D5CA-498E-A540-F06E0D84F8CB}" destId="{B4361194-D8A8-4648-8044-45146A52ED51}" srcOrd="0" destOrd="0" presId="urn:microsoft.com/office/officeart/2005/8/layout/vList5"/>
    <dgm:cxn modelId="{FC47DAE9-CA7F-4F1C-99C3-AE5F048C9182}" srcId="{0319F9E2-D5CA-498E-A540-F06E0D84F8CB}" destId="{44CE5E6E-EB38-42E7-9C4A-7360C87A58DF}" srcOrd="1" destOrd="0" parTransId="{0A36563D-1A19-4DBE-9937-D412B1E02DFD}" sibTransId="{879B7F4A-383E-431B-88E4-2DB97533DEB9}"/>
    <dgm:cxn modelId="{67C915C6-70B1-4725-9880-4667F4403357}" srcId="{77C29CD8-FB00-45A7-9AEE-BD8F25D2DA35}" destId="{0319F9E2-D5CA-498E-A540-F06E0D84F8CB}" srcOrd="0" destOrd="0" parTransId="{C1E440AA-12F7-4721-8193-652C1B481EB8}" sibTransId="{E47E2401-D202-4764-B6B2-3A80913E0EA8}"/>
    <dgm:cxn modelId="{C25F5633-8B73-4D7F-B521-C65A82F35BE1}" srcId="{0319F9E2-D5CA-498E-A540-F06E0D84F8CB}" destId="{5615E287-03DE-4709-9BF0-7405C48B21B4}" srcOrd="2" destOrd="0" parTransId="{24D9EE91-2D70-4E99-AC4C-5B1B5BD1A45B}" sibTransId="{9B814CFF-E185-4289-924D-E9D80880057C}"/>
    <dgm:cxn modelId="{747AA3A4-6DD6-9241-BD71-93EEF6630541}" type="presOf" srcId="{5615E287-03DE-4709-9BF0-7405C48B21B4}" destId="{94893A8C-90F3-4161-BDA8-BD56FF8750A2}" srcOrd="0" destOrd="2" presId="urn:microsoft.com/office/officeart/2005/8/layout/vList5"/>
    <dgm:cxn modelId="{C8EDAEDA-D307-4515-A715-2051133E40A1}" srcId="{0319F9E2-D5CA-498E-A540-F06E0D84F8CB}" destId="{B68D0A6A-DC71-4FC7-BE1F-910398DB4109}" srcOrd="4" destOrd="0" parTransId="{BBEC1AEA-1CCA-4F11-A8A0-7104532DEA49}" sibTransId="{8DA4BFE9-2ED0-4306-ADC4-85F54F34F665}"/>
    <dgm:cxn modelId="{3C5A4BC4-6CD2-5F4D-9955-CEBA38A6E817}" type="presOf" srcId="{44CE5E6E-EB38-42E7-9C4A-7360C87A58DF}" destId="{94893A8C-90F3-4161-BDA8-BD56FF8750A2}" srcOrd="0" destOrd="1" presId="urn:microsoft.com/office/officeart/2005/8/layout/vList5"/>
    <dgm:cxn modelId="{CF5F2E96-6A42-EE45-AC06-60323443651C}" type="presOf" srcId="{34444150-5495-4AB6-9DF3-172C0C570A5A}" destId="{94893A8C-90F3-4161-BDA8-BD56FF8750A2}" srcOrd="0" destOrd="0" presId="urn:microsoft.com/office/officeart/2005/8/layout/vList5"/>
    <dgm:cxn modelId="{B134C79C-0E03-734C-9AA5-F7102AD97F07}" type="presParOf" srcId="{E8DC835B-BBB7-4D1C-9418-EC6CD40645CD}" destId="{C0CBE421-6FAA-4958-83DA-A4C531B26567}" srcOrd="0" destOrd="0" presId="urn:microsoft.com/office/officeart/2005/8/layout/vList5"/>
    <dgm:cxn modelId="{C02FEC55-ECCD-CC4E-A696-5E550A80FF29}" type="presParOf" srcId="{C0CBE421-6FAA-4958-83DA-A4C531B26567}" destId="{B4361194-D8A8-4648-8044-45146A52ED51}" srcOrd="0" destOrd="0" presId="urn:microsoft.com/office/officeart/2005/8/layout/vList5"/>
    <dgm:cxn modelId="{07344BD6-5FB7-8B42-AB32-AF9C713597DA}" type="presParOf" srcId="{C0CBE421-6FAA-4958-83DA-A4C531B26567}" destId="{94893A8C-90F3-4161-BDA8-BD56FF8750A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448769-F7EF-45B4-81C8-EBB8650CA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60E982A9-63D1-4BC7-8303-F268355F824D}">
      <dgm:prSet custT="1"/>
      <dgm:spPr/>
      <dgm:t>
        <a:bodyPr/>
        <a:lstStyle/>
        <a:p>
          <a:r>
            <a:rPr lang="en-US" sz="2000" b="0" i="0" baseline="0" dirty="0" err="1"/>
            <a:t>Hedef</a:t>
          </a:r>
          <a:r>
            <a:rPr lang="en-US" sz="2000" b="0" i="0" baseline="0" dirty="0"/>
            <a:t> 94 </a:t>
          </a:r>
          <a:r>
            <a:rPr lang="en-US" sz="2000" b="0" i="0" baseline="0" dirty="0" err="1"/>
            <a:t>hastaya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ulaşmak</a:t>
          </a:r>
          <a:endParaRPr lang="tr-TR" sz="2000" dirty="0"/>
        </a:p>
      </dgm:t>
    </dgm:pt>
    <dgm:pt modelId="{6E4483CE-9F10-443B-B535-0FC3087A0093}" type="parTrans" cxnId="{B3C4C19A-D3E6-4FDF-A405-987A9BE6608A}">
      <dgm:prSet/>
      <dgm:spPr/>
      <dgm:t>
        <a:bodyPr/>
        <a:lstStyle/>
        <a:p>
          <a:endParaRPr lang="tr-TR"/>
        </a:p>
      </dgm:t>
    </dgm:pt>
    <dgm:pt modelId="{A1F70434-C7A1-4AFD-9EE7-041754B6D9A3}" type="sibTrans" cxnId="{B3C4C19A-D3E6-4FDF-A405-987A9BE6608A}">
      <dgm:prSet/>
      <dgm:spPr/>
      <dgm:t>
        <a:bodyPr/>
        <a:lstStyle/>
        <a:p>
          <a:endParaRPr lang="tr-TR"/>
        </a:p>
      </dgm:t>
    </dgm:pt>
    <dgm:pt modelId="{5F93583B-F87A-4F33-9CC0-D3269D4F8663}">
      <dgm:prSet custT="1"/>
      <dgm:spPr/>
      <dgm:t>
        <a:bodyPr/>
        <a:lstStyle/>
        <a:p>
          <a:r>
            <a:rPr lang="en-US" sz="2000" b="0" i="0" baseline="0"/>
            <a:t>%80 adeno</a:t>
          </a:r>
          <a:endParaRPr lang="tr-TR" sz="2000"/>
        </a:p>
      </dgm:t>
    </dgm:pt>
    <dgm:pt modelId="{74693E55-9121-4E13-987F-A4B9F3FFDD29}" type="parTrans" cxnId="{081270F8-1518-43DC-9031-72FC6B842EC1}">
      <dgm:prSet/>
      <dgm:spPr/>
      <dgm:t>
        <a:bodyPr/>
        <a:lstStyle/>
        <a:p>
          <a:endParaRPr lang="tr-TR"/>
        </a:p>
      </dgm:t>
    </dgm:pt>
    <dgm:pt modelId="{704B8539-8EFF-453F-9D1F-5A292EA3A787}" type="sibTrans" cxnId="{081270F8-1518-43DC-9031-72FC6B842EC1}">
      <dgm:prSet/>
      <dgm:spPr/>
      <dgm:t>
        <a:bodyPr/>
        <a:lstStyle/>
        <a:p>
          <a:endParaRPr lang="tr-TR"/>
        </a:p>
      </dgm:t>
    </dgm:pt>
    <dgm:pt modelId="{2E64EC98-B8A7-44BA-BB9C-7AFFC4DB88E6}">
      <dgm:prSet custT="1"/>
      <dgm:spPr/>
      <dgm:t>
        <a:bodyPr/>
        <a:lstStyle/>
        <a:p>
          <a:r>
            <a:rPr lang="en-US" sz="2000" b="0" i="0" baseline="0"/>
            <a:t>%94 senkron</a:t>
          </a:r>
          <a:endParaRPr lang="tr-TR" sz="2000"/>
        </a:p>
      </dgm:t>
    </dgm:pt>
    <dgm:pt modelId="{C11D2BDE-0AB4-44BB-9031-1D7FD069E401}" type="parTrans" cxnId="{BE855E3E-FC2E-448C-AE6C-03D2C10D420E}">
      <dgm:prSet/>
      <dgm:spPr/>
      <dgm:t>
        <a:bodyPr/>
        <a:lstStyle/>
        <a:p>
          <a:endParaRPr lang="tr-TR"/>
        </a:p>
      </dgm:t>
    </dgm:pt>
    <dgm:pt modelId="{1EBA415C-DD8E-479B-9063-98A743C76659}" type="sibTrans" cxnId="{BE855E3E-FC2E-448C-AE6C-03D2C10D420E}">
      <dgm:prSet/>
      <dgm:spPr/>
      <dgm:t>
        <a:bodyPr/>
        <a:lstStyle/>
        <a:p>
          <a:endParaRPr lang="tr-TR"/>
        </a:p>
      </dgm:t>
    </dgm:pt>
    <dgm:pt modelId="{44B40A5A-7421-4C0B-B371-35273147A0D0}">
      <dgm:prSet custT="1"/>
      <dgm:spPr/>
      <dgm:t>
        <a:bodyPr/>
        <a:lstStyle/>
        <a:p>
          <a:r>
            <a:rPr lang="en-US" sz="2000" b="0" i="0" baseline="0" dirty="0"/>
            <a:t>13 (%27) </a:t>
          </a:r>
          <a:r>
            <a:rPr lang="en-US" sz="2000" b="0" i="0" baseline="0" dirty="0" err="1"/>
            <a:t>kranial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metastazı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var</a:t>
          </a:r>
          <a:endParaRPr lang="tr-TR" sz="2000" dirty="0"/>
        </a:p>
      </dgm:t>
    </dgm:pt>
    <dgm:pt modelId="{A559D148-F4C4-4A1C-918E-C3D0C2029A7C}" type="parTrans" cxnId="{8B3DE145-3552-4C17-83DA-4C4CE6BB34CB}">
      <dgm:prSet/>
      <dgm:spPr/>
      <dgm:t>
        <a:bodyPr/>
        <a:lstStyle/>
        <a:p>
          <a:endParaRPr lang="tr-TR"/>
        </a:p>
      </dgm:t>
    </dgm:pt>
    <dgm:pt modelId="{67B56517-3EB4-407A-842A-7C5AAEDEBA6E}" type="sibTrans" cxnId="{8B3DE145-3552-4C17-83DA-4C4CE6BB34CB}">
      <dgm:prSet/>
      <dgm:spPr/>
      <dgm:t>
        <a:bodyPr/>
        <a:lstStyle/>
        <a:p>
          <a:endParaRPr lang="tr-TR"/>
        </a:p>
      </dgm:t>
    </dgm:pt>
    <dgm:pt modelId="{38479EDF-A660-424C-AE6E-9402ABF6CDE7}">
      <dgm:prSet custT="1"/>
      <dgm:spPr/>
      <dgm:t>
        <a:bodyPr/>
        <a:lstStyle/>
        <a:p>
          <a:r>
            <a:rPr lang="en-US" sz="2000" b="0" i="0" baseline="0" dirty="0"/>
            <a:t>%53 hasta N2-3</a:t>
          </a:r>
          <a:endParaRPr lang="tr-TR" sz="2000" dirty="0"/>
        </a:p>
      </dgm:t>
    </dgm:pt>
    <dgm:pt modelId="{E69CA7BD-C3B1-4F5D-82F9-9C917CAB1762}" type="parTrans" cxnId="{65CFE0AA-3AC3-4AC7-877D-2B8EA02D4E88}">
      <dgm:prSet/>
      <dgm:spPr/>
      <dgm:t>
        <a:bodyPr/>
        <a:lstStyle/>
        <a:p>
          <a:endParaRPr lang="tr-TR"/>
        </a:p>
      </dgm:t>
    </dgm:pt>
    <dgm:pt modelId="{5FBFB106-85B6-4F21-AC94-C41AE64B9D01}" type="sibTrans" cxnId="{65CFE0AA-3AC3-4AC7-877D-2B8EA02D4E88}">
      <dgm:prSet/>
      <dgm:spPr/>
      <dgm:t>
        <a:bodyPr/>
        <a:lstStyle/>
        <a:p>
          <a:endParaRPr lang="tr-TR"/>
        </a:p>
      </dgm:t>
    </dgm:pt>
    <dgm:pt modelId="{DE2F116F-5F3A-4147-B0E6-C131CC52FDB5}">
      <dgm:prSet custT="1"/>
      <dgm:spPr/>
      <dgm:t>
        <a:bodyPr/>
        <a:lstStyle/>
        <a:p>
          <a:r>
            <a:rPr lang="en-US" sz="2000" b="0" i="0" baseline="0" dirty="0"/>
            <a:t>%16 </a:t>
          </a:r>
          <a:r>
            <a:rPr lang="en-US" sz="2000" b="0" i="0" baseline="0" dirty="0" err="1"/>
            <a:t>hastada</a:t>
          </a:r>
          <a:r>
            <a:rPr lang="en-US" sz="2000" b="0" i="0" baseline="0" dirty="0"/>
            <a:t> </a:t>
          </a:r>
          <a:r>
            <a:rPr lang="en-US" sz="2000" b="0" i="0" baseline="0" dirty="0" err="1"/>
            <a:t>mutasyon</a:t>
          </a:r>
          <a:r>
            <a:rPr lang="en-US" sz="2000" b="0" i="0" baseline="0" dirty="0"/>
            <a:t> (+)</a:t>
          </a:r>
          <a:endParaRPr lang="tr-TR" sz="2000" dirty="0"/>
        </a:p>
      </dgm:t>
    </dgm:pt>
    <dgm:pt modelId="{69AD4B31-1F93-4DC4-BC6B-27F2931962CB}" type="parTrans" cxnId="{373E412D-0090-46B1-8B94-4428AF266C84}">
      <dgm:prSet/>
      <dgm:spPr/>
      <dgm:t>
        <a:bodyPr/>
        <a:lstStyle/>
        <a:p>
          <a:endParaRPr lang="tr-TR"/>
        </a:p>
      </dgm:t>
    </dgm:pt>
    <dgm:pt modelId="{7AC820C8-DA13-4FAE-AEC1-716B5D461919}" type="sibTrans" cxnId="{373E412D-0090-46B1-8B94-4428AF266C84}">
      <dgm:prSet/>
      <dgm:spPr/>
      <dgm:t>
        <a:bodyPr/>
        <a:lstStyle/>
        <a:p>
          <a:endParaRPr lang="tr-TR"/>
        </a:p>
      </dgm:t>
    </dgm:pt>
    <dgm:pt modelId="{F08E5B16-8DE3-4DC0-8F9C-B73395610A29}" type="pres">
      <dgm:prSet presAssocID="{58448769-F7EF-45B4-81C8-EBB8650CA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2A3C94-4C66-4A4E-9C21-E1E7F4CF1907}" type="pres">
      <dgm:prSet presAssocID="{60E982A9-63D1-4BC7-8303-F268355F824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53FBDE-B779-4F10-B7BC-B80A3EC64BFF}" type="pres">
      <dgm:prSet presAssocID="{A1F70434-C7A1-4AFD-9EE7-041754B6D9A3}" presName="spacer" presStyleCnt="0"/>
      <dgm:spPr/>
    </dgm:pt>
    <dgm:pt modelId="{0D011531-7528-4CFF-BEB8-1FF758A721AB}" type="pres">
      <dgm:prSet presAssocID="{5F93583B-F87A-4F33-9CC0-D3269D4F866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155B6-A04B-418A-A6F8-73C1C252418B}" type="pres">
      <dgm:prSet presAssocID="{704B8539-8EFF-453F-9D1F-5A292EA3A787}" presName="spacer" presStyleCnt="0"/>
      <dgm:spPr/>
    </dgm:pt>
    <dgm:pt modelId="{3604D3CB-C8FC-4972-801C-04D97DEDBF28}" type="pres">
      <dgm:prSet presAssocID="{2E64EC98-B8A7-44BA-BB9C-7AFFC4DB88E6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FA45C-4EBD-43FF-9F8E-651EEBEC735F}" type="pres">
      <dgm:prSet presAssocID="{1EBA415C-DD8E-479B-9063-98A743C76659}" presName="spacer" presStyleCnt="0"/>
      <dgm:spPr/>
    </dgm:pt>
    <dgm:pt modelId="{36986A19-FA04-4E64-B6C5-CD2CE43B1FAA}" type="pres">
      <dgm:prSet presAssocID="{44B40A5A-7421-4C0B-B371-35273147A0D0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AE0F8F-B400-4407-B4F5-8EE4C83B2A7A}" type="pres">
      <dgm:prSet presAssocID="{67B56517-3EB4-407A-842A-7C5AAEDEBA6E}" presName="spacer" presStyleCnt="0"/>
      <dgm:spPr/>
    </dgm:pt>
    <dgm:pt modelId="{AAD94924-71C7-40A2-BC8F-0C8B1C28F1B2}" type="pres">
      <dgm:prSet presAssocID="{38479EDF-A660-424C-AE6E-9402ABF6CDE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6809B9-7E7E-498C-9D11-172A2EE937C7}" type="pres">
      <dgm:prSet presAssocID="{5FBFB106-85B6-4F21-AC94-C41AE64B9D01}" presName="spacer" presStyleCnt="0"/>
      <dgm:spPr/>
    </dgm:pt>
    <dgm:pt modelId="{C71AFBEA-90F6-45CA-89F2-1F0F571C208C}" type="pres">
      <dgm:prSet presAssocID="{DE2F116F-5F3A-4147-B0E6-C131CC52FDB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CFE0AA-3AC3-4AC7-877D-2B8EA02D4E88}" srcId="{58448769-F7EF-45B4-81C8-EBB8650CACD2}" destId="{38479EDF-A660-424C-AE6E-9402ABF6CDE7}" srcOrd="4" destOrd="0" parTransId="{E69CA7BD-C3B1-4F5D-82F9-9C917CAB1762}" sibTransId="{5FBFB106-85B6-4F21-AC94-C41AE64B9D01}"/>
    <dgm:cxn modelId="{BE855E3E-FC2E-448C-AE6C-03D2C10D420E}" srcId="{58448769-F7EF-45B4-81C8-EBB8650CACD2}" destId="{2E64EC98-B8A7-44BA-BB9C-7AFFC4DB88E6}" srcOrd="2" destOrd="0" parTransId="{C11D2BDE-0AB4-44BB-9031-1D7FD069E401}" sibTransId="{1EBA415C-DD8E-479B-9063-98A743C76659}"/>
    <dgm:cxn modelId="{9C81751A-2F88-0B42-9250-52608AE32E49}" type="presOf" srcId="{2E64EC98-B8A7-44BA-BB9C-7AFFC4DB88E6}" destId="{3604D3CB-C8FC-4972-801C-04D97DEDBF28}" srcOrd="0" destOrd="0" presId="urn:microsoft.com/office/officeart/2005/8/layout/vList2"/>
    <dgm:cxn modelId="{3423BD41-F79D-894E-87D3-57302AD776B3}" type="presOf" srcId="{DE2F116F-5F3A-4147-B0E6-C131CC52FDB5}" destId="{C71AFBEA-90F6-45CA-89F2-1F0F571C208C}" srcOrd="0" destOrd="0" presId="urn:microsoft.com/office/officeart/2005/8/layout/vList2"/>
    <dgm:cxn modelId="{DD5CC356-D783-0446-96C2-0D865A443668}" type="presOf" srcId="{38479EDF-A660-424C-AE6E-9402ABF6CDE7}" destId="{AAD94924-71C7-40A2-BC8F-0C8B1C28F1B2}" srcOrd="0" destOrd="0" presId="urn:microsoft.com/office/officeart/2005/8/layout/vList2"/>
    <dgm:cxn modelId="{BCAA7AE7-0092-BB47-81FB-D6E6572C311B}" type="presOf" srcId="{60E982A9-63D1-4BC7-8303-F268355F824D}" destId="{852A3C94-4C66-4A4E-9C21-E1E7F4CF1907}" srcOrd="0" destOrd="0" presId="urn:microsoft.com/office/officeart/2005/8/layout/vList2"/>
    <dgm:cxn modelId="{B3C4C19A-D3E6-4FDF-A405-987A9BE6608A}" srcId="{58448769-F7EF-45B4-81C8-EBB8650CACD2}" destId="{60E982A9-63D1-4BC7-8303-F268355F824D}" srcOrd="0" destOrd="0" parTransId="{6E4483CE-9F10-443B-B535-0FC3087A0093}" sibTransId="{A1F70434-C7A1-4AFD-9EE7-041754B6D9A3}"/>
    <dgm:cxn modelId="{373E412D-0090-46B1-8B94-4428AF266C84}" srcId="{58448769-F7EF-45B4-81C8-EBB8650CACD2}" destId="{DE2F116F-5F3A-4147-B0E6-C131CC52FDB5}" srcOrd="5" destOrd="0" parTransId="{69AD4B31-1F93-4DC4-BC6B-27F2931962CB}" sibTransId="{7AC820C8-DA13-4FAE-AEC1-716B5D461919}"/>
    <dgm:cxn modelId="{79CDDD62-92FF-7044-AF87-870D073D9BDA}" type="presOf" srcId="{58448769-F7EF-45B4-81C8-EBB8650CACD2}" destId="{F08E5B16-8DE3-4DC0-8F9C-B73395610A29}" srcOrd="0" destOrd="0" presId="urn:microsoft.com/office/officeart/2005/8/layout/vList2"/>
    <dgm:cxn modelId="{081270F8-1518-43DC-9031-72FC6B842EC1}" srcId="{58448769-F7EF-45B4-81C8-EBB8650CACD2}" destId="{5F93583B-F87A-4F33-9CC0-D3269D4F8663}" srcOrd="1" destOrd="0" parTransId="{74693E55-9121-4E13-987F-A4B9F3FFDD29}" sibTransId="{704B8539-8EFF-453F-9D1F-5A292EA3A787}"/>
    <dgm:cxn modelId="{AACBCFDF-7392-BA43-84C3-21C27B377C06}" type="presOf" srcId="{5F93583B-F87A-4F33-9CC0-D3269D4F8663}" destId="{0D011531-7528-4CFF-BEB8-1FF758A721AB}" srcOrd="0" destOrd="0" presId="urn:microsoft.com/office/officeart/2005/8/layout/vList2"/>
    <dgm:cxn modelId="{617C782B-60E0-0348-A3F4-A36956B60ADB}" type="presOf" srcId="{44B40A5A-7421-4C0B-B371-35273147A0D0}" destId="{36986A19-FA04-4E64-B6C5-CD2CE43B1FAA}" srcOrd="0" destOrd="0" presId="urn:microsoft.com/office/officeart/2005/8/layout/vList2"/>
    <dgm:cxn modelId="{8B3DE145-3552-4C17-83DA-4C4CE6BB34CB}" srcId="{58448769-F7EF-45B4-81C8-EBB8650CACD2}" destId="{44B40A5A-7421-4C0B-B371-35273147A0D0}" srcOrd="3" destOrd="0" parTransId="{A559D148-F4C4-4A1C-918E-C3D0C2029A7C}" sibTransId="{67B56517-3EB4-407A-842A-7C5AAEDEBA6E}"/>
    <dgm:cxn modelId="{0CC644C5-1957-854D-8E1B-CE1315A123E9}" type="presParOf" srcId="{F08E5B16-8DE3-4DC0-8F9C-B73395610A29}" destId="{852A3C94-4C66-4A4E-9C21-E1E7F4CF1907}" srcOrd="0" destOrd="0" presId="urn:microsoft.com/office/officeart/2005/8/layout/vList2"/>
    <dgm:cxn modelId="{18409EE1-8B99-F14D-A312-A6C89487AC50}" type="presParOf" srcId="{F08E5B16-8DE3-4DC0-8F9C-B73395610A29}" destId="{6B53FBDE-B779-4F10-B7BC-B80A3EC64BFF}" srcOrd="1" destOrd="0" presId="urn:microsoft.com/office/officeart/2005/8/layout/vList2"/>
    <dgm:cxn modelId="{76FCB670-3D2F-4341-8A82-7490757A68F2}" type="presParOf" srcId="{F08E5B16-8DE3-4DC0-8F9C-B73395610A29}" destId="{0D011531-7528-4CFF-BEB8-1FF758A721AB}" srcOrd="2" destOrd="0" presId="urn:microsoft.com/office/officeart/2005/8/layout/vList2"/>
    <dgm:cxn modelId="{89BD9986-E8F7-7445-8E7C-B6F0F8320537}" type="presParOf" srcId="{F08E5B16-8DE3-4DC0-8F9C-B73395610A29}" destId="{E8D155B6-A04B-418A-A6F8-73C1C252418B}" srcOrd="3" destOrd="0" presId="urn:microsoft.com/office/officeart/2005/8/layout/vList2"/>
    <dgm:cxn modelId="{643035BF-9D25-984F-B4F1-E2BD47412C6B}" type="presParOf" srcId="{F08E5B16-8DE3-4DC0-8F9C-B73395610A29}" destId="{3604D3CB-C8FC-4972-801C-04D97DEDBF28}" srcOrd="4" destOrd="0" presId="urn:microsoft.com/office/officeart/2005/8/layout/vList2"/>
    <dgm:cxn modelId="{885C542D-8169-454D-9431-47F796B1D9F6}" type="presParOf" srcId="{F08E5B16-8DE3-4DC0-8F9C-B73395610A29}" destId="{3EBFA45C-4EBD-43FF-9F8E-651EEBEC735F}" srcOrd="5" destOrd="0" presId="urn:microsoft.com/office/officeart/2005/8/layout/vList2"/>
    <dgm:cxn modelId="{979CBD52-EBD8-C048-9B3A-FE9445D96A1E}" type="presParOf" srcId="{F08E5B16-8DE3-4DC0-8F9C-B73395610A29}" destId="{36986A19-FA04-4E64-B6C5-CD2CE43B1FAA}" srcOrd="6" destOrd="0" presId="urn:microsoft.com/office/officeart/2005/8/layout/vList2"/>
    <dgm:cxn modelId="{699252CE-F9D9-EB41-9D69-AD29185FEF7A}" type="presParOf" srcId="{F08E5B16-8DE3-4DC0-8F9C-B73395610A29}" destId="{F2AE0F8F-B400-4407-B4F5-8EE4C83B2A7A}" srcOrd="7" destOrd="0" presId="urn:microsoft.com/office/officeart/2005/8/layout/vList2"/>
    <dgm:cxn modelId="{EB5884A6-7AD8-F245-A702-7789538F5028}" type="presParOf" srcId="{F08E5B16-8DE3-4DC0-8F9C-B73395610A29}" destId="{AAD94924-71C7-40A2-BC8F-0C8B1C28F1B2}" srcOrd="8" destOrd="0" presId="urn:microsoft.com/office/officeart/2005/8/layout/vList2"/>
    <dgm:cxn modelId="{0BEE10C0-ECD9-054B-9CBB-9236D41AA970}" type="presParOf" srcId="{F08E5B16-8DE3-4DC0-8F9C-B73395610A29}" destId="{BB6809B9-7E7E-498C-9D11-172A2EE937C7}" srcOrd="9" destOrd="0" presId="urn:microsoft.com/office/officeart/2005/8/layout/vList2"/>
    <dgm:cxn modelId="{5618DAA6-FA53-A843-B7B1-02E789DE4FAA}" type="presParOf" srcId="{F08E5B16-8DE3-4DC0-8F9C-B73395610A29}" destId="{C71AFBEA-90F6-45CA-89F2-1F0F571C208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47FDE1-4D64-42BB-A540-2496125EE5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BF80004-C67E-4AD2-AEF7-958B10D6A4E7}">
      <dgm:prSet custT="1"/>
      <dgm:spPr/>
      <dgm:t>
        <a:bodyPr/>
        <a:lstStyle/>
        <a:p>
          <a:r>
            <a:rPr lang="en-US" sz="2400" b="1" i="0" baseline="0" dirty="0"/>
            <a:t>Ne </a:t>
          </a:r>
          <a:r>
            <a:rPr lang="en-US" sz="2400" b="1" i="0" baseline="0" dirty="0" err="1"/>
            <a:t>Öğrendik</a:t>
          </a:r>
          <a:r>
            <a:rPr lang="en-US" sz="2400" b="1" i="0" baseline="0" dirty="0"/>
            <a:t>:</a:t>
          </a:r>
          <a:endParaRPr lang="tr-TR" sz="2400" dirty="0"/>
        </a:p>
      </dgm:t>
    </dgm:pt>
    <dgm:pt modelId="{894DB32A-6B0C-4BEE-A0CC-62F3327FC1B0}" type="parTrans" cxnId="{BD16A940-A491-4485-8C60-76024D3EF10B}">
      <dgm:prSet/>
      <dgm:spPr/>
      <dgm:t>
        <a:bodyPr/>
        <a:lstStyle/>
        <a:p>
          <a:endParaRPr lang="tr-TR"/>
        </a:p>
      </dgm:t>
    </dgm:pt>
    <dgm:pt modelId="{4BBE62C1-EC28-49F2-B9C4-074560900105}" type="sibTrans" cxnId="{BD16A940-A491-4485-8C60-76024D3EF10B}">
      <dgm:prSet/>
      <dgm:spPr/>
      <dgm:t>
        <a:bodyPr/>
        <a:lstStyle/>
        <a:p>
          <a:endParaRPr lang="tr-TR"/>
        </a:p>
      </dgm:t>
    </dgm:pt>
    <dgm:pt modelId="{5957E811-4269-4436-AAE8-1DC82E49E6C2}">
      <dgm:prSet custT="1"/>
      <dgm:spPr/>
      <dgm:t>
        <a:bodyPr/>
        <a:lstStyle/>
        <a:p>
          <a:r>
            <a:rPr lang="tr-TR" sz="2000" b="0" i="0" baseline="0" dirty="0"/>
            <a:t>KT ye stabil veya duyarlı olsa bile radyolojik </a:t>
          </a:r>
          <a:r>
            <a:rPr lang="tr-TR" sz="2000" b="0" i="0" baseline="0" dirty="0" err="1"/>
            <a:t>ispatlanmasada</a:t>
          </a:r>
          <a:r>
            <a:rPr lang="tr-TR" sz="2000" b="0" i="0" baseline="0" dirty="0"/>
            <a:t> geride kalabilecek tedaviye dirençli </a:t>
          </a:r>
          <a:r>
            <a:rPr lang="tr-TR" sz="2000" b="0" i="0" baseline="0" dirty="0" err="1"/>
            <a:t>malign</a:t>
          </a:r>
          <a:r>
            <a:rPr lang="tr-TR" sz="2000" b="0" i="0" baseline="0" dirty="0"/>
            <a:t> hücreler </a:t>
          </a:r>
          <a:r>
            <a:rPr lang="tr-TR" sz="2000" b="0" i="0" baseline="0" dirty="0" err="1"/>
            <a:t>metastatik</a:t>
          </a:r>
          <a:r>
            <a:rPr lang="tr-TR" sz="2000" b="0" i="0" baseline="0" dirty="0"/>
            <a:t> yayılım için risk faktörü olabilir</a:t>
          </a:r>
          <a:endParaRPr lang="tr-TR" sz="2000" dirty="0"/>
        </a:p>
      </dgm:t>
    </dgm:pt>
    <dgm:pt modelId="{AF0F9198-0FDD-40C8-8612-894291AE5646}" type="parTrans" cxnId="{C28B8C01-3E9D-4DE3-BE22-BC2DD0267460}">
      <dgm:prSet/>
      <dgm:spPr/>
      <dgm:t>
        <a:bodyPr/>
        <a:lstStyle/>
        <a:p>
          <a:endParaRPr lang="tr-TR"/>
        </a:p>
      </dgm:t>
    </dgm:pt>
    <dgm:pt modelId="{2C30C452-BD31-40AD-8A93-E7A7E5A0EDB1}" type="sibTrans" cxnId="{C28B8C01-3E9D-4DE3-BE22-BC2DD0267460}">
      <dgm:prSet/>
      <dgm:spPr/>
      <dgm:t>
        <a:bodyPr/>
        <a:lstStyle/>
        <a:p>
          <a:endParaRPr lang="tr-TR"/>
        </a:p>
      </dgm:t>
    </dgm:pt>
    <dgm:pt modelId="{DD76D0F4-21B2-49B2-8488-4F4F7E046233}">
      <dgm:prSet custT="1"/>
      <dgm:spPr/>
      <dgm:t>
        <a:bodyPr/>
        <a:lstStyle/>
        <a:p>
          <a:r>
            <a:rPr lang="tr-TR" sz="2000" b="0" i="0" baseline="0" dirty="0"/>
            <a:t>Uygulanacak LCT bu dirençli hücre yükünü azaltabilir</a:t>
          </a:r>
          <a:endParaRPr lang="tr-TR" sz="2000" dirty="0"/>
        </a:p>
      </dgm:t>
    </dgm:pt>
    <dgm:pt modelId="{9EF31FDA-C27E-42DE-B3BF-4B713496E00B}" type="parTrans" cxnId="{FE57B57A-7131-45BC-A210-B03F99FBA3DB}">
      <dgm:prSet/>
      <dgm:spPr/>
      <dgm:t>
        <a:bodyPr/>
        <a:lstStyle/>
        <a:p>
          <a:endParaRPr lang="tr-TR"/>
        </a:p>
      </dgm:t>
    </dgm:pt>
    <dgm:pt modelId="{917038A3-24D1-4201-9935-E885F9EF15E3}" type="sibTrans" cxnId="{FE57B57A-7131-45BC-A210-B03F99FBA3DB}">
      <dgm:prSet/>
      <dgm:spPr/>
      <dgm:t>
        <a:bodyPr/>
        <a:lstStyle/>
        <a:p>
          <a:endParaRPr lang="tr-TR"/>
        </a:p>
      </dgm:t>
    </dgm:pt>
    <dgm:pt modelId="{185F7D23-529D-4454-B488-6623F4656D76}">
      <dgm:prSet custT="1"/>
      <dgm:spPr/>
      <dgm:t>
        <a:bodyPr/>
        <a:lstStyle/>
        <a:p>
          <a:r>
            <a:rPr lang="tr-TR" sz="2000" b="0" i="0" baseline="0" dirty="0"/>
            <a:t>Bu nedenle buna göre eğer LCT tedavisi radyolojik progresyona kadar geciktirilirse erken LCT den daha az etkili olması beklenir</a:t>
          </a:r>
          <a:endParaRPr lang="tr-TR" sz="2000" dirty="0"/>
        </a:p>
      </dgm:t>
    </dgm:pt>
    <dgm:pt modelId="{11EB145A-F1F7-4598-80E5-5888D3129637}" type="parTrans" cxnId="{2A0BB453-C135-4FA6-99FC-6946C900BF96}">
      <dgm:prSet/>
      <dgm:spPr/>
      <dgm:t>
        <a:bodyPr/>
        <a:lstStyle/>
        <a:p>
          <a:endParaRPr lang="tr-TR"/>
        </a:p>
      </dgm:t>
    </dgm:pt>
    <dgm:pt modelId="{482ECB4A-E56D-4A08-89C3-4E8959790E2D}" type="sibTrans" cxnId="{2A0BB453-C135-4FA6-99FC-6946C900BF96}">
      <dgm:prSet/>
      <dgm:spPr/>
      <dgm:t>
        <a:bodyPr/>
        <a:lstStyle/>
        <a:p>
          <a:endParaRPr lang="tr-TR"/>
        </a:p>
      </dgm:t>
    </dgm:pt>
    <dgm:pt modelId="{A2928631-A33B-4DCA-AF8F-F3E4CAD76464}">
      <dgm:prSet custT="1"/>
      <dgm:spPr/>
      <dgm:t>
        <a:bodyPr/>
        <a:lstStyle/>
        <a:p>
          <a:r>
            <a:rPr lang="tr-TR" sz="2000" b="0" i="0" baseline="0" dirty="0"/>
            <a:t>LCT sistemik tedavinin etkilerini güçlendirebilir ve </a:t>
          </a:r>
          <a:r>
            <a:rPr lang="tr-TR" sz="2000" b="0" i="0" baseline="0" dirty="0" err="1"/>
            <a:t>konsolidatif</a:t>
          </a:r>
          <a:r>
            <a:rPr lang="tr-TR" sz="2000" b="0" i="0" baseline="0" dirty="0"/>
            <a:t> radyoterapi </a:t>
          </a:r>
          <a:r>
            <a:rPr lang="tr-TR" sz="2000" b="0" i="0" baseline="0" dirty="0" smtClean="0"/>
            <a:t>tümör </a:t>
          </a:r>
          <a:r>
            <a:rPr lang="tr-TR" sz="2000" b="0" i="0" baseline="0" dirty="0"/>
            <a:t>hücrelerinin idame tedavisine daha duyarlı hale getirebilir</a:t>
          </a:r>
          <a:endParaRPr lang="tr-TR" sz="2000" dirty="0"/>
        </a:p>
      </dgm:t>
    </dgm:pt>
    <dgm:pt modelId="{316B045A-F58E-4EC5-A0E5-8677B3B40820}" type="parTrans" cxnId="{BB10D906-06BE-4BDF-BDF8-D4FED66F9F5D}">
      <dgm:prSet/>
      <dgm:spPr/>
      <dgm:t>
        <a:bodyPr/>
        <a:lstStyle/>
        <a:p>
          <a:endParaRPr lang="tr-TR"/>
        </a:p>
      </dgm:t>
    </dgm:pt>
    <dgm:pt modelId="{E6388BB2-ACAD-454D-BD1C-3A0B393C8453}" type="sibTrans" cxnId="{BB10D906-06BE-4BDF-BDF8-D4FED66F9F5D}">
      <dgm:prSet/>
      <dgm:spPr/>
      <dgm:t>
        <a:bodyPr/>
        <a:lstStyle/>
        <a:p>
          <a:endParaRPr lang="tr-TR"/>
        </a:p>
      </dgm:t>
    </dgm:pt>
    <dgm:pt modelId="{B48A02EC-4916-4702-A7FB-3B08EA0B600B}" type="pres">
      <dgm:prSet presAssocID="{9147FDE1-4D64-42BB-A540-2496125EE5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91DFBB-3654-408A-9457-B033C972ECF2}" type="pres">
      <dgm:prSet presAssocID="{0BF80004-C67E-4AD2-AEF7-958B10D6A4E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06A395-80BF-4807-974B-1A2DBBE920E8}" type="pres">
      <dgm:prSet presAssocID="{0BF80004-C67E-4AD2-AEF7-958B10D6A4E7}" presName="childText" presStyleLbl="revTx" presStyleIdx="0" presStyleCnt="1" custLinFactNeighborX="4215" custLinFactNeighborY="8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57B57A-7131-45BC-A210-B03F99FBA3DB}" srcId="{0BF80004-C67E-4AD2-AEF7-958B10D6A4E7}" destId="{DD76D0F4-21B2-49B2-8488-4F4F7E046233}" srcOrd="1" destOrd="0" parTransId="{9EF31FDA-C27E-42DE-B3BF-4B713496E00B}" sibTransId="{917038A3-24D1-4201-9935-E885F9EF15E3}"/>
    <dgm:cxn modelId="{BB20C103-538E-3348-92B5-F4E5E2C7FAA5}" type="presOf" srcId="{A2928631-A33B-4DCA-AF8F-F3E4CAD76464}" destId="{5F06A395-80BF-4807-974B-1A2DBBE920E8}" srcOrd="0" destOrd="3" presId="urn:microsoft.com/office/officeart/2005/8/layout/vList2"/>
    <dgm:cxn modelId="{C28B8C01-3E9D-4DE3-BE22-BC2DD0267460}" srcId="{0BF80004-C67E-4AD2-AEF7-958B10D6A4E7}" destId="{5957E811-4269-4436-AAE8-1DC82E49E6C2}" srcOrd="0" destOrd="0" parTransId="{AF0F9198-0FDD-40C8-8612-894291AE5646}" sibTransId="{2C30C452-BD31-40AD-8A93-E7A7E5A0EDB1}"/>
    <dgm:cxn modelId="{F42D84FC-33EF-454E-A78B-CF9E6A75F265}" type="presOf" srcId="{0BF80004-C67E-4AD2-AEF7-958B10D6A4E7}" destId="{1B91DFBB-3654-408A-9457-B033C972ECF2}" srcOrd="0" destOrd="0" presId="urn:microsoft.com/office/officeart/2005/8/layout/vList2"/>
    <dgm:cxn modelId="{BD16A940-A491-4485-8C60-76024D3EF10B}" srcId="{9147FDE1-4D64-42BB-A540-2496125EE580}" destId="{0BF80004-C67E-4AD2-AEF7-958B10D6A4E7}" srcOrd="0" destOrd="0" parTransId="{894DB32A-6B0C-4BEE-A0CC-62F3327FC1B0}" sibTransId="{4BBE62C1-EC28-49F2-B9C4-074560900105}"/>
    <dgm:cxn modelId="{7AE6BCC9-C46B-1E47-AEA7-3B08571D304C}" type="presOf" srcId="{185F7D23-529D-4454-B488-6623F4656D76}" destId="{5F06A395-80BF-4807-974B-1A2DBBE920E8}" srcOrd="0" destOrd="2" presId="urn:microsoft.com/office/officeart/2005/8/layout/vList2"/>
    <dgm:cxn modelId="{63E23CFA-F187-154C-81F3-D7A416D14D21}" type="presOf" srcId="{9147FDE1-4D64-42BB-A540-2496125EE580}" destId="{B48A02EC-4916-4702-A7FB-3B08EA0B600B}" srcOrd="0" destOrd="0" presId="urn:microsoft.com/office/officeart/2005/8/layout/vList2"/>
    <dgm:cxn modelId="{0D295790-B101-0A4A-AFB3-A59825585094}" type="presOf" srcId="{DD76D0F4-21B2-49B2-8488-4F4F7E046233}" destId="{5F06A395-80BF-4807-974B-1A2DBBE920E8}" srcOrd="0" destOrd="1" presId="urn:microsoft.com/office/officeart/2005/8/layout/vList2"/>
    <dgm:cxn modelId="{BB10D906-06BE-4BDF-BDF8-D4FED66F9F5D}" srcId="{0BF80004-C67E-4AD2-AEF7-958B10D6A4E7}" destId="{A2928631-A33B-4DCA-AF8F-F3E4CAD76464}" srcOrd="3" destOrd="0" parTransId="{316B045A-F58E-4EC5-A0E5-8677B3B40820}" sibTransId="{E6388BB2-ACAD-454D-BD1C-3A0B393C8453}"/>
    <dgm:cxn modelId="{2A0BB453-C135-4FA6-99FC-6946C900BF96}" srcId="{0BF80004-C67E-4AD2-AEF7-958B10D6A4E7}" destId="{185F7D23-529D-4454-B488-6623F4656D76}" srcOrd="2" destOrd="0" parTransId="{11EB145A-F1F7-4598-80E5-5888D3129637}" sibTransId="{482ECB4A-E56D-4A08-89C3-4E8959790E2D}"/>
    <dgm:cxn modelId="{63B725FD-176C-C94E-B3D8-499E762C2030}" type="presOf" srcId="{5957E811-4269-4436-AAE8-1DC82E49E6C2}" destId="{5F06A395-80BF-4807-974B-1A2DBBE920E8}" srcOrd="0" destOrd="0" presId="urn:microsoft.com/office/officeart/2005/8/layout/vList2"/>
    <dgm:cxn modelId="{6DDFBAA6-4DA7-0842-B302-953D4AE3C8E0}" type="presParOf" srcId="{B48A02EC-4916-4702-A7FB-3B08EA0B600B}" destId="{1B91DFBB-3654-408A-9457-B033C972ECF2}" srcOrd="0" destOrd="0" presId="urn:microsoft.com/office/officeart/2005/8/layout/vList2"/>
    <dgm:cxn modelId="{AD59D733-5B61-5D4A-B69D-F940ECB43F0F}" type="presParOf" srcId="{B48A02EC-4916-4702-A7FB-3B08EA0B600B}" destId="{5F06A395-80BF-4807-974B-1A2DBBE920E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2EA5EA6-928E-48F9-85DB-A2B44DA76A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4A15987A-4BEB-49C1-ADEE-00F1AC9E8CE8}">
      <dgm:prSet custT="1"/>
      <dgm:spPr/>
      <dgm:t>
        <a:bodyPr/>
        <a:lstStyle/>
        <a:p>
          <a:r>
            <a:rPr lang="tr-TR" sz="2400" b="1" i="0" baseline="0" dirty="0"/>
            <a:t>Ancak:</a:t>
          </a:r>
          <a:endParaRPr lang="tr-TR" sz="2400" dirty="0"/>
        </a:p>
      </dgm:t>
    </dgm:pt>
    <dgm:pt modelId="{074B6D08-AF1C-41A2-9849-E79248474842}" type="parTrans" cxnId="{CCF5EA07-9837-4AD6-9EB1-41F4B0B5282B}">
      <dgm:prSet/>
      <dgm:spPr/>
      <dgm:t>
        <a:bodyPr/>
        <a:lstStyle/>
        <a:p>
          <a:endParaRPr lang="tr-TR"/>
        </a:p>
      </dgm:t>
    </dgm:pt>
    <dgm:pt modelId="{F4ABB8B1-EBFD-43AA-B69A-C068DE71141F}" type="sibTrans" cxnId="{CCF5EA07-9837-4AD6-9EB1-41F4B0B5282B}">
      <dgm:prSet/>
      <dgm:spPr/>
      <dgm:t>
        <a:bodyPr/>
        <a:lstStyle/>
        <a:p>
          <a:endParaRPr lang="tr-TR"/>
        </a:p>
      </dgm:t>
    </dgm:pt>
    <dgm:pt modelId="{8D1185AA-8B67-4F75-8F40-A4DF4247EB4F}">
      <dgm:prSet custT="1"/>
      <dgm:spPr/>
      <dgm:t>
        <a:bodyPr/>
        <a:lstStyle/>
        <a:p>
          <a:r>
            <a:rPr lang="tr-TR" sz="2000" b="0" i="0" baseline="0" dirty="0"/>
            <a:t>Çalışma 49 hasta ile sınırlı kaldı</a:t>
          </a:r>
          <a:endParaRPr lang="tr-TR" sz="2000" dirty="0"/>
        </a:p>
      </dgm:t>
    </dgm:pt>
    <dgm:pt modelId="{C4BB1E5E-6F09-4008-870D-4BFE360E9583}" type="parTrans" cxnId="{A948DDC8-9A60-44D8-8722-8DAE6EC3C862}">
      <dgm:prSet/>
      <dgm:spPr/>
      <dgm:t>
        <a:bodyPr/>
        <a:lstStyle/>
        <a:p>
          <a:endParaRPr lang="tr-TR"/>
        </a:p>
      </dgm:t>
    </dgm:pt>
    <dgm:pt modelId="{44AC3637-BA91-4855-AB60-F5F5FBDB87A2}" type="sibTrans" cxnId="{A948DDC8-9A60-44D8-8722-8DAE6EC3C862}">
      <dgm:prSet/>
      <dgm:spPr/>
      <dgm:t>
        <a:bodyPr/>
        <a:lstStyle/>
        <a:p>
          <a:endParaRPr lang="tr-TR"/>
        </a:p>
      </dgm:t>
    </dgm:pt>
    <dgm:pt modelId="{32C2897C-7D65-4B3F-BE2B-E804F1A868E0}">
      <dgm:prSet custT="1"/>
      <dgm:spPr/>
      <dgm:t>
        <a:bodyPr/>
        <a:lstStyle/>
        <a:p>
          <a:r>
            <a:rPr lang="tr-TR" sz="2000" b="0" i="0" baseline="0" dirty="0"/>
            <a:t>Önemli </a:t>
          </a:r>
          <a:r>
            <a:rPr lang="tr-TR" sz="2000" b="0" i="0" baseline="0" dirty="0" err="1"/>
            <a:t>prognostik</a:t>
          </a:r>
          <a:r>
            <a:rPr lang="tr-TR" sz="2000" b="0" i="0" baseline="0" dirty="0"/>
            <a:t> faktörlerin (hastalık bölge </a:t>
          </a:r>
          <a:r>
            <a:rPr lang="tr-TR" sz="2000" b="0" i="0" baseline="0" dirty="0" err="1"/>
            <a:t>sayısı,ilk</a:t>
          </a:r>
          <a:r>
            <a:rPr lang="tr-TR" sz="2000" b="0" i="0" baseline="0" dirty="0"/>
            <a:t> tedaviye cevap, CNS met varlığı, </a:t>
          </a:r>
          <a:r>
            <a:rPr lang="tr-TR" sz="2000" b="0" i="0" baseline="0" dirty="0" err="1"/>
            <a:t>intratorasik</a:t>
          </a:r>
          <a:r>
            <a:rPr lang="tr-TR" sz="2000" b="0" i="0" baseline="0" dirty="0"/>
            <a:t> </a:t>
          </a:r>
          <a:r>
            <a:rPr lang="tr-TR" sz="2000" b="0" i="0" baseline="0" dirty="0" err="1"/>
            <a:t>nodal</a:t>
          </a:r>
          <a:r>
            <a:rPr lang="tr-TR" sz="2000" b="0" i="0" baseline="0" dirty="0"/>
            <a:t> durum, EGFR/ALK mutasyon varlığı) etkisini değerlendirmek için yetersiz</a:t>
          </a:r>
          <a:endParaRPr lang="tr-TR" sz="2000" dirty="0"/>
        </a:p>
      </dgm:t>
    </dgm:pt>
    <dgm:pt modelId="{EC09B7CC-DCFA-418C-96BD-A50B4A34A924}" type="parTrans" cxnId="{37ABBF4C-9A66-4338-A2E0-36A845DE2AAB}">
      <dgm:prSet/>
      <dgm:spPr/>
      <dgm:t>
        <a:bodyPr/>
        <a:lstStyle/>
        <a:p>
          <a:endParaRPr lang="tr-TR"/>
        </a:p>
      </dgm:t>
    </dgm:pt>
    <dgm:pt modelId="{84CE920E-B97A-4064-BFF6-3406051D6737}" type="sibTrans" cxnId="{37ABBF4C-9A66-4338-A2E0-36A845DE2AAB}">
      <dgm:prSet/>
      <dgm:spPr/>
      <dgm:t>
        <a:bodyPr/>
        <a:lstStyle/>
        <a:p>
          <a:endParaRPr lang="tr-TR"/>
        </a:p>
      </dgm:t>
    </dgm:pt>
    <dgm:pt modelId="{8541071B-0DD8-4666-A910-51DED17443BC}">
      <dgm:prSet custT="1"/>
      <dgm:spPr/>
      <dgm:t>
        <a:bodyPr/>
        <a:lstStyle/>
        <a:p>
          <a:r>
            <a:rPr lang="tr-TR" sz="2000" b="0" i="0" baseline="0" dirty="0"/>
            <a:t>İlk basamak ve idame tedavileri oldukça heterojen. Sonuçları etkilemiş olabilir</a:t>
          </a:r>
          <a:endParaRPr lang="tr-TR" sz="2000" dirty="0"/>
        </a:p>
      </dgm:t>
    </dgm:pt>
    <dgm:pt modelId="{85CFE622-D36A-4C27-A729-0D777067C46B}" type="parTrans" cxnId="{D70F66BE-4970-494C-90AF-20F9D5023032}">
      <dgm:prSet/>
      <dgm:spPr/>
      <dgm:t>
        <a:bodyPr/>
        <a:lstStyle/>
        <a:p>
          <a:endParaRPr lang="tr-TR"/>
        </a:p>
      </dgm:t>
    </dgm:pt>
    <dgm:pt modelId="{462C8FFB-7BA7-4A12-A3BA-218B2167A3A7}" type="sibTrans" cxnId="{D70F66BE-4970-494C-90AF-20F9D5023032}">
      <dgm:prSet/>
      <dgm:spPr/>
      <dgm:t>
        <a:bodyPr/>
        <a:lstStyle/>
        <a:p>
          <a:endParaRPr lang="tr-TR"/>
        </a:p>
      </dgm:t>
    </dgm:pt>
    <dgm:pt modelId="{4CF84EB8-5EC2-42E3-8E8B-9DBDA2EB83D5}">
      <dgm:prSet custT="1"/>
      <dgm:spPr/>
      <dgm:t>
        <a:bodyPr/>
        <a:lstStyle/>
        <a:p>
          <a:r>
            <a:rPr lang="tr-TR" sz="2000" b="0" i="0" baseline="0" dirty="0"/>
            <a:t>2012 de planlanmış çalışma. </a:t>
          </a:r>
          <a:r>
            <a:rPr lang="tr-TR" sz="2000" b="0" i="0" baseline="0" dirty="0" err="1"/>
            <a:t>İmmunoterapi</a:t>
          </a:r>
          <a:r>
            <a:rPr lang="tr-TR" sz="2000" b="0" i="0" baseline="0" dirty="0"/>
            <a:t> öncesi dönem</a:t>
          </a:r>
          <a:endParaRPr lang="tr-TR" sz="2000" dirty="0"/>
        </a:p>
      </dgm:t>
    </dgm:pt>
    <dgm:pt modelId="{DDFF8DAC-7B7A-4236-9D24-89BB1F18D70F}" type="parTrans" cxnId="{B0842339-9C9F-4F0B-81AA-28642CEA290B}">
      <dgm:prSet/>
      <dgm:spPr/>
      <dgm:t>
        <a:bodyPr/>
        <a:lstStyle/>
        <a:p>
          <a:endParaRPr lang="tr-TR"/>
        </a:p>
      </dgm:t>
    </dgm:pt>
    <dgm:pt modelId="{95F2A7DD-3CF3-4FB8-B8D6-EE6125B3B1F0}" type="sibTrans" cxnId="{B0842339-9C9F-4F0B-81AA-28642CEA290B}">
      <dgm:prSet/>
      <dgm:spPr/>
      <dgm:t>
        <a:bodyPr/>
        <a:lstStyle/>
        <a:p>
          <a:endParaRPr lang="tr-TR"/>
        </a:p>
      </dgm:t>
    </dgm:pt>
    <dgm:pt modelId="{6A740135-0351-4456-80D0-EB7B95979B81}">
      <dgm:prSet custT="1"/>
      <dgm:spPr/>
      <dgm:t>
        <a:bodyPr/>
        <a:lstStyle/>
        <a:p>
          <a:r>
            <a:rPr lang="tr-TR" sz="2000" b="0" i="0" baseline="0" dirty="0"/>
            <a:t>SBRT dozları çok farklı</a:t>
          </a:r>
          <a:endParaRPr lang="tr-TR" sz="2000" dirty="0"/>
        </a:p>
      </dgm:t>
    </dgm:pt>
    <dgm:pt modelId="{8B40B3AB-210C-4A67-A585-D8611D3CE8D6}" type="parTrans" cxnId="{05F2BFCE-DDF1-4FB4-9178-F1916E2024C2}">
      <dgm:prSet/>
      <dgm:spPr/>
      <dgm:t>
        <a:bodyPr/>
        <a:lstStyle/>
        <a:p>
          <a:endParaRPr lang="tr-TR"/>
        </a:p>
      </dgm:t>
    </dgm:pt>
    <dgm:pt modelId="{6181B682-4813-4341-9FED-711FF61E769B}" type="sibTrans" cxnId="{05F2BFCE-DDF1-4FB4-9178-F1916E2024C2}">
      <dgm:prSet/>
      <dgm:spPr/>
      <dgm:t>
        <a:bodyPr/>
        <a:lstStyle/>
        <a:p>
          <a:endParaRPr lang="tr-TR"/>
        </a:p>
      </dgm:t>
    </dgm:pt>
    <dgm:pt modelId="{B758A442-D083-440E-BE21-027B91359721}" type="pres">
      <dgm:prSet presAssocID="{92EA5EA6-928E-48F9-85DB-A2B44DA76A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7B08E6-06AB-4E78-8B03-3DC9DABDA1A0}" type="pres">
      <dgm:prSet presAssocID="{4A15987A-4BEB-49C1-ADEE-00F1AC9E8C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78CE44-257E-4BF5-B6F4-5A5B5341767B}" type="pres">
      <dgm:prSet presAssocID="{4A15987A-4BEB-49C1-ADEE-00F1AC9E8CE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81ADB2-84BE-8142-8124-F946738DFE87}" type="presOf" srcId="{8541071B-0DD8-4666-A910-51DED17443BC}" destId="{5E78CE44-257E-4BF5-B6F4-5A5B5341767B}" srcOrd="0" destOrd="2" presId="urn:microsoft.com/office/officeart/2005/8/layout/vList2"/>
    <dgm:cxn modelId="{7D832E34-19E3-AB4F-98E9-10A5725009E0}" type="presOf" srcId="{4CF84EB8-5EC2-42E3-8E8B-9DBDA2EB83D5}" destId="{5E78CE44-257E-4BF5-B6F4-5A5B5341767B}" srcOrd="0" destOrd="3" presId="urn:microsoft.com/office/officeart/2005/8/layout/vList2"/>
    <dgm:cxn modelId="{37ABBF4C-9A66-4338-A2E0-36A845DE2AAB}" srcId="{4A15987A-4BEB-49C1-ADEE-00F1AC9E8CE8}" destId="{32C2897C-7D65-4B3F-BE2B-E804F1A868E0}" srcOrd="1" destOrd="0" parTransId="{EC09B7CC-DCFA-418C-96BD-A50B4A34A924}" sibTransId="{84CE920E-B97A-4064-BFF6-3406051D6737}"/>
    <dgm:cxn modelId="{CE2CC810-6A35-F842-883B-AE6833D4445E}" type="presOf" srcId="{8D1185AA-8B67-4F75-8F40-A4DF4247EB4F}" destId="{5E78CE44-257E-4BF5-B6F4-5A5B5341767B}" srcOrd="0" destOrd="0" presId="urn:microsoft.com/office/officeart/2005/8/layout/vList2"/>
    <dgm:cxn modelId="{B0842339-9C9F-4F0B-81AA-28642CEA290B}" srcId="{4A15987A-4BEB-49C1-ADEE-00F1AC9E8CE8}" destId="{4CF84EB8-5EC2-42E3-8E8B-9DBDA2EB83D5}" srcOrd="3" destOrd="0" parTransId="{DDFF8DAC-7B7A-4236-9D24-89BB1F18D70F}" sibTransId="{95F2A7DD-3CF3-4FB8-B8D6-EE6125B3B1F0}"/>
    <dgm:cxn modelId="{D70F66BE-4970-494C-90AF-20F9D5023032}" srcId="{4A15987A-4BEB-49C1-ADEE-00F1AC9E8CE8}" destId="{8541071B-0DD8-4666-A910-51DED17443BC}" srcOrd="2" destOrd="0" parTransId="{85CFE622-D36A-4C27-A729-0D777067C46B}" sibTransId="{462C8FFB-7BA7-4A12-A3BA-218B2167A3A7}"/>
    <dgm:cxn modelId="{05F2BFCE-DDF1-4FB4-9178-F1916E2024C2}" srcId="{4A15987A-4BEB-49C1-ADEE-00F1AC9E8CE8}" destId="{6A740135-0351-4456-80D0-EB7B95979B81}" srcOrd="4" destOrd="0" parTransId="{8B40B3AB-210C-4A67-A585-D8611D3CE8D6}" sibTransId="{6181B682-4813-4341-9FED-711FF61E769B}"/>
    <dgm:cxn modelId="{A948DDC8-9A60-44D8-8722-8DAE6EC3C862}" srcId="{4A15987A-4BEB-49C1-ADEE-00F1AC9E8CE8}" destId="{8D1185AA-8B67-4F75-8F40-A4DF4247EB4F}" srcOrd="0" destOrd="0" parTransId="{C4BB1E5E-6F09-4008-870D-4BFE360E9583}" sibTransId="{44AC3637-BA91-4855-AB60-F5F5FBDB87A2}"/>
    <dgm:cxn modelId="{03875ABC-20C1-6B4D-83A8-0289E9004EF7}" type="presOf" srcId="{6A740135-0351-4456-80D0-EB7B95979B81}" destId="{5E78CE44-257E-4BF5-B6F4-5A5B5341767B}" srcOrd="0" destOrd="4" presId="urn:microsoft.com/office/officeart/2005/8/layout/vList2"/>
    <dgm:cxn modelId="{09225E07-3A5F-1B43-BE9C-7D28B83555AF}" type="presOf" srcId="{4A15987A-4BEB-49C1-ADEE-00F1AC9E8CE8}" destId="{877B08E6-06AB-4E78-8B03-3DC9DABDA1A0}" srcOrd="0" destOrd="0" presId="urn:microsoft.com/office/officeart/2005/8/layout/vList2"/>
    <dgm:cxn modelId="{0E4E3C7B-37BC-4D4B-A4E3-C128332C9382}" type="presOf" srcId="{32C2897C-7D65-4B3F-BE2B-E804F1A868E0}" destId="{5E78CE44-257E-4BF5-B6F4-5A5B5341767B}" srcOrd="0" destOrd="1" presId="urn:microsoft.com/office/officeart/2005/8/layout/vList2"/>
    <dgm:cxn modelId="{CCF5EA07-9837-4AD6-9EB1-41F4B0B5282B}" srcId="{92EA5EA6-928E-48F9-85DB-A2B44DA76A10}" destId="{4A15987A-4BEB-49C1-ADEE-00F1AC9E8CE8}" srcOrd="0" destOrd="0" parTransId="{074B6D08-AF1C-41A2-9849-E79248474842}" sibTransId="{F4ABB8B1-EBFD-43AA-B69A-C068DE71141F}"/>
    <dgm:cxn modelId="{B2AA36C7-5E0C-F948-B95B-890EA59A0918}" type="presOf" srcId="{92EA5EA6-928E-48F9-85DB-A2B44DA76A10}" destId="{B758A442-D083-440E-BE21-027B91359721}" srcOrd="0" destOrd="0" presId="urn:microsoft.com/office/officeart/2005/8/layout/vList2"/>
    <dgm:cxn modelId="{32F64E0A-6948-4845-A575-C664171AF32F}" type="presParOf" srcId="{B758A442-D083-440E-BE21-027B91359721}" destId="{877B08E6-06AB-4E78-8B03-3DC9DABDA1A0}" srcOrd="0" destOrd="0" presId="urn:microsoft.com/office/officeart/2005/8/layout/vList2"/>
    <dgm:cxn modelId="{84F85FDA-E0D6-814D-8A44-2CA4C8C8FE44}" type="presParOf" srcId="{B758A442-D083-440E-BE21-027B91359721}" destId="{5E78CE44-257E-4BF5-B6F4-5A5B534176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4FA95E-2D7A-4E3B-A817-676426F50B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2A63FC0-F3DB-4269-9FE7-FFDA714EEE64}">
      <dgm:prSet custT="1"/>
      <dgm:spPr/>
      <dgm:t>
        <a:bodyPr/>
        <a:lstStyle/>
        <a:p>
          <a:r>
            <a:rPr lang="tr-TR" sz="2400" b="0" i="0" baseline="0" dirty="0"/>
            <a:t>Sonuç:</a:t>
          </a:r>
          <a:endParaRPr lang="tr-TR" sz="2400" dirty="0"/>
        </a:p>
      </dgm:t>
    </dgm:pt>
    <dgm:pt modelId="{28B68821-67B2-4616-8144-EBB4BED5435A}" type="parTrans" cxnId="{8F1B6928-A96F-4FE4-BA94-5753159102C3}">
      <dgm:prSet/>
      <dgm:spPr/>
      <dgm:t>
        <a:bodyPr/>
        <a:lstStyle/>
        <a:p>
          <a:endParaRPr lang="tr-TR"/>
        </a:p>
      </dgm:t>
    </dgm:pt>
    <dgm:pt modelId="{D78C59EB-9BB4-45FF-8173-71D84F7DD55B}" type="sibTrans" cxnId="{8F1B6928-A96F-4FE4-BA94-5753159102C3}">
      <dgm:prSet/>
      <dgm:spPr/>
      <dgm:t>
        <a:bodyPr/>
        <a:lstStyle/>
        <a:p>
          <a:endParaRPr lang="tr-TR"/>
        </a:p>
      </dgm:t>
    </dgm:pt>
    <dgm:pt modelId="{E36D4590-0903-4CCC-852E-0CF6CB2A2C1E}">
      <dgm:prSet custT="1"/>
      <dgm:spPr/>
      <dgm:t>
        <a:bodyPr/>
        <a:lstStyle/>
        <a:p>
          <a:r>
            <a:rPr lang="tr-TR" sz="2000" b="0" i="0" baseline="0" dirty="0"/>
            <a:t>Erken LCT  hiç LCT yapılmamasından daha iyi</a:t>
          </a:r>
          <a:endParaRPr lang="tr-TR" sz="2000" dirty="0"/>
        </a:p>
      </dgm:t>
    </dgm:pt>
    <dgm:pt modelId="{74015023-C708-4F5F-8FE9-68E9C3F32AEF}" type="parTrans" cxnId="{393C9C42-E0EF-4084-BFC5-E44197F84028}">
      <dgm:prSet/>
      <dgm:spPr/>
      <dgm:t>
        <a:bodyPr/>
        <a:lstStyle/>
        <a:p>
          <a:endParaRPr lang="tr-TR"/>
        </a:p>
      </dgm:t>
    </dgm:pt>
    <dgm:pt modelId="{6753EDE8-EE5E-46B8-A4D7-19B2E6E99330}" type="sibTrans" cxnId="{393C9C42-E0EF-4084-BFC5-E44197F84028}">
      <dgm:prSet/>
      <dgm:spPr/>
      <dgm:t>
        <a:bodyPr/>
        <a:lstStyle/>
        <a:p>
          <a:endParaRPr lang="tr-TR"/>
        </a:p>
      </dgm:t>
    </dgm:pt>
    <dgm:pt modelId="{152C240E-FFC4-41EF-BE5D-0706D4EBCDBA}">
      <dgm:prSet custT="1"/>
      <dgm:spPr/>
      <dgm:t>
        <a:bodyPr/>
        <a:lstStyle/>
        <a:p>
          <a:r>
            <a:rPr lang="tr-TR" sz="2000" b="0" i="0" baseline="0" dirty="0"/>
            <a:t>Ancak progresyon olduysa ve eğer yapılabiliyorsa geç LCT OS ye katkı sağlayabilir</a:t>
          </a:r>
          <a:endParaRPr lang="tr-TR" sz="2000" dirty="0"/>
        </a:p>
      </dgm:t>
    </dgm:pt>
    <dgm:pt modelId="{04C98E0E-ABA2-4296-9CF7-B56D7A6923C4}" type="parTrans" cxnId="{D633360B-2EC8-4EC7-BFDD-F83788A4451D}">
      <dgm:prSet/>
      <dgm:spPr/>
      <dgm:t>
        <a:bodyPr/>
        <a:lstStyle/>
        <a:p>
          <a:endParaRPr lang="tr-TR"/>
        </a:p>
      </dgm:t>
    </dgm:pt>
    <dgm:pt modelId="{66285895-0AB6-482A-AF07-3A0C3F7620EA}" type="sibTrans" cxnId="{D633360B-2EC8-4EC7-BFDD-F83788A4451D}">
      <dgm:prSet/>
      <dgm:spPr/>
      <dgm:t>
        <a:bodyPr/>
        <a:lstStyle/>
        <a:p>
          <a:endParaRPr lang="tr-TR"/>
        </a:p>
      </dgm:t>
    </dgm:pt>
    <dgm:pt modelId="{2F96F74B-FE2D-49A8-9DB3-B73A73BA2752}" type="pres">
      <dgm:prSet presAssocID="{604FA95E-2D7A-4E3B-A817-676426F50B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23138E-DC7F-481A-A448-B467916EB853}" type="pres">
      <dgm:prSet presAssocID="{22A63FC0-F3DB-4269-9FE7-FFDA714EEE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B345B8-E89E-4B89-91CC-F06D95245A9D}" type="pres">
      <dgm:prSet presAssocID="{22A63FC0-F3DB-4269-9FE7-FFDA714EEE6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66D705-A3B2-0248-A366-779BDC9C1B0E}" type="presOf" srcId="{E36D4590-0903-4CCC-852E-0CF6CB2A2C1E}" destId="{E1B345B8-E89E-4B89-91CC-F06D95245A9D}" srcOrd="0" destOrd="0" presId="urn:microsoft.com/office/officeart/2005/8/layout/vList2"/>
    <dgm:cxn modelId="{3E35C1CC-9E14-1B48-ACF4-0D6856E673CD}" type="presOf" srcId="{604FA95E-2D7A-4E3B-A817-676426F50B2E}" destId="{2F96F74B-FE2D-49A8-9DB3-B73A73BA2752}" srcOrd="0" destOrd="0" presId="urn:microsoft.com/office/officeart/2005/8/layout/vList2"/>
    <dgm:cxn modelId="{926EE2FC-50B1-C549-ADDA-8FE2876CB9B8}" type="presOf" srcId="{152C240E-FFC4-41EF-BE5D-0706D4EBCDBA}" destId="{E1B345B8-E89E-4B89-91CC-F06D95245A9D}" srcOrd="0" destOrd="1" presId="urn:microsoft.com/office/officeart/2005/8/layout/vList2"/>
    <dgm:cxn modelId="{D633360B-2EC8-4EC7-BFDD-F83788A4451D}" srcId="{22A63FC0-F3DB-4269-9FE7-FFDA714EEE64}" destId="{152C240E-FFC4-41EF-BE5D-0706D4EBCDBA}" srcOrd="1" destOrd="0" parTransId="{04C98E0E-ABA2-4296-9CF7-B56D7A6923C4}" sibTransId="{66285895-0AB6-482A-AF07-3A0C3F7620EA}"/>
    <dgm:cxn modelId="{8EA39EB3-7897-FA41-B59C-1B7A23848285}" type="presOf" srcId="{22A63FC0-F3DB-4269-9FE7-FFDA714EEE64}" destId="{2D23138E-DC7F-481A-A448-B467916EB853}" srcOrd="0" destOrd="0" presId="urn:microsoft.com/office/officeart/2005/8/layout/vList2"/>
    <dgm:cxn modelId="{8F1B6928-A96F-4FE4-BA94-5753159102C3}" srcId="{604FA95E-2D7A-4E3B-A817-676426F50B2E}" destId="{22A63FC0-F3DB-4269-9FE7-FFDA714EEE64}" srcOrd="0" destOrd="0" parTransId="{28B68821-67B2-4616-8144-EBB4BED5435A}" sibTransId="{D78C59EB-9BB4-45FF-8173-71D84F7DD55B}"/>
    <dgm:cxn modelId="{393C9C42-E0EF-4084-BFC5-E44197F84028}" srcId="{22A63FC0-F3DB-4269-9FE7-FFDA714EEE64}" destId="{E36D4590-0903-4CCC-852E-0CF6CB2A2C1E}" srcOrd="0" destOrd="0" parTransId="{74015023-C708-4F5F-8FE9-68E9C3F32AEF}" sibTransId="{6753EDE8-EE5E-46B8-A4D7-19B2E6E99330}"/>
    <dgm:cxn modelId="{686ACCB1-5ECD-874C-8F61-9E3BBC43AA59}" type="presParOf" srcId="{2F96F74B-FE2D-49A8-9DB3-B73A73BA2752}" destId="{2D23138E-DC7F-481A-A448-B467916EB853}" srcOrd="0" destOrd="0" presId="urn:microsoft.com/office/officeart/2005/8/layout/vList2"/>
    <dgm:cxn modelId="{85D07F11-BC3A-A04E-B99D-118D64AF9F83}" type="presParOf" srcId="{2F96F74B-FE2D-49A8-9DB3-B73A73BA2752}" destId="{E1B345B8-E89E-4B89-91CC-F06D95245A9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C7ED37D-644C-454E-BC2B-50F8DB439C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A4D4A60F-8C90-4760-8CF3-F0CA2C173E91}">
      <dgm:prSet/>
      <dgm:spPr/>
      <dgm:t>
        <a:bodyPr/>
        <a:lstStyle/>
        <a:p>
          <a:r>
            <a:rPr lang="tr-TR" b="0" i="0" baseline="0" dirty="0"/>
            <a:t>SABR konvansiyonel </a:t>
          </a:r>
          <a:r>
            <a:rPr lang="tr-TR" b="0" i="0" baseline="0" dirty="0" err="1"/>
            <a:t>RT’ye</a:t>
          </a:r>
          <a:r>
            <a:rPr lang="tr-TR" b="0" i="0" baseline="0" dirty="0"/>
            <a:t> göre antitümör immünitesini daha güçlü indükler.</a:t>
          </a:r>
          <a:endParaRPr lang="tr-TR" dirty="0"/>
        </a:p>
      </dgm:t>
    </dgm:pt>
    <dgm:pt modelId="{982ECB96-082D-42FD-84FA-5E32F9002A90}" type="parTrans" cxnId="{7311B6FA-3A05-4314-A6A0-DD80640CC10B}">
      <dgm:prSet/>
      <dgm:spPr/>
      <dgm:t>
        <a:bodyPr/>
        <a:lstStyle/>
        <a:p>
          <a:endParaRPr lang="tr-TR"/>
        </a:p>
      </dgm:t>
    </dgm:pt>
    <dgm:pt modelId="{AFF66854-CDEF-4212-A6F3-C797BD863072}" type="sibTrans" cxnId="{7311B6FA-3A05-4314-A6A0-DD80640CC10B}">
      <dgm:prSet/>
      <dgm:spPr/>
      <dgm:t>
        <a:bodyPr/>
        <a:lstStyle/>
        <a:p>
          <a:endParaRPr lang="tr-TR"/>
        </a:p>
      </dgm:t>
    </dgm:pt>
    <dgm:pt modelId="{01D39422-7CB8-407D-A01A-9D5B00E9EBE0}">
      <dgm:prSet/>
      <dgm:spPr/>
      <dgm:t>
        <a:bodyPr/>
        <a:lstStyle/>
        <a:p>
          <a:r>
            <a:rPr lang="tr-TR" b="0" i="0" baseline="0"/>
            <a:t>Immün checkpoint inhibitörleri ile SBRT’nin sinerjistik etkisi mevcut.</a:t>
          </a:r>
          <a:endParaRPr lang="tr-TR"/>
        </a:p>
      </dgm:t>
    </dgm:pt>
    <dgm:pt modelId="{0AEE33EC-74DC-4E4B-BE28-4921D23CD670}" type="parTrans" cxnId="{C668D022-1AD6-45CF-B5C1-3F040B50FE5D}">
      <dgm:prSet/>
      <dgm:spPr/>
      <dgm:t>
        <a:bodyPr/>
        <a:lstStyle/>
        <a:p>
          <a:endParaRPr lang="tr-TR"/>
        </a:p>
      </dgm:t>
    </dgm:pt>
    <dgm:pt modelId="{DDB73992-6C11-4006-A0D3-7FB1931266AA}" type="sibTrans" cxnId="{C668D022-1AD6-45CF-B5C1-3F040B50FE5D}">
      <dgm:prSet/>
      <dgm:spPr/>
      <dgm:t>
        <a:bodyPr/>
        <a:lstStyle/>
        <a:p>
          <a:endParaRPr lang="tr-TR"/>
        </a:p>
      </dgm:t>
    </dgm:pt>
    <dgm:pt modelId="{258CB09A-5932-4D49-9A8E-CA6B5C413D4E}">
      <dgm:prSet/>
      <dgm:spPr/>
      <dgm:t>
        <a:bodyPr/>
        <a:lstStyle/>
        <a:p>
          <a:r>
            <a:rPr lang="tr-TR" b="0" i="0" baseline="0"/>
            <a:t>Vasküler hasar artışına bağlı fraksiyon başına yüksek doz-yanıt ilişkisi artıyor olabilir, bu nedenle konvansiyonelden daha etkili olabilir.</a:t>
          </a:r>
          <a:endParaRPr lang="tr-TR"/>
        </a:p>
      </dgm:t>
    </dgm:pt>
    <dgm:pt modelId="{A01CE303-6DC1-47BC-A990-541E3F57036C}" type="parTrans" cxnId="{E5030A19-D69E-46F6-B890-43362EE05B92}">
      <dgm:prSet/>
      <dgm:spPr/>
      <dgm:t>
        <a:bodyPr/>
        <a:lstStyle/>
        <a:p>
          <a:endParaRPr lang="tr-TR"/>
        </a:p>
      </dgm:t>
    </dgm:pt>
    <dgm:pt modelId="{633E2E05-54A5-4E5F-99AB-3C6C35898C98}" type="sibTrans" cxnId="{E5030A19-D69E-46F6-B890-43362EE05B92}">
      <dgm:prSet/>
      <dgm:spPr/>
      <dgm:t>
        <a:bodyPr/>
        <a:lstStyle/>
        <a:p>
          <a:endParaRPr lang="tr-TR"/>
        </a:p>
      </dgm:t>
    </dgm:pt>
    <dgm:pt modelId="{04FFEB41-A086-425B-BEC3-32A0A69A0B2A}" type="pres">
      <dgm:prSet presAssocID="{9C7ED37D-644C-454E-BC2B-50F8DB439C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F3BC1A-9052-47D5-8533-DDF977DCB537}" type="pres">
      <dgm:prSet presAssocID="{A4D4A60F-8C90-4760-8CF3-F0CA2C173E9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B019C6-56E2-4327-AC8F-485DD2626C05}" type="pres">
      <dgm:prSet presAssocID="{AFF66854-CDEF-4212-A6F3-C797BD863072}" presName="spacer" presStyleCnt="0"/>
      <dgm:spPr/>
    </dgm:pt>
    <dgm:pt modelId="{72067FD2-97EC-4419-83DD-20A8CC97A5BA}" type="pres">
      <dgm:prSet presAssocID="{01D39422-7CB8-407D-A01A-9D5B00E9EBE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D93051-8B62-41F2-B750-A22E72AE5D2B}" type="pres">
      <dgm:prSet presAssocID="{DDB73992-6C11-4006-A0D3-7FB1931266AA}" presName="spacer" presStyleCnt="0"/>
      <dgm:spPr/>
    </dgm:pt>
    <dgm:pt modelId="{7D12C33B-4D14-47A9-AD0F-9DA5BF87408D}" type="pres">
      <dgm:prSet presAssocID="{258CB09A-5932-4D49-9A8E-CA6B5C413D4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1A48AD-09CE-194A-B6D3-83378DD54ACE}" type="presOf" srcId="{A4D4A60F-8C90-4760-8CF3-F0CA2C173E91}" destId="{20F3BC1A-9052-47D5-8533-DDF977DCB537}" srcOrd="0" destOrd="0" presId="urn:microsoft.com/office/officeart/2005/8/layout/vList2"/>
    <dgm:cxn modelId="{7311B6FA-3A05-4314-A6A0-DD80640CC10B}" srcId="{9C7ED37D-644C-454E-BC2B-50F8DB439C97}" destId="{A4D4A60F-8C90-4760-8CF3-F0CA2C173E91}" srcOrd="0" destOrd="0" parTransId="{982ECB96-082D-42FD-84FA-5E32F9002A90}" sibTransId="{AFF66854-CDEF-4212-A6F3-C797BD863072}"/>
    <dgm:cxn modelId="{B9AF04F9-0E30-2048-8458-2E0B23086263}" type="presOf" srcId="{258CB09A-5932-4D49-9A8E-CA6B5C413D4E}" destId="{7D12C33B-4D14-47A9-AD0F-9DA5BF87408D}" srcOrd="0" destOrd="0" presId="urn:microsoft.com/office/officeart/2005/8/layout/vList2"/>
    <dgm:cxn modelId="{C668D022-1AD6-45CF-B5C1-3F040B50FE5D}" srcId="{9C7ED37D-644C-454E-BC2B-50F8DB439C97}" destId="{01D39422-7CB8-407D-A01A-9D5B00E9EBE0}" srcOrd="1" destOrd="0" parTransId="{0AEE33EC-74DC-4E4B-BE28-4921D23CD670}" sibTransId="{DDB73992-6C11-4006-A0D3-7FB1931266AA}"/>
    <dgm:cxn modelId="{4E3FC1A7-C8E9-F242-90A7-7625C5B5CCB1}" type="presOf" srcId="{9C7ED37D-644C-454E-BC2B-50F8DB439C97}" destId="{04FFEB41-A086-425B-BEC3-32A0A69A0B2A}" srcOrd="0" destOrd="0" presId="urn:microsoft.com/office/officeart/2005/8/layout/vList2"/>
    <dgm:cxn modelId="{E5030A19-D69E-46F6-B890-43362EE05B92}" srcId="{9C7ED37D-644C-454E-BC2B-50F8DB439C97}" destId="{258CB09A-5932-4D49-9A8E-CA6B5C413D4E}" srcOrd="2" destOrd="0" parTransId="{A01CE303-6DC1-47BC-A990-541E3F57036C}" sibTransId="{633E2E05-54A5-4E5F-99AB-3C6C35898C98}"/>
    <dgm:cxn modelId="{C1381C0C-D1D7-E644-B893-19495BA3C316}" type="presOf" srcId="{01D39422-7CB8-407D-A01A-9D5B00E9EBE0}" destId="{72067FD2-97EC-4419-83DD-20A8CC97A5BA}" srcOrd="0" destOrd="0" presId="urn:microsoft.com/office/officeart/2005/8/layout/vList2"/>
    <dgm:cxn modelId="{DD8D3865-C37E-724E-A231-294D497F0B09}" type="presParOf" srcId="{04FFEB41-A086-425B-BEC3-32A0A69A0B2A}" destId="{20F3BC1A-9052-47D5-8533-DDF977DCB537}" srcOrd="0" destOrd="0" presId="urn:microsoft.com/office/officeart/2005/8/layout/vList2"/>
    <dgm:cxn modelId="{905C0CCF-1A5E-0747-95CA-DEB75BF106B8}" type="presParOf" srcId="{04FFEB41-A086-425B-BEC3-32A0A69A0B2A}" destId="{ADB019C6-56E2-4327-AC8F-485DD2626C05}" srcOrd="1" destOrd="0" presId="urn:microsoft.com/office/officeart/2005/8/layout/vList2"/>
    <dgm:cxn modelId="{78DE6FF2-6872-2C42-8CC7-806C147ADCB3}" type="presParOf" srcId="{04FFEB41-A086-425B-BEC3-32A0A69A0B2A}" destId="{72067FD2-97EC-4419-83DD-20A8CC97A5BA}" srcOrd="2" destOrd="0" presId="urn:microsoft.com/office/officeart/2005/8/layout/vList2"/>
    <dgm:cxn modelId="{47E393B5-0B03-2346-AA8A-7AB21FE24858}" type="presParOf" srcId="{04FFEB41-A086-425B-BEC3-32A0A69A0B2A}" destId="{DCD93051-8B62-41F2-B750-A22E72AE5D2B}" srcOrd="3" destOrd="0" presId="urn:microsoft.com/office/officeart/2005/8/layout/vList2"/>
    <dgm:cxn modelId="{41BD0B7E-9D6F-DF44-B510-DE4525E81EF7}" type="presParOf" srcId="{04FFEB41-A086-425B-BEC3-32A0A69A0B2A}" destId="{7D12C33B-4D14-47A9-AD0F-9DA5BF87408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CD7A001-5E57-4D98-BAB9-40AE4C624EE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2F0EF780-EC8D-4139-ADC6-57986FF8C607}">
      <dgm:prSet/>
      <dgm:spPr/>
      <dgm:t>
        <a:bodyPr/>
        <a:lstStyle/>
        <a:p>
          <a:r>
            <a:rPr lang="en-US" b="0" i="0" baseline="0"/>
            <a:t>İlk ASCO 2020 de sunuldu</a:t>
          </a:r>
          <a:endParaRPr lang="tr-TR"/>
        </a:p>
      </dgm:t>
    </dgm:pt>
    <dgm:pt modelId="{A81BCB23-E8A6-4AEE-BE06-2FFCF78BA119}" type="parTrans" cxnId="{B64C961A-E8EA-41DF-BC16-764A84D6FAA4}">
      <dgm:prSet/>
      <dgm:spPr/>
      <dgm:t>
        <a:bodyPr/>
        <a:lstStyle/>
        <a:p>
          <a:endParaRPr lang="tr-TR"/>
        </a:p>
      </dgm:t>
    </dgm:pt>
    <dgm:pt modelId="{912511DA-EDE6-42CD-A192-3684509E0B00}" type="sibTrans" cxnId="{B64C961A-E8EA-41DF-BC16-764A84D6FAA4}">
      <dgm:prSet/>
      <dgm:spPr/>
      <dgm:t>
        <a:bodyPr/>
        <a:lstStyle/>
        <a:p>
          <a:endParaRPr lang="tr-TR"/>
        </a:p>
      </dgm:t>
    </dgm:pt>
    <dgm:pt modelId="{9B864980-F327-49CE-AC93-E43C8D032905}">
      <dgm:prSet/>
      <dgm:spPr/>
      <dgm:t>
        <a:bodyPr/>
        <a:lstStyle/>
        <a:p>
          <a:r>
            <a:rPr lang="en-US" b="0" i="0" baseline="0"/>
            <a:t>631 hasta da EGFR, ALK bakılmış</a:t>
          </a:r>
          <a:endParaRPr lang="tr-TR"/>
        </a:p>
      </dgm:t>
    </dgm:pt>
    <dgm:pt modelId="{910E3978-D325-4983-A4BA-99375A2F03F3}" type="parTrans" cxnId="{0AAEFCA6-1610-432E-A059-168FD126F68A}">
      <dgm:prSet/>
      <dgm:spPr/>
      <dgm:t>
        <a:bodyPr/>
        <a:lstStyle/>
        <a:p>
          <a:endParaRPr lang="tr-TR"/>
        </a:p>
      </dgm:t>
    </dgm:pt>
    <dgm:pt modelId="{FC32E167-3C0E-4098-BDA9-5B61392F61AE}" type="sibTrans" cxnId="{0AAEFCA6-1610-432E-A059-168FD126F68A}">
      <dgm:prSet/>
      <dgm:spPr/>
      <dgm:t>
        <a:bodyPr/>
        <a:lstStyle/>
        <a:p>
          <a:endParaRPr lang="tr-TR"/>
        </a:p>
      </dgm:t>
    </dgm:pt>
    <dgm:pt modelId="{30AB9F3E-B1B3-4C55-9609-4919030F4847}">
      <dgm:prSet/>
      <dgm:spPr/>
      <dgm:t>
        <a:bodyPr/>
        <a:lstStyle/>
        <a:p>
          <a:r>
            <a:rPr lang="en-US" b="0" i="0" baseline="0"/>
            <a:t>Faz 3 randomize 136 hasta</a:t>
          </a:r>
          <a:endParaRPr lang="tr-TR"/>
        </a:p>
      </dgm:t>
    </dgm:pt>
    <dgm:pt modelId="{8DD1C19D-6811-491D-B7EA-CDE2FE144C3E}" type="parTrans" cxnId="{076DD46F-31F3-4AA1-BBF8-EF6DF1BBC735}">
      <dgm:prSet/>
      <dgm:spPr/>
      <dgm:t>
        <a:bodyPr/>
        <a:lstStyle/>
        <a:p>
          <a:endParaRPr lang="tr-TR"/>
        </a:p>
      </dgm:t>
    </dgm:pt>
    <dgm:pt modelId="{F2A48CC2-AE84-49C6-A91B-FC0CBC97AB0C}" type="sibTrans" cxnId="{076DD46F-31F3-4AA1-BBF8-EF6DF1BBC735}">
      <dgm:prSet/>
      <dgm:spPr/>
      <dgm:t>
        <a:bodyPr/>
        <a:lstStyle/>
        <a:p>
          <a:endParaRPr lang="tr-TR"/>
        </a:p>
      </dgm:t>
    </dgm:pt>
    <dgm:pt modelId="{6F291405-4115-42BB-ABDB-3C45EB847FC8}">
      <dgm:prSet/>
      <dgm:spPr/>
      <dgm:t>
        <a:bodyPr/>
        <a:lstStyle/>
        <a:p>
          <a:r>
            <a:rPr lang="en-US" b="0" i="0" baseline="0"/>
            <a:t>≤5 metastaz</a:t>
          </a:r>
          <a:endParaRPr lang="tr-TR"/>
        </a:p>
      </dgm:t>
    </dgm:pt>
    <dgm:pt modelId="{07BAC5C6-AB1A-4CF1-B73B-9281D29E0779}" type="parTrans" cxnId="{383C390D-70C0-4B94-8810-C481B970CBB9}">
      <dgm:prSet/>
      <dgm:spPr/>
      <dgm:t>
        <a:bodyPr/>
        <a:lstStyle/>
        <a:p>
          <a:endParaRPr lang="tr-TR"/>
        </a:p>
      </dgm:t>
    </dgm:pt>
    <dgm:pt modelId="{473ADCC0-1850-47E7-9DE9-843B1B4DAB98}" type="sibTrans" cxnId="{383C390D-70C0-4B94-8810-C481B970CBB9}">
      <dgm:prSet/>
      <dgm:spPr/>
      <dgm:t>
        <a:bodyPr/>
        <a:lstStyle/>
        <a:p>
          <a:endParaRPr lang="tr-TR"/>
        </a:p>
      </dgm:t>
    </dgm:pt>
    <dgm:pt modelId="{A4EC6433-868C-4350-B59C-24BDD9221698}">
      <dgm:prSet/>
      <dgm:spPr/>
      <dgm:t>
        <a:bodyPr/>
        <a:lstStyle/>
        <a:p>
          <a:r>
            <a:rPr lang="en-US" b="0" i="0" baseline="0"/>
            <a:t>Upfront SBRT +TKI(68 hasta) vs TKI (65 hasta)</a:t>
          </a:r>
          <a:endParaRPr lang="tr-TR"/>
        </a:p>
      </dgm:t>
    </dgm:pt>
    <dgm:pt modelId="{F2AD921E-AD6E-4645-B6AC-8F3D406A4CE8}" type="parTrans" cxnId="{914E4A9C-1768-4193-B7B5-C1A1A88EA6C0}">
      <dgm:prSet/>
      <dgm:spPr/>
      <dgm:t>
        <a:bodyPr/>
        <a:lstStyle/>
        <a:p>
          <a:endParaRPr lang="tr-TR"/>
        </a:p>
      </dgm:t>
    </dgm:pt>
    <dgm:pt modelId="{8A795F9C-5479-4B71-8141-E84DFD483858}" type="sibTrans" cxnId="{914E4A9C-1768-4193-B7B5-C1A1A88EA6C0}">
      <dgm:prSet/>
      <dgm:spPr/>
      <dgm:t>
        <a:bodyPr/>
        <a:lstStyle/>
        <a:p>
          <a:endParaRPr lang="tr-TR"/>
        </a:p>
      </dgm:t>
    </dgm:pt>
    <dgm:pt modelId="{3C675443-4A6C-4909-A9AC-1FBD6DF0C47B}">
      <dgm:prSet/>
      <dgm:spPr/>
      <dgm:t>
        <a:bodyPr/>
        <a:lstStyle/>
        <a:p>
          <a:r>
            <a:rPr lang="en-US" b="0" i="0" baseline="0"/>
            <a:t>PFS ve OS avantajı</a:t>
          </a:r>
          <a:endParaRPr lang="tr-TR"/>
        </a:p>
      </dgm:t>
    </dgm:pt>
    <dgm:pt modelId="{8841751F-6B56-49C5-80E2-9AFA52FBD981}" type="parTrans" cxnId="{78944D9F-AEA7-41A2-9354-049BB1C3CF70}">
      <dgm:prSet/>
      <dgm:spPr/>
      <dgm:t>
        <a:bodyPr/>
        <a:lstStyle/>
        <a:p>
          <a:endParaRPr lang="tr-TR"/>
        </a:p>
      </dgm:t>
    </dgm:pt>
    <dgm:pt modelId="{F4A28AB1-6787-40FC-A4B0-CD1C4F735975}" type="sibTrans" cxnId="{78944D9F-AEA7-41A2-9354-049BB1C3CF70}">
      <dgm:prSet/>
      <dgm:spPr/>
      <dgm:t>
        <a:bodyPr/>
        <a:lstStyle/>
        <a:p>
          <a:endParaRPr lang="tr-TR"/>
        </a:p>
      </dgm:t>
    </dgm:pt>
    <dgm:pt modelId="{36866BBC-91E6-4E22-B637-CF863887CA5D}" type="pres">
      <dgm:prSet presAssocID="{ECD7A001-5E57-4D98-BAB9-40AE4C624E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5AD8E7-C910-4BA2-AEA3-9AD0D1FD37CD}" type="pres">
      <dgm:prSet presAssocID="{2F0EF780-EC8D-4139-ADC6-57986FF8C607}" presName="linNode" presStyleCnt="0"/>
      <dgm:spPr/>
    </dgm:pt>
    <dgm:pt modelId="{356B2212-7834-42D3-B08E-005E4F0E36ED}" type="pres">
      <dgm:prSet presAssocID="{2F0EF780-EC8D-4139-ADC6-57986FF8C607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1BC314-6FCB-43C8-A56E-9FC514C91018}" type="pres">
      <dgm:prSet presAssocID="{912511DA-EDE6-42CD-A192-3684509E0B00}" presName="sp" presStyleCnt="0"/>
      <dgm:spPr/>
    </dgm:pt>
    <dgm:pt modelId="{EFDF52A8-BBE1-41D6-BD21-7D8D888C1AB8}" type="pres">
      <dgm:prSet presAssocID="{9B864980-F327-49CE-AC93-E43C8D032905}" presName="linNode" presStyleCnt="0"/>
      <dgm:spPr/>
    </dgm:pt>
    <dgm:pt modelId="{17DB55C1-7DC9-42C3-915D-CF641CEACB42}" type="pres">
      <dgm:prSet presAssocID="{9B864980-F327-49CE-AC93-E43C8D032905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492541-16C0-433D-B401-ED9BC2E73EBF}" type="pres">
      <dgm:prSet presAssocID="{FC32E167-3C0E-4098-BDA9-5B61392F61AE}" presName="sp" presStyleCnt="0"/>
      <dgm:spPr/>
    </dgm:pt>
    <dgm:pt modelId="{39DDEDC2-6366-40DB-97FB-21410DEEDA1E}" type="pres">
      <dgm:prSet presAssocID="{30AB9F3E-B1B3-4C55-9609-4919030F4847}" presName="linNode" presStyleCnt="0"/>
      <dgm:spPr/>
    </dgm:pt>
    <dgm:pt modelId="{76E7A604-C010-41D8-AF39-13CFABAF5BE3}" type="pres">
      <dgm:prSet presAssocID="{30AB9F3E-B1B3-4C55-9609-4919030F4847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FCD61F-C5E0-4348-BED7-229606139454}" type="pres">
      <dgm:prSet presAssocID="{F2A48CC2-AE84-49C6-A91B-FC0CBC97AB0C}" presName="sp" presStyleCnt="0"/>
      <dgm:spPr/>
    </dgm:pt>
    <dgm:pt modelId="{7BFCBEB1-0F15-4629-9199-98129FDAA521}" type="pres">
      <dgm:prSet presAssocID="{6F291405-4115-42BB-ABDB-3C45EB847FC8}" presName="linNode" presStyleCnt="0"/>
      <dgm:spPr/>
    </dgm:pt>
    <dgm:pt modelId="{7D4CA2A0-FD69-4DE9-B415-B3600546E183}" type="pres">
      <dgm:prSet presAssocID="{6F291405-4115-42BB-ABDB-3C45EB847FC8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5200F3-F321-427C-A8E3-80E28401DC41}" type="pres">
      <dgm:prSet presAssocID="{473ADCC0-1850-47E7-9DE9-843B1B4DAB98}" presName="sp" presStyleCnt="0"/>
      <dgm:spPr/>
    </dgm:pt>
    <dgm:pt modelId="{54CDC557-E4BF-4EFA-AC81-04457D222C27}" type="pres">
      <dgm:prSet presAssocID="{A4EC6433-868C-4350-B59C-24BDD9221698}" presName="linNode" presStyleCnt="0"/>
      <dgm:spPr/>
    </dgm:pt>
    <dgm:pt modelId="{3505016B-D5EB-453E-B97D-4E5579C4C55B}" type="pres">
      <dgm:prSet presAssocID="{A4EC6433-868C-4350-B59C-24BDD9221698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8E2964-C357-4D72-B52C-5549C00ED7D7}" type="pres">
      <dgm:prSet presAssocID="{8A795F9C-5479-4B71-8141-E84DFD483858}" presName="sp" presStyleCnt="0"/>
      <dgm:spPr/>
    </dgm:pt>
    <dgm:pt modelId="{9BDDB9AB-4113-41F9-885F-A6A99931660C}" type="pres">
      <dgm:prSet presAssocID="{3C675443-4A6C-4909-A9AC-1FBD6DF0C47B}" presName="linNode" presStyleCnt="0"/>
      <dgm:spPr/>
    </dgm:pt>
    <dgm:pt modelId="{6DB548D1-07E4-432F-B689-7FBA1AF9C910}" type="pres">
      <dgm:prSet presAssocID="{3C675443-4A6C-4909-A9AC-1FBD6DF0C47B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DB1870-9E76-674B-90DF-408F64DAD824}" type="presOf" srcId="{6F291405-4115-42BB-ABDB-3C45EB847FC8}" destId="{7D4CA2A0-FD69-4DE9-B415-B3600546E183}" srcOrd="0" destOrd="0" presId="urn:microsoft.com/office/officeart/2005/8/layout/vList5"/>
    <dgm:cxn modelId="{89F4921E-FB6A-0B48-B20F-B98156EA2DBE}" type="presOf" srcId="{30AB9F3E-B1B3-4C55-9609-4919030F4847}" destId="{76E7A604-C010-41D8-AF39-13CFABAF5BE3}" srcOrd="0" destOrd="0" presId="urn:microsoft.com/office/officeart/2005/8/layout/vList5"/>
    <dgm:cxn modelId="{2C67B0DB-2AF0-AB41-9C02-FE9E4AC4EEDC}" type="presOf" srcId="{A4EC6433-868C-4350-B59C-24BDD9221698}" destId="{3505016B-D5EB-453E-B97D-4E5579C4C55B}" srcOrd="0" destOrd="0" presId="urn:microsoft.com/office/officeart/2005/8/layout/vList5"/>
    <dgm:cxn modelId="{62959BAA-8BE0-5D47-9CB0-32A6FDAC6BE8}" type="presOf" srcId="{9B864980-F327-49CE-AC93-E43C8D032905}" destId="{17DB55C1-7DC9-42C3-915D-CF641CEACB42}" srcOrd="0" destOrd="0" presId="urn:microsoft.com/office/officeart/2005/8/layout/vList5"/>
    <dgm:cxn modelId="{0AAEFCA6-1610-432E-A059-168FD126F68A}" srcId="{ECD7A001-5E57-4D98-BAB9-40AE4C624EE6}" destId="{9B864980-F327-49CE-AC93-E43C8D032905}" srcOrd="1" destOrd="0" parTransId="{910E3978-D325-4983-A4BA-99375A2F03F3}" sibTransId="{FC32E167-3C0E-4098-BDA9-5B61392F61AE}"/>
    <dgm:cxn modelId="{8C2D0B4F-7053-3E48-A8FC-1B539F1CAA49}" type="presOf" srcId="{3C675443-4A6C-4909-A9AC-1FBD6DF0C47B}" destId="{6DB548D1-07E4-432F-B689-7FBA1AF9C910}" srcOrd="0" destOrd="0" presId="urn:microsoft.com/office/officeart/2005/8/layout/vList5"/>
    <dgm:cxn modelId="{914E4A9C-1768-4193-B7B5-C1A1A88EA6C0}" srcId="{ECD7A001-5E57-4D98-BAB9-40AE4C624EE6}" destId="{A4EC6433-868C-4350-B59C-24BDD9221698}" srcOrd="4" destOrd="0" parTransId="{F2AD921E-AD6E-4645-B6AC-8F3D406A4CE8}" sibTransId="{8A795F9C-5479-4B71-8141-E84DFD483858}"/>
    <dgm:cxn modelId="{076DD46F-31F3-4AA1-BBF8-EF6DF1BBC735}" srcId="{ECD7A001-5E57-4D98-BAB9-40AE4C624EE6}" destId="{30AB9F3E-B1B3-4C55-9609-4919030F4847}" srcOrd="2" destOrd="0" parTransId="{8DD1C19D-6811-491D-B7EA-CDE2FE144C3E}" sibTransId="{F2A48CC2-AE84-49C6-A91B-FC0CBC97AB0C}"/>
    <dgm:cxn modelId="{78944D9F-AEA7-41A2-9354-049BB1C3CF70}" srcId="{ECD7A001-5E57-4D98-BAB9-40AE4C624EE6}" destId="{3C675443-4A6C-4909-A9AC-1FBD6DF0C47B}" srcOrd="5" destOrd="0" parTransId="{8841751F-6B56-49C5-80E2-9AFA52FBD981}" sibTransId="{F4A28AB1-6787-40FC-A4B0-CD1C4F735975}"/>
    <dgm:cxn modelId="{3A7B2829-EB4F-6C4A-AE8D-185F240DA970}" type="presOf" srcId="{ECD7A001-5E57-4D98-BAB9-40AE4C624EE6}" destId="{36866BBC-91E6-4E22-B637-CF863887CA5D}" srcOrd="0" destOrd="0" presId="urn:microsoft.com/office/officeart/2005/8/layout/vList5"/>
    <dgm:cxn modelId="{383C390D-70C0-4B94-8810-C481B970CBB9}" srcId="{ECD7A001-5E57-4D98-BAB9-40AE4C624EE6}" destId="{6F291405-4115-42BB-ABDB-3C45EB847FC8}" srcOrd="3" destOrd="0" parTransId="{07BAC5C6-AB1A-4CF1-B73B-9281D29E0779}" sibTransId="{473ADCC0-1850-47E7-9DE9-843B1B4DAB98}"/>
    <dgm:cxn modelId="{B64C961A-E8EA-41DF-BC16-764A84D6FAA4}" srcId="{ECD7A001-5E57-4D98-BAB9-40AE4C624EE6}" destId="{2F0EF780-EC8D-4139-ADC6-57986FF8C607}" srcOrd="0" destOrd="0" parTransId="{A81BCB23-E8A6-4AEE-BE06-2FFCF78BA119}" sibTransId="{912511DA-EDE6-42CD-A192-3684509E0B00}"/>
    <dgm:cxn modelId="{5885AC7C-F962-CE44-9A60-0FD2E3EAEF88}" type="presOf" srcId="{2F0EF780-EC8D-4139-ADC6-57986FF8C607}" destId="{356B2212-7834-42D3-B08E-005E4F0E36ED}" srcOrd="0" destOrd="0" presId="urn:microsoft.com/office/officeart/2005/8/layout/vList5"/>
    <dgm:cxn modelId="{C11BA422-8968-2047-8E98-331D65A7CD20}" type="presParOf" srcId="{36866BBC-91E6-4E22-B637-CF863887CA5D}" destId="{155AD8E7-C910-4BA2-AEA3-9AD0D1FD37CD}" srcOrd="0" destOrd="0" presId="urn:microsoft.com/office/officeart/2005/8/layout/vList5"/>
    <dgm:cxn modelId="{7ED30B80-2E9F-0344-B837-C2A484DE2D09}" type="presParOf" srcId="{155AD8E7-C910-4BA2-AEA3-9AD0D1FD37CD}" destId="{356B2212-7834-42D3-B08E-005E4F0E36ED}" srcOrd="0" destOrd="0" presId="urn:microsoft.com/office/officeart/2005/8/layout/vList5"/>
    <dgm:cxn modelId="{BB0FCB27-7F03-C249-A629-729D4A913C18}" type="presParOf" srcId="{36866BBC-91E6-4E22-B637-CF863887CA5D}" destId="{021BC314-6FCB-43C8-A56E-9FC514C91018}" srcOrd="1" destOrd="0" presId="urn:microsoft.com/office/officeart/2005/8/layout/vList5"/>
    <dgm:cxn modelId="{C8EE2710-9B0D-054A-8304-ECFF10A69894}" type="presParOf" srcId="{36866BBC-91E6-4E22-B637-CF863887CA5D}" destId="{EFDF52A8-BBE1-41D6-BD21-7D8D888C1AB8}" srcOrd="2" destOrd="0" presId="urn:microsoft.com/office/officeart/2005/8/layout/vList5"/>
    <dgm:cxn modelId="{72591ACC-2B35-214F-9AD0-F4E210478169}" type="presParOf" srcId="{EFDF52A8-BBE1-41D6-BD21-7D8D888C1AB8}" destId="{17DB55C1-7DC9-42C3-915D-CF641CEACB42}" srcOrd="0" destOrd="0" presId="urn:microsoft.com/office/officeart/2005/8/layout/vList5"/>
    <dgm:cxn modelId="{8DE0E89A-49A1-F143-BA8C-638A71CA42AC}" type="presParOf" srcId="{36866BBC-91E6-4E22-B637-CF863887CA5D}" destId="{CB492541-16C0-433D-B401-ED9BC2E73EBF}" srcOrd="3" destOrd="0" presId="urn:microsoft.com/office/officeart/2005/8/layout/vList5"/>
    <dgm:cxn modelId="{5A9F9363-1F15-2943-A0F2-DCE8EA11D8CA}" type="presParOf" srcId="{36866BBC-91E6-4E22-B637-CF863887CA5D}" destId="{39DDEDC2-6366-40DB-97FB-21410DEEDA1E}" srcOrd="4" destOrd="0" presId="urn:microsoft.com/office/officeart/2005/8/layout/vList5"/>
    <dgm:cxn modelId="{57C6E193-29D3-C34E-A0C6-A902EEDD9724}" type="presParOf" srcId="{39DDEDC2-6366-40DB-97FB-21410DEEDA1E}" destId="{76E7A604-C010-41D8-AF39-13CFABAF5BE3}" srcOrd="0" destOrd="0" presId="urn:microsoft.com/office/officeart/2005/8/layout/vList5"/>
    <dgm:cxn modelId="{7056CE7E-8AC0-6246-B807-850645C86540}" type="presParOf" srcId="{36866BBC-91E6-4E22-B637-CF863887CA5D}" destId="{45FCD61F-C5E0-4348-BED7-229606139454}" srcOrd="5" destOrd="0" presId="urn:microsoft.com/office/officeart/2005/8/layout/vList5"/>
    <dgm:cxn modelId="{B79C6944-221B-EB4E-9A5C-E9F90361A9F0}" type="presParOf" srcId="{36866BBC-91E6-4E22-B637-CF863887CA5D}" destId="{7BFCBEB1-0F15-4629-9199-98129FDAA521}" srcOrd="6" destOrd="0" presId="urn:microsoft.com/office/officeart/2005/8/layout/vList5"/>
    <dgm:cxn modelId="{4A067E26-4F41-A749-9F2B-D3ACEC99EC61}" type="presParOf" srcId="{7BFCBEB1-0F15-4629-9199-98129FDAA521}" destId="{7D4CA2A0-FD69-4DE9-B415-B3600546E183}" srcOrd="0" destOrd="0" presId="urn:microsoft.com/office/officeart/2005/8/layout/vList5"/>
    <dgm:cxn modelId="{C60AB404-8602-504D-B4E8-12FCE169A13A}" type="presParOf" srcId="{36866BBC-91E6-4E22-B637-CF863887CA5D}" destId="{915200F3-F321-427C-A8E3-80E28401DC41}" srcOrd="7" destOrd="0" presId="urn:microsoft.com/office/officeart/2005/8/layout/vList5"/>
    <dgm:cxn modelId="{F118561A-FE50-9A49-9621-B602F23F633E}" type="presParOf" srcId="{36866BBC-91E6-4E22-B637-CF863887CA5D}" destId="{54CDC557-E4BF-4EFA-AC81-04457D222C27}" srcOrd="8" destOrd="0" presId="urn:microsoft.com/office/officeart/2005/8/layout/vList5"/>
    <dgm:cxn modelId="{FFE981E2-F669-7B4A-953E-1CAC0AF6D79A}" type="presParOf" srcId="{54CDC557-E4BF-4EFA-AC81-04457D222C27}" destId="{3505016B-D5EB-453E-B97D-4E5579C4C55B}" srcOrd="0" destOrd="0" presId="urn:microsoft.com/office/officeart/2005/8/layout/vList5"/>
    <dgm:cxn modelId="{2CE014BE-E029-414A-BD5E-D155D323C5EF}" type="presParOf" srcId="{36866BBC-91E6-4E22-B637-CF863887CA5D}" destId="{6D8E2964-C357-4D72-B52C-5549C00ED7D7}" srcOrd="9" destOrd="0" presId="urn:microsoft.com/office/officeart/2005/8/layout/vList5"/>
    <dgm:cxn modelId="{D8028BD2-27CC-FF4F-9C6F-FFB15148EBCF}" type="presParOf" srcId="{36866BBC-91E6-4E22-B637-CF863887CA5D}" destId="{9BDDB9AB-4113-41F9-885F-A6A99931660C}" srcOrd="10" destOrd="0" presId="urn:microsoft.com/office/officeart/2005/8/layout/vList5"/>
    <dgm:cxn modelId="{ADF6A390-E33A-BA46-AA71-027C213DAF87}" type="presParOf" srcId="{9BDDB9AB-4113-41F9-885F-A6A99931660C}" destId="{6DB548D1-07E4-432F-B689-7FBA1AF9C91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436E82C-7E50-43A2-A4CF-1AEFC0E28E3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8B8FBCF4-5CAD-46EE-B5ED-1EBEC5596757}">
      <dgm:prSet/>
      <dgm:spPr/>
      <dgm:t>
        <a:bodyPr/>
        <a:lstStyle/>
        <a:p>
          <a:r>
            <a:rPr lang="tr-TR" b="0" i="0" baseline="0"/>
            <a:t>Hedefe yönelik tedavi veya immünoterapilerde; metastazın lokasyonundan bağımsız SBRT dozunun azaltılmaması veya fraksiyon sayısının değiştirilmemesi ile ilgili güçlü fikir birliği mevcut.  </a:t>
          </a:r>
          <a:endParaRPr lang="tr-TR"/>
        </a:p>
      </dgm:t>
    </dgm:pt>
    <dgm:pt modelId="{C73686C5-A42B-4731-82C6-E3B47875C5E3}" type="parTrans" cxnId="{371C8EB1-466E-41B1-91D2-E888A851870C}">
      <dgm:prSet/>
      <dgm:spPr/>
      <dgm:t>
        <a:bodyPr/>
        <a:lstStyle/>
        <a:p>
          <a:endParaRPr lang="tr-TR"/>
        </a:p>
      </dgm:t>
    </dgm:pt>
    <dgm:pt modelId="{9D9F5313-753C-4985-A79B-AE79066A2912}" type="sibTrans" cxnId="{371C8EB1-466E-41B1-91D2-E888A851870C}">
      <dgm:prSet/>
      <dgm:spPr/>
      <dgm:t>
        <a:bodyPr/>
        <a:lstStyle/>
        <a:p>
          <a:endParaRPr lang="tr-TR"/>
        </a:p>
      </dgm:t>
    </dgm:pt>
    <dgm:pt modelId="{07A066C1-0D24-4D7F-A030-F499348693D0}">
      <dgm:prSet/>
      <dgm:spPr/>
      <dgm:t>
        <a:bodyPr/>
        <a:lstStyle/>
        <a:p>
          <a:r>
            <a:rPr lang="tr-TR" b="0" i="0" baseline="0" dirty="0"/>
            <a:t>SBRT dozunu azaltmak lokal kontrolü tehlikeye atabilir, bunun yerine sistemik tedavi ve </a:t>
          </a:r>
          <a:r>
            <a:rPr lang="tr-TR" b="0" i="0" baseline="0" dirty="0" err="1"/>
            <a:t>SBRT’nin</a:t>
          </a:r>
          <a:r>
            <a:rPr lang="tr-TR" b="0" i="0" baseline="0" dirty="0"/>
            <a:t> ayrılması savunulmuştur.</a:t>
          </a:r>
          <a:endParaRPr lang="tr-TR" dirty="0"/>
        </a:p>
      </dgm:t>
    </dgm:pt>
    <dgm:pt modelId="{1B570C36-F30B-45C2-A08B-750AF95C2589}" type="parTrans" cxnId="{3728FCDE-5612-4A47-B530-FB7B72E1DF27}">
      <dgm:prSet/>
      <dgm:spPr/>
      <dgm:t>
        <a:bodyPr/>
        <a:lstStyle/>
        <a:p>
          <a:endParaRPr lang="tr-TR"/>
        </a:p>
      </dgm:t>
    </dgm:pt>
    <dgm:pt modelId="{35B59202-BB6D-48BC-8232-81996B46FC88}" type="sibTrans" cxnId="{3728FCDE-5612-4A47-B530-FB7B72E1DF27}">
      <dgm:prSet/>
      <dgm:spPr/>
      <dgm:t>
        <a:bodyPr/>
        <a:lstStyle/>
        <a:p>
          <a:endParaRPr lang="tr-TR"/>
        </a:p>
      </dgm:t>
    </dgm:pt>
    <dgm:pt modelId="{9E3C5399-874C-4FB7-8093-A5B07A0B4724}">
      <dgm:prSet/>
      <dgm:spPr/>
      <dgm:t>
        <a:bodyPr/>
        <a:lstStyle/>
        <a:p>
          <a:r>
            <a:rPr lang="tr-TR" b="0" i="0" baseline="0"/>
            <a:t>BED10’un 100 Gy ve üstünde olması çeşitli çalışmalarca kalıcı tümör kontrolü ile ilişkili olduğu gösterilmiş.</a:t>
          </a:r>
          <a:endParaRPr lang="tr-TR"/>
        </a:p>
      </dgm:t>
    </dgm:pt>
    <dgm:pt modelId="{037A5B78-FBD7-49BD-8AE7-28A59409A131}" type="parTrans" cxnId="{6ED8858B-3EB5-4BEC-83A6-9CEFEB236CAF}">
      <dgm:prSet/>
      <dgm:spPr/>
      <dgm:t>
        <a:bodyPr/>
        <a:lstStyle/>
        <a:p>
          <a:endParaRPr lang="tr-TR"/>
        </a:p>
      </dgm:t>
    </dgm:pt>
    <dgm:pt modelId="{107C82EA-086F-4336-BFC9-4A83D6069B3A}" type="sibTrans" cxnId="{6ED8858B-3EB5-4BEC-83A6-9CEFEB236CAF}">
      <dgm:prSet/>
      <dgm:spPr/>
      <dgm:t>
        <a:bodyPr/>
        <a:lstStyle/>
        <a:p>
          <a:endParaRPr lang="tr-TR"/>
        </a:p>
      </dgm:t>
    </dgm:pt>
    <dgm:pt modelId="{D86B795B-32D0-4D62-9122-4F382F7677F1}">
      <dgm:prSet/>
      <dgm:spPr/>
      <dgm:t>
        <a:bodyPr/>
        <a:lstStyle/>
        <a:p>
          <a:r>
            <a:rPr lang="tr-TR" b="0" i="0" baseline="0"/>
            <a:t>Akciğer ve karaciğer metastazlarında BED10 değeri 100 Gy ve üstünde tutulurken, diğer tüm organlardaki BED10 değeri daha düşük dozlarla tedavi edilme eğiliminde. </a:t>
          </a:r>
          <a:endParaRPr lang="tr-TR"/>
        </a:p>
      </dgm:t>
    </dgm:pt>
    <dgm:pt modelId="{B77F3C5C-26A8-4D43-AA20-9597855664EF}" type="parTrans" cxnId="{EDA85406-902F-43E5-964C-7F3A353651AF}">
      <dgm:prSet/>
      <dgm:spPr/>
      <dgm:t>
        <a:bodyPr/>
        <a:lstStyle/>
        <a:p>
          <a:endParaRPr lang="tr-TR"/>
        </a:p>
      </dgm:t>
    </dgm:pt>
    <dgm:pt modelId="{369C13E6-3F3E-47F3-A61D-EECB05073F43}" type="sibTrans" cxnId="{EDA85406-902F-43E5-964C-7F3A353651AF}">
      <dgm:prSet/>
      <dgm:spPr/>
      <dgm:t>
        <a:bodyPr/>
        <a:lstStyle/>
        <a:p>
          <a:endParaRPr lang="tr-TR"/>
        </a:p>
      </dgm:t>
    </dgm:pt>
    <dgm:pt modelId="{5E890298-42B2-4E47-A0F1-4E13177E5AF3}" type="pres">
      <dgm:prSet presAssocID="{9436E82C-7E50-43A2-A4CF-1AEFC0E28E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F8DE61-61FA-4511-AC17-53AD805F4C45}" type="pres">
      <dgm:prSet presAssocID="{8B8FBCF4-5CAD-46EE-B5ED-1EBEC559675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D80ED1-96C6-444F-827F-042E142D4087}" type="pres">
      <dgm:prSet presAssocID="{9D9F5313-753C-4985-A79B-AE79066A2912}" presName="spacer" presStyleCnt="0"/>
      <dgm:spPr/>
    </dgm:pt>
    <dgm:pt modelId="{ADDFDC53-7AA3-4C63-B7F5-2A802F67800C}" type="pres">
      <dgm:prSet presAssocID="{07A066C1-0D24-4D7F-A030-F499348693D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345CDA-D215-4482-8137-B9187864C82A}" type="pres">
      <dgm:prSet presAssocID="{35B59202-BB6D-48BC-8232-81996B46FC88}" presName="spacer" presStyleCnt="0"/>
      <dgm:spPr/>
    </dgm:pt>
    <dgm:pt modelId="{B775169C-4D06-467A-A6AB-843AEB3754B1}" type="pres">
      <dgm:prSet presAssocID="{9E3C5399-874C-4FB7-8093-A5B07A0B472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4C172-B771-4D76-AD91-0B10F3C627BB}" type="pres">
      <dgm:prSet presAssocID="{107C82EA-086F-4336-BFC9-4A83D6069B3A}" presName="spacer" presStyleCnt="0"/>
      <dgm:spPr/>
    </dgm:pt>
    <dgm:pt modelId="{CB565502-DF83-40C9-AC09-0A06E8204592}" type="pres">
      <dgm:prSet presAssocID="{D86B795B-32D0-4D62-9122-4F382F7677F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A85406-902F-43E5-964C-7F3A353651AF}" srcId="{9436E82C-7E50-43A2-A4CF-1AEFC0E28E33}" destId="{D86B795B-32D0-4D62-9122-4F382F7677F1}" srcOrd="3" destOrd="0" parTransId="{B77F3C5C-26A8-4D43-AA20-9597855664EF}" sibTransId="{369C13E6-3F3E-47F3-A61D-EECB05073F43}"/>
    <dgm:cxn modelId="{EE54C636-DDF6-E440-9522-B5D836AEFABF}" type="presOf" srcId="{9E3C5399-874C-4FB7-8093-A5B07A0B4724}" destId="{B775169C-4D06-467A-A6AB-843AEB3754B1}" srcOrd="0" destOrd="0" presId="urn:microsoft.com/office/officeart/2005/8/layout/vList2"/>
    <dgm:cxn modelId="{3728FCDE-5612-4A47-B530-FB7B72E1DF27}" srcId="{9436E82C-7E50-43A2-A4CF-1AEFC0E28E33}" destId="{07A066C1-0D24-4D7F-A030-F499348693D0}" srcOrd="1" destOrd="0" parTransId="{1B570C36-F30B-45C2-A08B-750AF95C2589}" sibTransId="{35B59202-BB6D-48BC-8232-81996B46FC88}"/>
    <dgm:cxn modelId="{19890335-BC85-C043-9135-C0F430E8997B}" type="presOf" srcId="{D86B795B-32D0-4D62-9122-4F382F7677F1}" destId="{CB565502-DF83-40C9-AC09-0A06E8204592}" srcOrd="0" destOrd="0" presId="urn:microsoft.com/office/officeart/2005/8/layout/vList2"/>
    <dgm:cxn modelId="{371C8EB1-466E-41B1-91D2-E888A851870C}" srcId="{9436E82C-7E50-43A2-A4CF-1AEFC0E28E33}" destId="{8B8FBCF4-5CAD-46EE-B5ED-1EBEC5596757}" srcOrd="0" destOrd="0" parTransId="{C73686C5-A42B-4731-82C6-E3B47875C5E3}" sibTransId="{9D9F5313-753C-4985-A79B-AE79066A2912}"/>
    <dgm:cxn modelId="{C09CE1A7-550A-2443-9D22-2675F27AC084}" type="presOf" srcId="{9436E82C-7E50-43A2-A4CF-1AEFC0E28E33}" destId="{5E890298-42B2-4E47-A0F1-4E13177E5AF3}" srcOrd="0" destOrd="0" presId="urn:microsoft.com/office/officeart/2005/8/layout/vList2"/>
    <dgm:cxn modelId="{6ED8858B-3EB5-4BEC-83A6-9CEFEB236CAF}" srcId="{9436E82C-7E50-43A2-A4CF-1AEFC0E28E33}" destId="{9E3C5399-874C-4FB7-8093-A5B07A0B4724}" srcOrd="2" destOrd="0" parTransId="{037A5B78-FBD7-49BD-8AE7-28A59409A131}" sibTransId="{107C82EA-086F-4336-BFC9-4A83D6069B3A}"/>
    <dgm:cxn modelId="{94E87162-960D-E54F-9ACC-B5175FEA5C48}" type="presOf" srcId="{8B8FBCF4-5CAD-46EE-B5ED-1EBEC5596757}" destId="{D3F8DE61-61FA-4511-AC17-53AD805F4C45}" srcOrd="0" destOrd="0" presId="urn:microsoft.com/office/officeart/2005/8/layout/vList2"/>
    <dgm:cxn modelId="{EDE19ACE-CC5D-CC4F-84DF-FE3C2D514989}" type="presOf" srcId="{07A066C1-0D24-4D7F-A030-F499348693D0}" destId="{ADDFDC53-7AA3-4C63-B7F5-2A802F67800C}" srcOrd="0" destOrd="0" presId="urn:microsoft.com/office/officeart/2005/8/layout/vList2"/>
    <dgm:cxn modelId="{F2789F47-91F6-ED46-92FF-BC2AF6A9A1AF}" type="presParOf" srcId="{5E890298-42B2-4E47-A0F1-4E13177E5AF3}" destId="{D3F8DE61-61FA-4511-AC17-53AD805F4C45}" srcOrd="0" destOrd="0" presId="urn:microsoft.com/office/officeart/2005/8/layout/vList2"/>
    <dgm:cxn modelId="{3E8488CE-CECF-3344-BC7E-D863C0FBB815}" type="presParOf" srcId="{5E890298-42B2-4E47-A0F1-4E13177E5AF3}" destId="{43D80ED1-96C6-444F-827F-042E142D4087}" srcOrd="1" destOrd="0" presId="urn:microsoft.com/office/officeart/2005/8/layout/vList2"/>
    <dgm:cxn modelId="{69225F2E-7A8F-CB4B-9B31-E2C7F5EE3394}" type="presParOf" srcId="{5E890298-42B2-4E47-A0F1-4E13177E5AF3}" destId="{ADDFDC53-7AA3-4C63-B7F5-2A802F67800C}" srcOrd="2" destOrd="0" presId="urn:microsoft.com/office/officeart/2005/8/layout/vList2"/>
    <dgm:cxn modelId="{4FBA515A-3F33-EB46-B619-2A1B73D22E6D}" type="presParOf" srcId="{5E890298-42B2-4E47-A0F1-4E13177E5AF3}" destId="{7E345CDA-D215-4482-8137-B9187864C82A}" srcOrd="3" destOrd="0" presId="urn:microsoft.com/office/officeart/2005/8/layout/vList2"/>
    <dgm:cxn modelId="{F77EE763-5698-0143-96A6-5114B2054F07}" type="presParOf" srcId="{5E890298-42B2-4E47-A0F1-4E13177E5AF3}" destId="{B775169C-4D06-467A-A6AB-843AEB3754B1}" srcOrd="4" destOrd="0" presId="urn:microsoft.com/office/officeart/2005/8/layout/vList2"/>
    <dgm:cxn modelId="{67149576-77FB-7D47-AD76-741F7DE88568}" type="presParOf" srcId="{5E890298-42B2-4E47-A0F1-4E13177E5AF3}" destId="{6A54C172-B771-4D76-AD91-0B10F3C627BB}" srcOrd="5" destOrd="0" presId="urn:microsoft.com/office/officeart/2005/8/layout/vList2"/>
    <dgm:cxn modelId="{AA0961AC-7638-1844-B169-41D6672EA6AE}" type="presParOf" srcId="{5E890298-42B2-4E47-A0F1-4E13177E5AF3}" destId="{CB565502-DF83-40C9-AC09-0A06E820459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E3AE1-C231-4D39-BAFC-B9FAC862E708}">
      <dsp:nvSpPr>
        <dsp:cNvPr id="0" name=""/>
        <dsp:cNvSpPr/>
      </dsp:nvSpPr>
      <dsp:spPr>
        <a:xfrm rot="10800000">
          <a:off x="1595067" y="1892"/>
          <a:ext cx="5473426" cy="8656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74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i="0" kern="1200" baseline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Oligometastatik</a:t>
          </a:r>
          <a:r>
            <a:rPr lang="tr-TR" sz="2000" b="0" i="0" kern="12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Hastalık Tanımı ve Giriş</a:t>
          </a:r>
          <a:endParaRPr lang="tr-TR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811490" y="1892"/>
        <a:ext cx="5257003" cy="865692"/>
      </dsp:txXfrm>
    </dsp:sp>
    <dsp:sp modelId="{138F4A80-82F3-4B80-BB66-0CA33FE75594}">
      <dsp:nvSpPr>
        <dsp:cNvPr id="0" name=""/>
        <dsp:cNvSpPr/>
      </dsp:nvSpPr>
      <dsp:spPr>
        <a:xfrm>
          <a:off x="1162221" y="1892"/>
          <a:ext cx="865692" cy="8656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E98E9A-2C1E-47BC-B577-BB450F0C9294}">
      <dsp:nvSpPr>
        <dsp:cNvPr id="0" name=""/>
        <dsp:cNvSpPr/>
      </dsp:nvSpPr>
      <dsp:spPr>
        <a:xfrm rot="10800000">
          <a:off x="1595067" y="1126000"/>
          <a:ext cx="5473426" cy="8656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74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i="0" kern="12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Güncel Kılavuzlarla </a:t>
          </a:r>
          <a:r>
            <a:rPr lang="tr-TR" sz="2000" b="0" i="0" kern="1200" baseline="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Oligometastaza</a:t>
          </a:r>
          <a:r>
            <a:rPr lang="tr-TR" sz="2000" b="0" i="0" kern="12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Yaklaşım</a:t>
          </a:r>
          <a:endParaRPr lang="tr-TR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811490" y="1126000"/>
        <a:ext cx="5257003" cy="865692"/>
      </dsp:txXfrm>
    </dsp:sp>
    <dsp:sp modelId="{984E2545-DB67-4985-85DA-FE11A8F75792}">
      <dsp:nvSpPr>
        <dsp:cNvPr id="0" name=""/>
        <dsp:cNvSpPr/>
      </dsp:nvSpPr>
      <dsp:spPr>
        <a:xfrm>
          <a:off x="1162221" y="1126000"/>
          <a:ext cx="865692" cy="8656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A7A9A2-1F37-41D9-AB31-6932DAFC6B01}">
      <dsp:nvSpPr>
        <dsp:cNvPr id="0" name=""/>
        <dsp:cNvSpPr/>
      </dsp:nvSpPr>
      <dsp:spPr>
        <a:xfrm rot="10800000">
          <a:off x="1595067" y="2250107"/>
          <a:ext cx="5473426" cy="8656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74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i="0" kern="12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Kılavuzlara Yön veren Randomize Çalışmaların Kısa Özeti</a:t>
          </a:r>
          <a:endParaRPr lang="tr-TR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811490" y="2250107"/>
        <a:ext cx="5257003" cy="865692"/>
      </dsp:txXfrm>
    </dsp:sp>
    <dsp:sp modelId="{B0CA906E-A25E-4E68-B1D2-1B8059984B39}">
      <dsp:nvSpPr>
        <dsp:cNvPr id="0" name=""/>
        <dsp:cNvSpPr/>
      </dsp:nvSpPr>
      <dsp:spPr>
        <a:xfrm>
          <a:off x="1162221" y="2250107"/>
          <a:ext cx="865692" cy="8656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4EA10A-2623-481B-B1F8-46489B05E053}">
      <dsp:nvSpPr>
        <dsp:cNvPr id="0" name=""/>
        <dsp:cNvSpPr/>
      </dsp:nvSpPr>
      <dsp:spPr>
        <a:xfrm rot="10800000">
          <a:off x="1595067" y="3374215"/>
          <a:ext cx="5473426" cy="86569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746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0" i="0" kern="1200" baseline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Sonuç</a:t>
          </a:r>
          <a:endParaRPr lang="tr-TR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1811490" y="3374215"/>
        <a:ext cx="5257003" cy="865692"/>
      </dsp:txXfrm>
    </dsp:sp>
    <dsp:sp modelId="{B7042500-D107-4154-8E2B-8A83F5D5E883}">
      <dsp:nvSpPr>
        <dsp:cNvPr id="0" name=""/>
        <dsp:cNvSpPr/>
      </dsp:nvSpPr>
      <dsp:spPr>
        <a:xfrm>
          <a:off x="1162221" y="3374215"/>
          <a:ext cx="865692" cy="86569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621DE-1C1D-4A6C-8539-FD660916F2BC}">
      <dsp:nvSpPr>
        <dsp:cNvPr id="0" name=""/>
        <dsp:cNvSpPr/>
      </dsp:nvSpPr>
      <dsp:spPr>
        <a:xfrm>
          <a:off x="0" y="0"/>
          <a:ext cx="3381482" cy="718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baseline="0" dirty="0" err="1"/>
            <a:t>Sonuç</a:t>
          </a:r>
          <a:r>
            <a:rPr lang="en-US" sz="2400" b="0" i="0" kern="1200" baseline="0" dirty="0"/>
            <a:t>:</a:t>
          </a:r>
          <a:endParaRPr lang="tr-TR" sz="2400" kern="1200" dirty="0"/>
        </a:p>
      </dsp:txBody>
      <dsp:txXfrm>
        <a:off x="35069" y="35069"/>
        <a:ext cx="3311344" cy="648248"/>
      </dsp:txXfrm>
    </dsp:sp>
    <dsp:sp modelId="{B179F368-77B0-4BD7-87C8-758151270024}">
      <dsp:nvSpPr>
        <dsp:cNvPr id="0" name=""/>
        <dsp:cNvSpPr/>
      </dsp:nvSpPr>
      <dsp:spPr>
        <a:xfrm>
          <a:off x="0" y="820664"/>
          <a:ext cx="3381482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36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0" i="0" kern="1200" baseline="0" dirty="0"/>
            <a:t>%81 </a:t>
          </a:r>
          <a:r>
            <a:rPr lang="en-US" sz="2000" b="0" i="0" kern="1200" baseline="0" dirty="0" err="1"/>
            <a:t>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kür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amaçlı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tedavi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0" i="0" kern="1200" baseline="0" dirty="0"/>
            <a:t>PET-CT %98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000" b="0" i="0" kern="1200" baseline="0" dirty="0"/>
            <a:t>MRI %91 </a:t>
          </a:r>
          <a:r>
            <a:rPr lang="en-US" sz="2000" b="0" i="0" kern="1200" baseline="0" dirty="0" err="1"/>
            <a:t>çekilmesi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zorunlu</a:t>
          </a:r>
          <a:endParaRPr lang="tr-TR" sz="2000" kern="1200" dirty="0"/>
        </a:p>
      </dsp:txBody>
      <dsp:txXfrm>
        <a:off x="0" y="820664"/>
        <a:ext cx="3381482" cy="1076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93A8C-90F3-4161-BDA8-BD56FF8750A2}">
      <dsp:nvSpPr>
        <dsp:cNvPr id="0" name=""/>
        <dsp:cNvSpPr/>
      </dsp:nvSpPr>
      <dsp:spPr>
        <a:xfrm rot="5400000">
          <a:off x="3183668" y="-802043"/>
          <a:ext cx="2994143" cy="459823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baseline="0" dirty="0" err="1"/>
            <a:t>Metastaz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sayısı</a:t>
          </a:r>
          <a:r>
            <a:rPr lang="en-US" sz="2000" b="0" i="0" kern="1200" baseline="0" dirty="0"/>
            <a:t>: ≤3: %42; ≥5: %17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baseline="0" dirty="0" err="1"/>
            <a:t>Çoğu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katılımcı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tutulmuş</a:t>
          </a:r>
          <a:r>
            <a:rPr lang="en-US" sz="2000" b="0" i="0" kern="1200" baseline="0" dirty="0"/>
            <a:t> organ </a:t>
          </a:r>
          <a:r>
            <a:rPr lang="en-US" sz="2000" b="0" i="0" kern="1200" baseline="0" dirty="0" err="1"/>
            <a:t>sayısı</a:t>
          </a:r>
          <a:r>
            <a:rPr lang="en-US" sz="2000" b="0" i="0" kern="1200" baseline="0" dirty="0"/>
            <a:t> ≤3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baseline="0" dirty="0" err="1"/>
            <a:t>Çok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az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katılımcı</a:t>
          </a:r>
          <a:r>
            <a:rPr lang="en-US" sz="2000" b="0" i="0" kern="1200" baseline="0" dirty="0"/>
            <a:t> mediastinal LN </a:t>
          </a:r>
          <a:r>
            <a:rPr lang="en-US" sz="2000" b="0" i="0" kern="1200" baseline="0" dirty="0" err="1"/>
            <a:t>tutulumunu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metastaz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kabul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etmiş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baseline="0" dirty="0" err="1"/>
            <a:t>Metastatik</a:t>
          </a:r>
          <a:r>
            <a:rPr lang="en-US" sz="2000" b="0" i="0" kern="1200" baseline="0" dirty="0"/>
            <a:t> organ tipi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i="0" kern="1200" baseline="0" dirty="0" err="1"/>
            <a:t>Patoloji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gereksinimi</a:t>
          </a:r>
          <a:endParaRPr lang="tr-TR" sz="2000" kern="1200" dirty="0"/>
        </a:p>
      </dsp:txBody>
      <dsp:txXfrm rot="-5400000">
        <a:off x="2381623" y="146164"/>
        <a:ext cx="4452072" cy="2701819"/>
      </dsp:txXfrm>
    </dsp:sp>
    <dsp:sp modelId="{B4361194-D8A8-4648-8044-45146A52ED51}">
      <dsp:nvSpPr>
        <dsp:cNvPr id="0" name=""/>
        <dsp:cNvSpPr/>
      </dsp:nvSpPr>
      <dsp:spPr>
        <a:xfrm>
          <a:off x="211906" y="0"/>
          <a:ext cx="2169716" cy="2991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 dirty="0"/>
            <a:t>Halen </a:t>
          </a:r>
          <a:r>
            <a:rPr lang="en-US" sz="2000" b="0" i="0" kern="1200" baseline="0" dirty="0" err="1"/>
            <a:t>tartışmalı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konular</a:t>
          </a:r>
          <a:r>
            <a:rPr lang="en-US" sz="2000" b="0" i="0" kern="1200" baseline="0" dirty="0"/>
            <a:t>: </a:t>
          </a:r>
          <a:endParaRPr lang="tr-TR" sz="2000" kern="1200" dirty="0"/>
        </a:p>
      </dsp:txBody>
      <dsp:txXfrm>
        <a:off x="317823" y="105917"/>
        <a:ext cx="1957882" cy="27793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A3C94-4C66-4A4E-9C21-E1E7F4CF1907}">
      <dsp:nvSpPr>
        <dsp:cNvPr id="0" name=""/>
        <dsp:cNvSpPr/>
      </dsp:nvSpPr>
      <dsp:spPr>
        <a:xfrm>
          <a:off x="0" y="60080"/>
          <a:ext cx="3314411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 dirty="0" err="1"/>
            <a:t>Hedef</a:t>
          </a:r>
          <a:r>
            <a:rPr lang="en-US" sz="2000" b="0" i="0" kern="1200" baseline="0" dirty="0"/>
            <a:t> 94 </a:t>
          </a:r>
          <a:r>
            <a:rPr lang="en-US" sz="2000" b="0" i="0" kern="1200" baseline="0" dirty="0" err="1"/>
            <a:t>hastaya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ulaşmak</a:t>
          </a:r>
          <a:endParaRPr lang="tr-TR" sz="2000" kern="1200" dirty="0"/>
        </a:p>
      </dsp:txBody>
      <dsp:txXfrm>
        <a:off x="24674" y="84754"/>
        <a:ext cx="3265063" cy="456092"/>
      </dsp:txXfrm>
    </dsp:sp>
    <dsp:sp modelId="{0D011531-7528-4CFF-BEB8-1FF758A721AB}">
      <dsp:nvSpPr>
        <dsp:cNvPr id="0" name=""/>
        <dsp:cNvSpPr/>
      </dsp:nvSpPr>
      <dsp:spPr>
        <a:xfrm>
          <a:off x="0" y="643280"/>
          <a:ext cx="3314411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/>
            <a:t>%80 adeno</a:t>
          </a:r>
          <a:endParaRPr lang="tr-TR" sz="2000" kern="1200"/>
        </a:p>
      </dsp:txBody>
      <dsp:txXfrm>
        <a:off x="24674" y="667954"/>
        <a:ext cx="3265063" cy="456092"/>
      </dsp:txXfrm>
    </dsp:sp>
    <dsp:sp modelId="{3604D3CB-C8FC-4972-801C-04D97DEDBF28}">
      <dsp:nvSpPr>
        <dsp:cNvPr id="0" name=""/>
        <dsp:cNvSpPr/>
      </dsp:nvSpPr>
      <dsp:spPr>
        <a:xfrm>
          <a:off x="0" y="1226480"/>
          <a:ext cx="3314411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/>
            <a:t>%94 senkron</a:t>
          </a:r>
          <a:endParaRPr lang="tr-TR" sz="2000" kern="1200"/>
        </a:p>
      </dsp:txBody>
      <dsp:txXfrm>
        <a:off x="24674" y="1251154"/>
        <a:ext cx="3265063" cy="456092"/>
      </dsp:txXfrm>
    </dsp:sp>
    <dsp:sp modelId="{36986A19-FA04-4E64-B6C5-CD2CE43B1FAA}">
      <dsp:nvSpPr>
        <dsp:cNvPr id="0" name=""/>
        <dsp:cNvSpPr/>
      </dsp:nvSpPr>
      <dsp:spPr>
        <a:xfrm>
          <a:off x="0" y="1809680"/>
          <a:ext cx="3314411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 dirty="0"/>
            <a:t>13 (%27) </a:t>
          </a:r>
          <a:r>
            <a:rPr lang="en-US" sz="2000" b="0" i="0" kern="1200" baseline="0" dirty="0" err="1"/>
            <a:t>kranial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metastazı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var</a:t>
          </a:r>
          <a:endParaRPr lang="tr-TR" sz="2000" kern="1200" dirty="0"/>
        </a:p>
      </dsp:txBody>
      <dsp:txXfrm>
        <a:off x="24674" y="1834354"/>
        <a:ext cx="3265063" cy="456092"/>
      </dsp:txXfrm>
    </dsp:sp>
    <dsp:sp modelId="{AAD94924-71C7-40A2-BC8F-0C8B1C28F1B2}">
      <dsp:nvSpPr>
        <dsp:cNvPr id="0" name=""/>
        <dsp:cNvSpPr/>
      </dsp:nvSpPr>
      <dsp:spPr>
        <a:xfrm>
          <a:off x="0" y="2392880"/>
          <a:ext cx="3314411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 dirty="0"/>
            <a:t>%53 hasta N2-3</a:t>
          </a:r>
          <a:endParaRPr lang="tr-TR" sz="2000" kern="1200" dirty="0"/>
        </a:p>
      </dsp:txBody>
      <dsp:txXfrm>
        <a:off x="24674" y="2417554"/>
        <a:ext cx="3265063" cy="456092"/>
      </dsp:txXfrm>
    </dsp:sp>
    <dsp:sp modelId="{C71AFBEA-90F6-45CA-89F2-1F0F571C208C}">
      <dsp:nvSpPr>
        <dsp:cNvPr id="0" name=""/>
        <dsp:cNvSpPr/>
      </dsp:nvSpPr>
      <dsp:spPr>
        <a:xfrm>
          <a:off x="0" y="2976080"/>
          <a:ext cx="3314411" cy="505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i="0" kern="1200" baseline="0" dirty="0"/>
            <a:t>%16 </a:t>
          </a:r>
          <a:r>
            <a:rPr lang="en-US" sz="2000" b="0" i="0" kern="1200" baseline="0" dirty="0" err="1"/>
            <a:t>hastada</a:t>
          </a:r>
          <a:r>
            <a:rPr lang="en-US" sz="2000" b="0" i="0" kern="1200" baseline="0" dirty="0"/>
            <a:t> </a:t>
          </a:r>
          <a:r>
            <a:rPr lang="en-US" sz="2000" b="0" i="0" kern="1200" baseline="0" dirty="0" err="1"/>
            <a:t>mutasyon</a:t>
          </a:r>
          <a:r>
            <a:rPr lang="en-US" sz="2000" b="0" i="0" kern="1200" baseline="0" dirty="0"/>
            <a:t> (+)</a:t>
          </a:r>
          <a:endParaRPr lang="tr-TR" sz="2000" kern="1200" dirty="0"/>
        </a:p>
      </dsp:txBody>
      <dsp:txXfrm>
        <a:off x="24674" y="3000754"/>
        <a:ext cx="3265063" cy="4560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1DFBB-3654-408A-9457-B033C972ECF2}">
      <dsp:nvSpPr>
        <dsp:cNvPr id="0" name=""/>
        <dsp:cNvSpPr/>
      </dsp:nvSpPr>
      <dsp:spPr>
        <a:xfrm>
          <a:off x="0" y="6586"/>
          <a:ext cx="85344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/>
            <a:t>Ne </a:t>
          </a:r>
          <a:r>
            <a:rPr lang="en-US" sz="2400" b="1" i="0" kern="1200" baseline="0" dirty="0" err="1"/>
            <a:t>Öğrendik</a:t>
          </a:r>
          <a:r>
            <a:rPr lang="en-US" sz="2400" b="1" i="0" kern="1200" baseline="0" dirty="0"/>
            <a:t>:</a:t>
          </a:r>
          <a:endParaRPr lang="tr-TR" sz="2400" kern="1200" dirty="0"/>
        </a:p>
      </dsp:txBody>
      <dsp:txXfrm>
        <a:off x="59399" y="65985"/>
        <a:ext cx="8415602" cy="1098002"/>
      </dsp:txXfrm>
    </dsp:sp>
    <dsp:sp modelId="{5F06A395-80BF-4807-974B-1A2DBBE920E8}">
      <dsp:nvSpPr>
        <dsp:cNvPr id="0" name=""/>
        <dsp:cNvSpPr/>
      </dsp:nvSpPr>
      <dsp:spPr>
        <a:xfrm>
          <a:off x="0" y="1229973"/>
          <a:ext cx="8534400" cy="24891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96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KT ye stabil veya duyarlı olsa bile radyolojik </a:t>
          </a:r>
          <a:r>
            <a:rPr lang="tr-TR" sz="2000" b="0" i="0" kern="1200" baseline="0" dirty="0" err="1"/>
            <a:t>ispatlanmasada</a:t>
          </a:r>
          <a:r>
            <a:rPr lang="tr-TR" sz="2000" b="0" i="0" kern="1200" baseline="0" dirty="0"/>
            <a:t> geride kalabilecek tedaviye dirençli </a:t>
          </a:r>
          <a:r>
            <a:rPr lang="tr-TR" sz="2000" b="0" i="0" kern="1200" baseline="0" dirty="0" err="1"/>
            <a:t>malign</a:t>
          </a:r>
          <a:r>
            <a:rPr lang="tr-TR" sz="2000" b="0" i="0" kern="1200" baseline="0" dirty="0"/>
            <a:t> hücreler </a:t>
          </a:r>
          <a:r>
            <a:rPr lang="tr-TR" sz="2000" b="0" i="0" kern="1200" baseline="0" dirty="0" err="1"/>
            <a:t>metastatik</a:t>
          </a:r>
          <a:r>
            <a:rPr lang="tr-TR" sz="2000" b="0" i="0" kern="1200" baseline="0" dirty="0"/>
            <a:t> yayılım için risk faktörü olabilir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Uygulanacak LCT bu dirençli hücre yükünü azaltabilir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Bu nedenle buna göre eğer LCT tedavisi radyolojik progresyona kadar geciktirilirse erken LCT den daha az etkili olması beklenir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LCT sistemik tedavinin etkilerini güçlendirebilir ve </a:t>
          </a:r>
          <a:r>
            <a:rPr lang="tr-TR" sz="2000" b="0" i="0" kern="1200" baseline="0" dirty="0" err="1"/>
            <a:t>konsolidatif</a:t>
          </a:r>
          <a:r>
            <a:rPr lang="tr-TR" sz="2000" b="0" i="0" kern="1200" baseline="0" dirty="0"/>
            <a:t> radyoterapi </a:t>
          </a:r>
          <a:r>
            <a:rPr lang="tr-TR" sz="2000" b="0" i="0" kern="1200" baseline="0" dirty="0" smtClean="0"/>
            <a:t>tümör </a:t>
          </a:r>
          <a:r>
            <a:rPr lang="tr-TR" sz="2000" b="0" i="0" kern="1200" baseline="0" dirty="0"/>
            <a:t>hücrelerinin idame tedavisine daha duyarlı hale getirebilir</a:t>
          </a:r>
          <a:endParaRPr lang="tr-TR" sz="2000" kern="1200" dirty="0"/>
        </a:p>
      </dsp:txBody>
      <dsp:txXfrm>
        <a:off x="0" y="1229973"/>
        <a:ext cx="8534400" cy="24891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7B08E6-06AB-4E78-8B03-3DC9DABDA1A0}">
      <dsp:nvSpPr>
        <dsp:cNvPr id="0" name=""/>
        <dsp:cNvSpPr/>
      </dsp:nvSpPr>
      <dsp:spPr>
        <a:xfrm>
          <a:off x="0" y="74817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kern="1200" baseline="0" dirty="0"/>
            <a:t>Ancak:</a:t>
          </a:r>
          <a:endParaRPr lang="tr-TR" sz="2400" kern="1200" dirty="0"/>
        </a:p>
      </dsp:txBody>
      <dsp:txXfrm>
        <a:off x="59399" y="134216"/>
        <a:ext cx="8110802" cy="1098002"/>
      </dsp:txXfrm>
    </dsp:sp>
    <dsp:sp modelId="{5E78CE44-257E-4BF5-B6F4-5A5B5341767B}">
      <dsp:nvSpPr>
        <dsp:cNvPr id="0" name=""/>
        <dsp:cNvSpPr/>
      </dsp:nvSpPr>
      <dsp:spPr>
        <a:xfrm>
          <a:off x="0" y="1291617"/>
          <a:ext cx="8229600" cy="2556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Çalışma 49 hasta ile sınırlı kaldı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Önemli </a:t>
          </a:r>
          <a:r>
            <a:rPr lang="tr-TR" sz="2000" b="0" i="0" kern="1200" baseline="0" dirty="0" err="1"/>
            <a:t>prognostik</a:t>
          </a:r>
          <a:r>
            <a:rPr lang="tr-TR" sz="2000" b="0" i="0" kern="1200" baseline="0" dirty="0"/>
            <a:t> faktörlerin (hastalık bölge </a:t>
          </a:r>
          <a:r>
            <a:rPr lang="tr-TR" sz="2000" b="0" i="0" kern="1200" baseline="0" dirty="0" err="1"/>
            <a:t>sayısı,ilk</a:t>
          </a:r>
          <a:r>
            <a:rPr lang="tr-TR" sz="2000" b="0" i="0" kern="1200" baseline="0" dirty="0"/>
            <a:t> tedaviye cevap, CNS met varlığı, </a:t>
          </a:r>
          <a:r>
            <a:rPr lang="tr-TR" sz="2000" b="0" i="0" kern="1200" baseline="0" dirty="0" err="1"/>
            <a:t>intratorasik</a:t>
          </a:r>
          <a:r>
            <a:rPr lang="tr-TR" sz="2000" b="0" i="0" kern="1200" baseline="0" dirty="0"/>
            <a:t> </a:t>
          </a:r>
          <a:r>
            <a:rPr lang="tr-TR" sz="2000" b="0" i="0" kern="1200" baseline="0" dirty="0" err="1"/>
            <a:t>nodal</a:t>
          </a:r>
          <a:r>
            <a:rPr lang="tr-TR" sz="2000" b="0" i="0" kern="1200" baseline="0" dirty="0"/>
            <a:t> durum, EGFR/ALK mutasyon varlığı) etkisini değerlendirmek için yetersiz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İlk basamak ve idame tedavileri oldukça heterojen. Sonuçları etkilemiş olabilir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2012 de planlanmış çalışma. </a:t>
          </a:r>
          <a:r>
            <a:rPr lang="tr-TR" sz="2000" b="0" i="0" kern="1200" baseline="0" dirty="0" err="1"/>
            <a:t>İmmunoterapi</a:t>
          </a:r>
          <a:r>
            <a:rPr lang="tr-TR" sz="2000" b="0" i="0" kern="1200" baseline="0" dirty="0"/>
            <a:t> öncesi dönem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SBRT dozları çok farklı</a:t>
          </a:r>
          <a:endParaRPr lang="tr-TR" sz="2000" kern="1200" dirty="0"/>
        </a:p>
      </dsp:txBody>
      <dsp:txXfrm>
        <a:off x="0" y="1291617"/>
        <a:ext cx="8229600" cy="25564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3138E-DC7F-481A-A448-B467916EB853}">
      <dsp:nvSpPr>
        <dsp:cNvPr id="0" name=""/>
        <dsp:cNvSpPr/>
      </dsp:nvSpPr>
      <dsp:spPr>
        <a:xfrm>
          <a:off x="0" y="8525"/>
          <a:ext cx="8229600" cy="673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0" i="0" kern="1200" baseline="0" dirty="0"/>
            <a:t>Sonuç:</a:t>
          </a:r>
          <a:endParaRPr lang="tr-TR" sz="2400" kern="1200" dirty="0"/>
        </a:p>
      </dsp:txBody>
      <dsp:txXfrm>
        <a:off x="32898" y="41423"/>
        <a:ext cx="8163804" cy="608124"/>
      </dsp:txXfrm>
    </dsp:sp>
    <dsp:sp modelId="{E1B345B8-E89E-4B89-91CC-F06D95245A9D}">
      <dsp:nvSpPr>
        <dsp:cNvPr id="0" name=""/>
        <dsp:cNvSpPr/>
      </dsp:nvSpPr>
      <dsp:spPr>
        <a:xfrm>
          <a:off x="0" y="682445"/>
          <a:ext cx="8229600" cy="950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Erken LCT  hiç LCT yapılmamasından daha iyi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2000" b="0" i="0" kern="1200" baseline="0" dirty="0"/>
            <a:t>Ancak progresyon olduysa ve eğer yapılabiliyorsa geç LCT OS ye katkı sağlayabilir</a:t>
          </a:r>
          <a:endParaRPr lang="tr-TR" sz="2000" kern="1200" dirty="0"/>
        </a:p>
      </dsp:txBody>
      <dsp:txXfrm>
        <a:off x="0" y="682445"/>
        <a:ext cx="8229600" cy="9501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3BC1A-9052-47D5-8533-DDF977DCB537}">
      <dsp:nvSpPr>
        <dsp:cNvPr id="0" name=""/>
        <dsp:cNvSpPr/>
      </dsp:nvSpPr>
      <dsp:spPr>
        <a:xfrm>
          <a:off x="0" y="115238"/>
          <a:ext cx="6332555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0" i="0" kern="1200" baseline="0" dirty="0"/>
            <a:t>SABR konvansiyonel </a:t>
          </a:r>
          <a:r>
            <a:rPr lang="tr-TR" sz="1700" b="0" i="0" kern="1200" baseline="0" dirty="0" err="1"/>
            <a:t>RT’ye</a:t>
          </a:r>
          <a:r>
            <a:rPr lang="tr-TR" sz="1700" b="0" i="0" kern="1200" baseline="0" dirty="0"/>
            <a:t> göre antitümör immünitesini daha güçlü indükler.</a:t>
          </a:r>
          <a:endParaRPr lang="tr-TR" sz="1700" kern="1200" dirty="0"/>
        </a:p>
      </dsp:txBody>
      <dsp:txXfrm>
        <a:off x="33012" y="148250"/>
        <a:ext cx="6266531" cy="610236"/>
      </dsp:txXfrm>
    </dsp:sp>
    <dsp:sp modelId="{72067FD2-97EC-4419-83DD-20A8CC97A5BA}">
      <dsp:nvSpPr>
        <dsp:cNvPr id="0" name=""/>
        <dsp:cNvSpPr/>
      </dsp:nvSpPr>
      <dsp:spPr>
        <a:xfrm>
          <a:off x="0" y="840458"/>
          <a:ext cx="6332555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0" i="0" kern="1200" baseline="0"/>
            <a:t>Immün checkpoint inhibitörleri ile SBRT’nin sinerjistik etkisi mevcut.</a:t>
          </a:r>
          <a:endParaRPr lang="tr-TR" sz="1700" kern="1200"/>
        </a:p>
      </dsp:txBody>
      <dsp:txXfrm>
        <a:off x="33012" y="873470"/>
        <a:ext cx="6266531" cy="610236"/>
      </dsp:txXfrm>
    </dsp:sp>
    <dsp:sp modelId="{7D12C33B-4D14-47A9-AD0F-9DA5BF87408D}">
      <dsp:nvSpPr>
        <dsp:cNvPr id="0" name=""/>
        <dsp:cNvSpPr/>
      </dsp:nvSpPr>
      <dsp:spPr>
        <a:xfrm>
          <a:off x="0" y="1565678"/>
          <a:ext cx="6332555" cy="676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b="0" i="0" kern="1200" baseline="0"/>
            <a:t>Vasküler hasar artışına bağlı fraksiyon başına yüksek doz-yanıt ilişkisi artıyor olabilir, bu nedenle konvansiyonelden daha etkili olabilir.</a:t>
          </a:r>
          <a:endParaRPr lang="tr-TR" sz="1700" kern="1200"/>
        </a:p>
      </dsp:txBody>
      <dsp:txXfrm>
        <a:off x="33012" y="1598690"/>
        <a:ext cx="6266531" cy="6102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B2212-7834-42D3-B08E-005E4F0E36ED}">
      <dsp:nvSpPr>
        <dsp:cNvPr id="0" name=""/>
        <dsp:cNvSpPr/>
      </dsp:nvSpPr>
      <dsp:spPr>
        <a:xfrm>
          <a:off x="2567286" y="1039"/>
          <a:ext cx="2888197" cy="605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kern="1200" baseline="0"/>
            <a:t>İlk ASCO 2020 de sunuldu</a:t>
          </a:r>
          <a:endParaRPr lang="tr-TR" sz="1700" kern="1200"/>
        </a:p>
      </dsp:txBody>
      <dsp:txXfrm>
        <a:off x="2596821" y="30574"/>
        <a:ext cx="2829127" cy="545954"/>
      </dsp:txXfrm>
    </dsp:sp>
    <dsp:sp modelId="{17DB55C1-7DC9-42C3-915D-CF641CEACB42}">
      <dsp:nvSpPr>
        <dsp:cNvPr id="0" name=""/>
        <dsp:cNvSpPr/>
      </dsp:nvSpPr>
      <dsp:spPr>
        <a:xfrm>
          <a:off x="2567286" y="636314"/>
          <a:ext cx="2888197" cy="605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kern="1200" baseline="0"/>
            <a:t>631 hasta da EGFR, ALK bakılmış</a:t>
          </a:r>
          <a:endParaRPr lang="tr-TR" sz="1700" kern="1200"/>
        </a:p>
      </dsp:txBody>
      <dsp:txXfrm>
        <a:off x="2596821" y="665849"/>
        <a:ext cx="2829127" cy="545954"/>
      </dsp:txXfrm>
    </dsp:sp>
    <dsp:sp modelId="{76E7A604-C010-41D8-AF39-13CFABAF5BE3}">
      <dsp:nvSpPr>
        <dsp:cNvPr id="0" name=""/>
        <dsp:cNvSpPr/>
      </dsp:nvSpPr>
      <dsp:spPr>
        <a:xfrm>
          <a:off x="2567286" y="1271590"/>
          <a:ext cx="2888197" cy="605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kern="1200" baseline="0"/>
            <a:t>Faz 3 randomize 136 hasta</a:t>
          </a:r>
          <a:endParaRPr lang="tr-TR" sz="1700" kern="1200"/>
        </a:p>
      </dsp:txBody>
      <dsp:txXfrm>
        <a:off x="2596821" y="1301125"/>
        <a:ext cx="2829127" cy="545954"/>
      </dsp:txXfrm>
    </dsp:sp>
    <dsp:sp modelId="{7D4CA2A0-FD69-4DE9-B415-B3600546E183}">
      <dsp:nvSpPr>
        <dsp:cNvPr id="0" name=""/>
        <dsp:cNvSpPr/>
      </dsp:nvSpPr>
      <dsp:spPr>
        <a:xfrm>
          <a:off x="2567286" y="1906866"/>
          <a:ext cx="2888197" cy="605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kern="1200" baseline="0"/>
            <a:t>≤5 metastaz</a:t>
          </a:r>
          <a:endParaRPr lang="tr-TR" sz="1700" kern="1200"/>
        </a:p>
      </dsp:txBody>
      <dsp:txXfrm>
        <a:off x="2596821" y="1936401"/>
        <a:ext cx="2829127" cy="545954"/>
      </dsp:txXfrm>
    </dsp:sp>
    <dsp:sp modelId="{3505016B-D5EB-453E-B97D-4E5579C4C55B}">
      <dsp:nvSpPr>
        <dsp:cNvPr id="0" name=""/>
        <dsp:cNvSpPr/>
      </dsp:nvSpPr>
      <dsp:spPr>
        <a:xfrm>
          <a:off x="2567286" y="2542142"/>
          <a:ext cx="2888197" cy="605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kern="1200" baseline="0"/>
            <a:t>Upfront SBRT +TKI(68 hasta) vs TKI (65 hasta)</a:t>
          </a:r>
          <a:endParaRPr lang="tr-TR" sz="1700" kern="1200"/>
        </a:p>
      </dsp:txBody>
      <dsp:txXfrm>
        <a:off x="2596821" y="2571677"/>
        <a:ext cx="2829127" cy="545954"/>
      </dsp:txXfrm>
    </dsp:sp>
    <dsp:sp modelId="{6DB548D1-07E4-432F-B689-7FBA1AF9C910}">
      <dsp:nvSpPr>
        <dsp:cNvPr id="0" name=""/>
        <dsp:cNvSpPr/>
      </dsp:nvSpPr>
      <dsp:spPr>
        <a:xfrm>
          <a:off x="2567286" y="3177418"/>
          <a:ext cx="2888197" cy="6050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0" i="0" kern="1200" baseline="0"/>
            <a:t>PFS ve OS avantajı</a:t>
          </a:r>
          <a:endParaRPr lang="tr-TR" sz="1700" kern="1200"/>
        </a:p>
      </dsp:txBody>
      <dsp:txXfrm>
        <a:off x="2596821" y="3206953"/>
        <a:ext cx="2829127" cy="54595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8DE61-61FA-4511-AC17-53AD805F4C45}">
      <dsp:nvSpPr>
        <dsp:cNvPr id="0" name=""/>
        <dsp:cNvSpPr/>
      </dsp:nvSpPr>
      <dsp:spPr>
        <a:xfrm>
          <a:off x="0" y="63500"/>
          <a:ext cx="8230716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i="0" kern="1200" baseline="0"/>
            <a:t>Hedefe yönelik tedavi veya immünoterapilerde; metastazın lokasyonundan bağımsız SBRT dozunun azaltılmaması veya fraksiyon sayısının değiştirilmemesi ile ilgili güçlü fikir birliği mevcut.  </a:t>
          </a:r>
          <a:endParaRPr lang="tr-TR" sz="1800" kern="1200"/>
        </a:p>
      </dsp:txBody>
      <dsp:txXfrm>
        <a:off x="48319" y="111819"/>
        <a:ext cx="8134078" cy="893182"/>
      </dsp:txXfrm>
    </dsp:sp>
    <dsp:sp modelId="{ADDFDC53-7AA3-4C63-B7F5-2A802F67800C}">
      <dsp:nvSpPr>
        <dsp:cNvPr id="0" name=""/>
        <dsp:cNvSpPr/>
      </dsp:nvSpPr>
      <dsp:spPr>
        <a:xfrm>
          <a:off x="0" y="1105160"/>
          <a:ext cx="8230716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i="0" kern="1200" baseline="0" dirty="0"/>
            <a:t>SBRT dozunu azaltmak lokal kontrolü tehlikeye atabilir, bunun yerine sistemik tedavi ve </a:t>
          </a:r>
          <a:r>
            <a:rPr lang="tr-TR" sz="1800" b="0" i="0" kern="1200" baseline="0" dirty="0" err="1"/>
            <a:t>SBRT’nin</a:t>
          </a:r>
          <a:r>
            <a:rPr lang="tr-TR" sz="1800" b="0" i="0" kern="1200" baseline="0" dirty="0"/>
            <a:t> ayrılması savunulmuştur.</a:t>
          </a:r>
          <a:endParaRPr lang="tr-TR" sz="1800" kern="1200" dirty="0"/>
        </a:p>
      </dsp:txBody>
      <dsp:txXfrm>
        <a:off x="48319" y="1153479"/>
        <a:ext cx="8134078" cy="893182"/>
      </dsp:txXfrm>
    </dsp:sp>
    <dsp:sp modelId="{B775169C-4D06-467A-A6AB-843AEB3754B1}">
      <dsp:nvSpPr>
        <dsp:cNvPr id="0" name=""/>
        <dsp:cNvSpPr/>
      </dsp:nvSpPr>
      <dsp:spPr>
        <a:xfrm>
          <a:off x="0" y="2146820"/>
          <a:ext cx="8230716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i="0" kern="1200" baseline="0"/>
            <a:t>BED10’un 100 Gy ve üstünde olması çeşitli çalışmalarca kalıcı tümör kontrolü ile ilişkili olduğu gösterilmiş.</a:t>
          </a:r>
          <a:endParaRPr lang="tr-TR" sz="1800" kern="1200"/>
        </a:p>
      </dsp:txBody>
      <dsp:txXfrm>
        <a:off x="48319" y="2195139"/>
        <a:ext cx="8134078" cy="893182"/>
      </dsp:txXfrm>
    </dsp:sp>
    <dsp:sp modelId="{CB565502-DF83-40C9-AC09-0A06E8204592}">
      <dsp:nvSpPr>
        <dsp:cNvPr id="0" name=""/>
        <dsp:cNvSpPr/>
      </dsp:nvSpPr>
      <dsp:spPr>
        <a:xfrm>
          <a:off x="0" y="3188479"/>
          <a:ext cx="8230716" cy="989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0" i="0" kern="1200" baseline="0"/>
            <a:t>Akciğer ve karaciğer metastazlarında BED10 değeri 100 Gy ve üstünde tutulurken, diğer tüm organlardaki BED10 değeri daha düşük dozlarla tedavi edilme eğiliminde. </a:t>
          </a:r>
          <a:endParaRPr lang="tr-TR" sz="1800" kern="1200"/>
        </a:p>
      </dsp:txBody>
      <dsp:txXfrm>
        <a:off x="48319" y="3236798"/>
        <a:ext cx="8134078" cy="893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771DD-8C19-9042-AE93-D4E2DB28C5ED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5F9CD-F74C-5C43-B2F1-FD4867119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3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D05F9CD-F74C-5C43-B2F1-FD486711948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21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800" dirty="0">
                <a:effectLst/>
                <a:latin typeface="Segoe UI" panose="020B0502040204020203" pitchFamily="34" charset="0"/>
              </a:rPr>
              <a:t>IYENGAR çalışması</a:t>
            </a:r>
            <a:endParaRPr lang="tr-TR" sz="1800" dirty="0">
              <a:effectLst/>
              <a:latin typeface="Arial" panose="020B0604020202020204" pitchFamily="34" charset="0"/>
            </a:endParaRPr>
          </a:p>
          <a:p>
            <a:r>
              <a:rPr lang="tr-TR" sz="1800" dirty="0">
                <a:effectLst/>
                <a:latin typeface="Segoe UI" panose="020B0502040204020203" pitchFamily="34" charset="0"/>
              </a:rPr>
              <a:t>SBRT zorunluydu(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Gomezinkinden</a:t>
            </a:r>
            <a:r>
              <a:rPr lang="tr-TR" sz="1800" dirty="0">
                <a:effectLst/>
                <a:latin typeface="Segoe UI" panose="020B0502040204020203" pitchFamily="34" charset="0"/>
              </a:rPr>
              <a:t> fark)</a:t>
            </a:r>
            <a:endParaRPr lang="tr-TR" sz="1800" dirty="0">
              <a:effectLst/>
              <a:latin typeface="Arial" panose="020B0604020202020204" pitchFamily="34" charset="0"/>
            </a:endParaRPr>
          </a:p>
          <a:p>
            <a:r>
              <a:rPr lang="tr-TR" sz="1800" dirty="0">
                <a:effectLst/>
                <a:latin typeface="Segoe UI" panose="020B0502040204020203" pitchFamily="34" charset="0"/>
              </a:rPr>
              <a:t>Sadece senkron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met’ler</a:t>
            </a:r>
            <a:r>
              <a:rPr lang="tr-TR" sz="1800" dirty="0">
                <a:effectLst/>
                <a:latin typeface="Segoe UI" panose="020B0502040204020203" pitchFamily="34" charset="0"/>
              </a:rPr>
              <a:t> alındı(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sabr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comet’ten</a:t>
            </a:r>
            <a:r>
              <a:rPr lang="tr-TR" sz="1800" dirty="0">
                <a:effectLst/>
                <a:latin typeface="Segoe UI" panose="020B0502040204020203" pitchFamily="34" charset="0"/>
              </a:rPr>
              <a:t> fark;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sabr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comet’te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met’ler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oligoreküürrens</a:t>
            </a:r>
            <a:r>
              <a:rPr lang="tr-TR" sz="1800" dirty="0">
                <a:effectLst/>
                <a:latin typeface="Segoe UI" panose="020B0502040204020203" pitchFamily="34" charset="0"/>
              </a:rPr>
              <a:t>)</a:t>
            </a:r>
            <a:endParaRPr lang="tr-TR" sz="1800" dirty="0">
              <a:effectLst/>
              <a:latin typeface="Arial" panose="020B0604020202020204" pitchFamily="34" charset="0"/>
            </a:endParaRPr>
          </a:p>
          <a:p>
            <a:r>
              <a:rPr lang="tr-TR" sz="1800" dirty="0">
                <a:effectLst/>
                <a:latin typeface="Segoe UI" panose="020B0502040204020203" pitchFamily="34" charset="0"/>
              </a:rPr>
              <a:t>2 kollu randomize faz 2 çalışma. n=36(1:1)</a:t>
            </a:r>
            <a:endParaRPr lang="tr-TR" sz="1800" dirty="0">
              <a:effectLst/>
              <a:latin typeface="Arial" panose="020B0604020202020204" pitchFamily="34" charset="0"/>
            </a:endParaRPr>
          </a:p>
          <a:p>
            <a:r>
              <a:rPr lang="tr-TR" sz="1800" dirty="0">
                <a:effectLst/>
                <a:latin typeface="Segoe UI" panose="020B0502040204020203" pitchFamily="34" charset="0"/>
              </a:rPr>
              <a:t>Tüm hastalar 4-6 kür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kt</a:t>
            </a:r>
            <a:r>
              <a:rPr lang="tr-TR" sz="1800" dirty="0">
                <a:effectLst/>
                <a:latin typeface="Segoe UI" panose="020B0502040204020203" pitchFamily="34" charset="0"/>
              </a:rPr>
              <a:t> alıyor.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Non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skuamözse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beva</a:t>
            </a:r>
            <a:r>
              <a:rPr lang="tr-TR" sz="1800" dirty="0">
                <a:effectLst/>
                <a:latin typeface="Segoe UI" panose="020B0502040204020203" pitchFamily="34" charset="0"/>
              </a:rPr>
              <a:t> da ekleniyor. 42 gün sonra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ct</a:t>
            </a:r>
            <a:r>
              <a:rPr lang="tr-TR" sz="1800" dirty="0">
                <a:effectLst/>
                <a:latin typeface="Segoe UI" panose="020B0502040204020203" pitchFamily="34" charset="0"/>
              </a:rPr>
              <a:t>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vrya</a:t>
            </a:r>
            <a:r>
              <a:rPr lang="tr-TR" sz="1800" dirty="0">
                <a:effectLst/>
                <a:latin typeface="Segoe UI" panose="020B0502040204020203" pitchFamily="34" charset="0"/>
              </a:rPr>
              <a:t> pet ile değerlendiriliyor. Stabil veya parsiyel yanıtlı 6 veya daha az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sbrt</a:t>
            </a:r>
            <a:r>
              <a:rPr lang="tr-TR" sz="1800" dirty="0">
                <a:effectLst/>
                <a:latin typeface="Segoe UI" panose="020B0502040204020203" pitchFamily="34" charset="0"/>
              </a:rPr>
              <a:t> için uygun hastalar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kt</a:t>
            </a:r>
            <a:r>
              <a:rPr lang="tr-TR" sz="1800" dirty="0">
                <a:effectLst/>
                <a:latin typeface="Segoe UI" panose="020B0502040204020203" pitchFamily="34" charset="0"/>
              </a:rPr>
              <a:t> veya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kt+sbrt</a:t>
            </a:r>
            <a:r>
              <a:rPr lang="tr-TR" sz="1800" dirty="0">
                <a:effectLst/>
                <a:latin typeface="Segoe UI" panose="020B0502040204020203" pitchFamily="34" charset="0"/>
              </a:rPr>
              <a:t> ye ayrılıyor.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Kt</a:t>
            </a:r>
            <a:r>
              <a:rPr lang="tr-TR" sz="1800" dirty="0">
                <a:effectLst/>
                <a:latin typeface="Segoe UI" panose="020B0502040204020203" pitchFamily="34" charset="0"/>
              </a:rPr>
              <a:t> progresyon/ölüm/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intolerabl</a:t>
            </a:r>
            <a:r>
              <a:rPr lang="tr-TR" sz="1800" dirty="0">
                <a:effectLst/>
                <a:latin typeface="Segoe UI" panose="020B0502040204020203" pitchFamily="34" charset="0"/>
              </a:rPr>
              <a:t> toksisiteye kadar devam</a:t>
            </a:r>
            <a:endParaRPr lang="tr-TR" sz="1800" dirty="0">
              <a:effectLst/>
              <a:latin typeface="Arial" panose="020B0604020202020204" pitchFamily="34" charset="0"/>
            </a:endParaRPr>
          </a:p>
          <a:p>
            <a:r>
              <a:rPr lang="tr-TR" sz="1800" dirty="0">
                <a:effectLst/>
                <a:latin typeface="Segoe UI" panose="020B0502040204020203" pitchFamily="34" charset="0"/>
              </a:rPr>
              <a:t>ÇALIŞMA ERKEN KAPANIYOR</a:t>
            </a:r>
            <a:endParaRPr lang="tr-TR" sz="1800" dirty="0"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351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800" dirty="0">
                <a:effectLst/>
                <a:latin typeface="Segoe UI" panose="020B0502040204020203" pitchFamily="34" charset="0"/>
              </a:rPr>
              <a:t>2017’de 1000 üzerindeki radyasyon onkologuna yapılan bir ankette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oligometastatik</a:t>
            </a:r>
            <a:r>
              <a:rPr lang="tr-TR" sz="1800" dirty="0">
                <a:effectLst/>
                <a:latin typeface="Segoe UI" panose="020B0502040204020203" pitchFamily="34" charset="0"/>
              </a:rPr>
              <a:t> akciğer </a:t>
            </a:r>
            <a:r>
              <a:rPr lang="tr-TR" sz="1800" dirty="0" err="1">
                <a:effectLst/>
                <a:latin typeface="Segoe UI" panose="020B0502040204020203" pitchFamily="34" charset="0"/>
              </a:rPr>
              <a:t>kahastalıkta</a:t>
            </a:r>
            <a:r>
              <a:rPr lang="tr-TR" sz="1800">
                <a:effectLst/>
                <a:latin typeface="Segoe UI" panose="020B0502040204020203" pitchFamily="34" charset="0"/>
              </a:rPr>
              <a:t> uygulanan SBRT şemalarının bölgeye göre dağılımı </a:t>
            </a:r>
            <a:endParaRPr lang="tr-TR" sz="1800">
              <a:effectLst/>
              <a:latin typeface="Arial" panose="020B0604020202020204" pitchFamily="34" charset="0"/>
            </a:endParaRPr>
          </a:p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2523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83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2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9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59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6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348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20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9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79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370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59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7200" y="1192324"/>
            <a:ext cx="8229601" cy="416307"/>
          </a:xfrm>
          <a:prstGeom prst="rect">
            <a:avLst/>
          </a:prstGeom>
        </p:spPr>
        <p:txBody>
          <a:bodyPr/>
          <a:lstStyle>
            <a:lvl1pPr marL="0" indent="0" algn="ctr" defTabSz="346710">
              <a:lnSpc>
                <a:spcPct val="100000"/>
              </a:lnSpc>
              <a:spcBef>
                <a:spcPts val="0"/>
              </a:spcBef>
              <a:buSzTx/>
              <a:buNone/>
              <a:defRPr spc="-18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86113132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44228-FDB8-2441-8C42-7C78CEE9B595}" type="datetimeFigureOut">
              <a:rPr lang="en-US" smtClean="0"/>
              <a:t>24.11.23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F7C1F-C8B9-984F-8591-0D76541EB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28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9.jpe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3" Type="http://schemas.openxmlformats.org/officeDocument/2006/relationships/image" Target="../media/image16.png"/><Relationship Id="rId14" Type="http://schemas.openxmlformats.org/officeDocument/2006/relationships/image" Target="../media/image22.tif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9.jpeg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jpeg"/><Relationship Id="rId3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jpeg"/><Relationship Id="rId5" Type="http://schemas.openxmlformats.org/officeDocument/2006/relationships/comments" Target="../comments/comment1.xml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8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Relationship Id="rId3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53.png"/><Relationship Id="rId8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53.png"/><Relationship Id="rId8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image" Target="../media/image53.png"/><Relationship Id="rId8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2.jpeg"/><Relationship Id="rId3" Type="http://schemas.openxmlformats.org/officeDocument/2006/relationships/image" Target="../media/image73.t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6.png"/><Relationship Id="rId6" Type="http://schemas.openxmlformats.org/officeDocument/2006/relationships/image" Target="../media/image79.jpeg"/><Relationship Id="rId7" Type="http://schemas.openxmlformats.org/officeDocument/2006/relationships/image" Target="../media/image8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4" Type="http://schemas.openxmlformats.org/officeDocument/2006/relationships/image" Target="../media/image85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3.jpeg"/><Relationship Id="rId5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4" Type="http://schemas.openxmlformats.org/officeDocument/2006/relationships/image" Target="../media/image85.jpeg"/><Relationship Id="rId5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image" Target="../media/image93.jpeg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94.png"/><Relationship Id="rId6" Type="http://schemas.openxmlformats.org/officeDocument/2006/relationships/image" Target="../media/image96.png"/><Relationship Id="rId7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7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6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5.jpeg"/><Relationship Id="rId6" Type="http://schemas.openxmlformats.org/officeDocument/2006/relationships/image" Target="../media/image10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image" Target="../media/image105.jpeg"/><Relationship Id="rId5" Type="http://schemas.openxmlformats.org/officeDocument/2006/relationships/image" Target="../media/image110.png"/><Relationship Id="rId6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2.jpeg"/><Relationship Id="rId3" Type="http://schemas.openxmlformats.org/officeDocument/2006/relationships/comments" Target="../comments/commen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4" Type="http://schemas.openxmlformats.org/officeDocument/2006/relationships/image" Target="../media/image115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3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image" Target="../media/image119.jpeg"/><Relationship Id="rId8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2" Type="http://schemas.openxmlformats.org/officeDocument/2006/relationships/diagramData" Target="../diagrams/data1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4" Type="http://schemas.openxmlformats.org/officeDocument/2006/relationships/comments" Target="../comments/comment3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4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7.jpeg"/><Relationship Id="rId3" Type="http://schemas.openxmlformats.org/officeDocument/2006/relationships/image" Target="../media/image128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jpeg"/><Relationship Id="rId3" Type="http://schemas.openxmlformats.org/officeDocument/2006/relationships/image" Target="../media/image130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Relationship Id="rId3" Type="http://schemas.openxmlformats.org/officeDocument/2006/relationships/image" Target="../media/image132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3.jpeg"/><Relationship Id="rId3" Type="http://schemas.openxmlformats.org/officeDocument/2006/relationships/image" Target="../media/image13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7.png"/><Relationship Id="rId3" Type="http://schemas.openxmlformats.org/officeDocument/2006/relationships/image" Target="../media/image138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9.png"/><Relationship Id="rId3" Type="http://schemas.openxmlformats.org/officeDocument/2006/relationships/image" Target="../media/image14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4" Type="http://schemas.openxmlformats.org/officeDocument/2006/relationships/image" Target="../media/image143.png"/><Relationship Id="rId5" Type="http://schemas.openxmlformats.org/officeDocument/2006/relationships/image" Target="../media/image14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1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ypes of Lung Cancer: Common, Rare, Aggressive &amp; More">
            <a:extLst>
              <a:ext uri="{FF2B5EF4-FFF2-40B4-BE49-F238E27FC236}">
                <a16:creationId xmlns="" xmlns:a16="http://schemas.microsoft.com/office/drawing/2014/main" id="{DC82B302-5206-F4CB-A7C4-8A24382A3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3" r="30550" b="3133"/>
          <a:stretch/>
        </p:blipFill>
        <p:spPr bwMode="auto">
          <a:xfrm>
            <a:off x="3391420" y="0"/>
            <a:ext cx="603832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4F4309F5-60FA-D101-5A9C-8BC60BD03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4333875" cy="3842224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tr-TR" sz="4000" dirty="0" err="1">
                <a:solidFill>
                  <a:schemeClr val="bg1"/>
                </a:solidFill>
              </a:rPr>
              <a:t>Oligometastatik</a:t>
            </a:r>
            <a:r>
              <a:rPr lang="tr-TR" sz="4000" dirty="0">
                <a:solidFill>
                  <a:schemeClr val="bg1"/>
                </a:solidFill>
              </a:rPr>
              <a:t> </a:t>
            </a:r>
            <a:r>
              <a:rPr lang="tr-TR" sz="4000" dirty="0" smtClean="0">
                <a:solidFill>
                  <a:schemeClr val="bg1"/>
                </a:solidFill>
              </a:rPr>
              <a:t>Küçük Hücre Dışı Akciğer </a:t>
            </a:r>
            <a:r>
              <a:rPr lang="tr-TR" sz="4000" dirty="0">
                <a:solidFill>
                  <a:schemeClr val="bg1"/>
                </a:solidFill>
              </a:rPr>
              <a:t>Kanserinde SABR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A9E73B7B-9ED4-453B-C8FE-E17BFC03DC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42225"/>
            <a:ext cx="4566933" cy="3015775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tr-TR" sz="2000" b="1" dirty="0" smtClean="0">
              <a:solidFill>
                <a:schemeClr val="bg1"/>
              </a:solidFill>
            </a:endParaRPr>
          </a:p>
          <a:p>
            <a:endParaRPr lang="tr-TR" sz="2000" b="1" dirty="0">
              <a:solidFill>
                <a:schemeClr val="bg1"/>
              </a:solidFill>
            </a:endParaRPr>
          </a:p>
          <a:p>
            <a:r>
              <a:rPr lang="tr-TR" sz="2000" b="1" dirty="0" smtClean="0">
                <a:solidFill>
                  <a:schemeClr val="bg1"/>
                </a:solidFill>
              </a:rPr>
              <a:t>Dr</a:t>
            </a:r>
            <a:r>
              <a:rPr lang="tr-TR" sz="2000" b="1" dirty="0">
                <a:solidFill>
                  <a:schemeClr val="bg1"/>
                </a:solidFill>
              </a:rPr>
              <a:t>. </a:t>
            </a:r>
            <a:r>
              <a:rPr lang="tr-TR" sz="2000" b="1" dirty="0">
                <a:solidFill>
                  <a:schemeClr val="bg1"/>
                </a:solidFill>
              </a:rPr>
              <a:t>Berna Akkuş Yıldırım </a:t>
            </a:r>
            <a:r>
              <a:rPr lang="tr-TR" sz="2000" b="1" baseline="30000" dirty="0">
                <a:solidFill>
                  <a:schemeClr val="bg1"/>
                </a:solidFill>
              </a:rPr>
              <a:t>1,2</a:t>
            </a:r>
          </a:p>
          <a:p>
            <a:r>
              <a:rPr lang="tr-TR" sz="2000" b="1" dirty="0">
                <a:solidFill>
                  <a:schemeClr val="bg1"/>
                </a:solidFill>
              </a:rPr>
              <a:t>1 SBÜ Tıp Fakültesi Radyasyon Onkolojisi AD</a:t>
            </a:r>
          </a:p>
          <a:p>
            <a:r>
              <a:rPr lang="tr-TR" sz="2000" b="1" dirty="0">
                <a:solidFill>
                  <a:schemeClr val="bg1"/>
                </a:solidFill>
              </a:rPr>
              <a:t>2 SBÜ Prof. Dr. Cemil </a:t>
            </a:r>
            <a:r>
              <a:rPr lang="tr-TR" sz="2000" b="1" dirty="0" err="1">
                <a:solidFill>
                  <a:schemeClr val="bg1"/>
                </a:solidFill>
              </a:rPr>
              <a:t>Taşcıoğlu</a:t>
            </a:r>
            <a:r>
              <a:rPr lang="tr-TR" sz="2000" b="1" dirty="0">
                <a:solidFill>
                  <a:schemeClr val="bg1"/>
                </a:solidFill>
              </a:rPr>
              <a:t> Şehir Hastanesi</a:t>
            </a:r>
          </a:p>
          <a:p>
            <a:endParaRPr lang="tr-TR" sz="1700" b="1" dirty="0">
              <a:solidFill>
                <a:schemeClr val="bg1"/>
              </a:solidFill>
            </a:endParaRPr>
          </a:p>
          <a:p>
            <a:pPr algn="l"/>
            <a:endParaRPr lang="tr-TR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15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unum Akışı"/>
          <p:cNvSpPr txBox="1">
            <a:spLocks noGrp="1"/>
          </p:cNvSpPr>
          <p:nvPr>
            <p:ph type="title"/>
          </p:nvPr>
        </p:nvSpPr>
        <p:spPr>
          <a:xfrm>
            <a:off x="456642" y="314778"/>
            <a:ext cx="8230716" cy="947965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sz="5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Sunum</a:t>
            </a:r>
            <a:r>
              <a:rPr sz="5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58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Akışı</a:t>
            </a:r>
            <a:endParaRPr sz="5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yagram 1">
            <a:extLst>
              <a:ext uri="{FF2B5EF4-FFF2-40B4-BE49-F238E27FC236}">
                <a16:creationId xmlns="" xmlns:a16="http://schemas.microsoft.com/office/drawing/2014/main" id="{C594B134-BD5C-925F-4D14-3C719C600C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4889186"/>
              </p:ext>
            </p:extLst>
          </p:nvPr>
        </p:nvGraphicFramePr>
        <p:xfrm>
          <a:off x="457200" y="2006600"/>
          <a:ext cx="8230716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125824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05 at 08.34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57" y="752887"/>
            <a:ext cx="4218644" cy="2249092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  <p:pic>
        <p:nvPicPr>
          <p:cNvPr id="5" name="Picture 4" descr="Screen Shot 2023-11-05 at 08.39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52" y="752887"/>
            <a:ext cx="4080688" cy="22490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 descr="Screen Shot 2023-11-05 at 08.40.4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870" y="3507678"/>
            <a:ext cx="4152260" cy="282770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43225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1926"/>
            <a:ext cx="8229600" cy="863600"/>
          </a:xfrm>
        </p:spPr>
        <p:txBody>
          <a:bodyPr/>
          <a:lstStyle/>
          <a:p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Amacımız</a:t>
            </a:r>
            <a:r>
              <a:rPr lang="en-US" dirty="0" smtClean="0"/>
              <a:t> 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72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07 at 06.22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098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4B97F30E-328E-1E6D-7CD8-DC70F90AC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09" y="141082"/>
            <a:ext cx="715215" cy="107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Screen Shot 2023-11-25 at 00.41.1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32" y="2153601"/>
            <a:ext cx="8522465" cy="424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3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07 at 06.26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4" y="1385309"/>
            <a:ext cx="5608864" cy="4217255"/>
          </a:xfrm>
          <a:prstGeom prst="rect">
            <a:avLst/>
          </a:prstGeom>
        </p:spPr>
      </p:pic>
      <p:pic>
        <p:nvPicPr>
          <p:cNvPr id="6" name="Picture 5" descr="Screen Shot 2023-11-07 at 06.33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933236"/>
            <a:ext cx="4743497" cy="1707659"/>
          </a:xfrm>
          <a:prstGeom prst="rect">
            <a:avLst/>
          </a:prstGeom>
        </p:spPr>
      </p:pic>
      <p:pic>
        <p:nvPicPr>
          <p:cNvPr id="2" name="Picture 3" descr="Screen Shot 2023-11-07 at 06.22.21.png">
            <a:extLst>
              <a:ext uri="{FF2B5EF4-FFF2-40B4-BE49-F238E27FC236}">
                <a16:creationId xmlns="" xmlns:a16="http://schemas.microsoft.com/office/drawing/2014/main" id="{8547BD9F-733F-6DF4-EE05-43AD10FB03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BF91C172-E38F-5891-0AC0-03576B86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654" y="141082"/>
            <a:ext cx="727171" cy="96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874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23-11-07 at 06.39.4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162" y="3267632"/>
            <a:ext cx="5113252" cy="2019300"/>
          </a:xfrm>
          <a:prstGeom prst="rect">
            <a:avLst/>
          </a:prstGeom>
        </p:spPr>
      </p:pic>
      <p:sp>
        <p:nvSpPr>
          <p:cNvPr id="2" name="İçerik Yer Tutucusu 2">
            <a:extLst>
              <a:ext uri="{FF2B5EF4-FFF2-40B4-BE49-F238E27FC236}">
                <a16:creationId xmlns="" xmlns:a16="http://schemas.microsoft.com/office/drawing/2014/main" id="{2D1B9473-8036-571E-CA9D-A70E97AD7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188" y="5862166"/>
            <a:ext cx="8513625" cy="538634"/>
          </a:xfrm>
          <a:solidFill>
            <a:schemeClr val="accent5"/>
          </a:solid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tr-TR" sz="2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 olarak uygulanabilirse ve toksisitesi kabul edilebilirse amaç KÜR</a:t>
            </a:r>
          </a:p>
        </p:txBody>
      </p:sp>
      <p:pic>
        <p:nvPicPr>
          <p:cNvPr id="3" name="Picture 2" descr="Screen Shot 2023-11-19 at 10.01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62" y="1583533"/>
            <a:ext cx="4567696" cy="1467583"/>
          </a:xfrm>
          <a:prstGeom prst="rect">
            <a:avLst/>
          </a:prstGeom>
        </p:spPr>
      </p:pic>
      <p:pic>
        <p:nvPicPr>
          <p:cNvPr id="5" name="Picture 3" descr="Screen Shot 2023-11-07 at 06.22.21.png">
            <a:extLst>
              <a:ext uri="{FF2B5EF4-FFF2-40B4-BE49-F238E27FC236}">
                <a16:creationId xmlns="" xmlns:a16="http://schemas.microsoft.com/office/drawing/2014/main" id="{C2A38C3F-F30E-6848-97FF-D4EA39B27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854C2A07-AD48-A9DF-4B0B-790352088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81" y="141082"/>
            <a:ext cx="692944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77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19 at 10.10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8" y="1379332"/>
            <a:ext cx="8422805" cy="5416201"/>
          </a:xfrm>
          <a:prstGeom prst="rect">
            <a:avLst/>
          </a:prstGeom>
        </p:spPr>
      </p:pic>
      <p:pic>
        <p:nvPicPr>
          <p:cNvPr id="2" name="Picture 3" descr="Screen Shot 2023-11-07 at 06.22.21.png">
            <a:extLst>
              <a:ext uri="{FF2B5EF4-FFF2-40B4-BE49-F238E27FC236}">
                <a16:creationId xmlns="" xmlns:a16="http://schemas.microsoft.com/office/drawing/2014/main" id="{91242AD1-E8D3-AAAA-9413-0A43F893B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94C1F27A-3477-E635-411B-4CF1D6384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81" y="141082"/>
            <a:ext cx="692944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403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3-11-07 at 06.42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954132"/>
            <a:ext cx="4040870" cy="1738706"/>
          </a:xfrm>
          <a:prstGeom prst="rect">
            <a:avLst/>
          </a:prstGeom>
        </p:spPr>
      </p:pic>
      <p:pic>
        <p:nvPicPr>
          <p:cNvPr id="7" name="Picture 6" descr="Screen Shot 2023-11-07 at 06.38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373" y="2024743"/>
            <a:ext cx="4582452" cy="3918929"/>
          </a:xfrm>
          <a:prstGeom prst="rect">
            <a:avLst/>
          </a:prstGeom>
        </p:spPr>
      </p:pic>
      <p:pic>
        <p:nvPicPr>
          <p:cNvPr id="2" name="Picture 3" descr="Screen Shot 2023-11-07 at 06.22.21.png">
            <a:extLst>
              <a:ext uri="{FF2B5EF4-FFF2-40B4-BE49-F238E27FC236}">
                <a16:creationId xmlns="" xmlns:a16="http://schemas.microsoft.com/office/drawing/2014/main" id="{AEDB36EE-465D-163D-BF68-3C0D6B5A84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B9A3A0F4-9345-B8D0-504A-78E9842E7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81" y="141082"/>
            <a:ext cx="692944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018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0086" y="2105766"/>
            <a:ext cx="3924300" cy="277929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KC met için MRI gerekli</a:t>
            </a:r>
          </a:p>
          <a:p>
            <a:r>
              <a:rPr lang="tr-TR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Soliter</a:t>
            </a:r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plevral met uzak ipsilateralde ise ispat önerilir</a:t>
            </a:r>
          </a:p>
          <a:p>
            <a:r>
              <a:rPr lang="tr-TR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Ancak tedavi stratejisini etkileyecekse 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Screen Shot 2023-11-07 at 06.25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4" y="1597093"/>
            <a:ext cx="4687417" cy="4593250"/>
          </a:xfrm>
          <a:prstGeom prst="rect">
            <a:avLst/>
          </a:prstGeom>
        </p:spPr>
      </p:pic>
      <p:pic>
        <p:nvPicPr>
          <p:cNvPr id="2" name="Picture 3" descr="Screen Shot 2023-11-07 at 06.22.21.png">
            <a:extLst>
              <a:ext uri="{FF2B5EF4-FFF2-40B4-BE49-F238E27FC236}">
                <a16:creationId xmlns="" xmlns:a16="http://schemas.microsoft.com/office/drawing/2014/main" id="{188847E8-1A12-9899-F408-FBA4576A4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F4FB19D9-83E1-922D-9531-8A878CFEF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81" y="141082"/>
            <a:ext cx="692944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77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07 at 06.51.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6" y="123372"/>
            <a:ext cx="5089071" cy="13159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 descr="Screen Shot 2023-11-07 at 06.54.3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7" y="2903775"/>
            <a:ext cx="4387266" cy="3547825"/>
          </a:xfrm>
          <a:prstGeom prst="rect">
            <a:avLst/>
          </a:prstGeom>
        </p:spPr>
      </p:pic>
      <p:pic>
        <p:nvPicPr>
          <p:cNvPr id="6" name="Picture 5" descr="Screen Shot 2023-11-07 at 06.57.3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772" y="2903775"/>
            <a:ext cx="4567228" cy="2523806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36355" y="1688345"/>
            <a:ext cx="3246699" cy="966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%55</a:t>
            </a:r>
            <a:r>
              <a:rPr lang="tr-TR" sz="2000" dirty="0"/>
              <a:t> </a:t>
            </a:r>
            <a:r>
              <a:rPr lang="en-US" sz="2000" dirty="0" err="1"/>
              <a:t>Radyasyon</a:t>
            </a:r>
            <a:r>
              <a:rPr lang="en-US" sz="2000" dirty="0"/>
              <a:t> </a:t>
            </a:r>
            <a:r>
              <a:rPr lang="en-US" sz="2000" dirty="0" err="1"/>
              <a:t>Onkoloğu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%14 </a:t>
            </a:r>
            <a:r>
              <a:rPr lang="en-US" sz="2000" dirty="0" err="1"/>
              <a:t>Medikal</a:t>
            </a:r>
            <a:r>
              <a:rPr lang="en-US" sz="2000" dirty="0"/>
              <a:t> </a:t>
            </a:r>
            <a:r>
              <a:rPr lang="en-US" sz="2000" dirty="0" err="1"/>
              <a:t>Onkolog</a:t>
            </a:r>
            <a:endParaRPr lang="en-US" sz="2000" dirty="0"/>
          </a:p>
        </p:txBody>
      </p:sp>
      <p:pic>
        <p:nvPicPr>
          <p:cNvPr id="12290" name="Picture 2" descr="EJC | European Journal of Cancer | ScienceDirect.com by Elsevier">
            <a:extLst>
              <a:ext uri="{FF2B5EF4-FFF2-40B4-BE49-F238E27FC236}">
                <a16:creationId xmlns="" xmlns:a16="http://schemas.microsoft.com/office/drawing/2014/main" id="{A99A5DA2-2622-6C91-E6CA-5A92A8CA5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563" y="141083"/>
            <a:ext cx="769262" cy="100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330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07 at 07.00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197" y="1502919"/>
            <a:ext cx="6449606" cy="26567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23-11-07 at 07.00.2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438" y="4194755"/>
            <a:ext cx="5639123" cy="25398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EJC | European Journal of Cancer | ScienceDirect.com by Elsevier">
            <a:extLst>
              <a:ext uri="{FF2B5EF4-FFF2-40B4-BE49-F238E27FC236}">
                <a16:creationId xmlns="" xmlns:a16="http://schemas.microsoft.com/office/drawing/2014/main" id="{0C0C30FE-34CD-5486-739B-9BE050408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122" y="141083"/>
            <a:ext cx="701702" cy="1055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Screen Shot 2023-11-07 at 06.51.31.png">
            <a:extLst>
              <a:ext uri="{FF2B5EF4-FFF2-40B4-BE49-F238E27FC236}">
                <a16:creationId xmlns="" xmlns:a16="http://schemas.microsoft.com/office/drawing/2014/main" id="{09FFECD8-A294-2E6C-1F3A-A7D0599DA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6" y="123372"/>
            <a:ext cx="5089071" cy="13159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5623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>
            <a:extLst>
              <a:ext uri="{FF2B5EF4-FFF2-40B4-BE49-F238E27FC236}">
                <a16:creationId xmlns="" xmlns:a16="http://schemas.microsoft.com/office/drawing/2014/main" id="{9909D876-C87A-E7F5-2829-CFDC5534B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486927"/>
              </p:ext>
            </p:extLst>
          </p:nvPr>
        </p:nvGraphicFramePr>
        <p:xfrm>
          <a:off x="401776" y="1657720"/>
          <a:ext cx="3381482" cy="1999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EJC | European Journal of Cancer | ScienceDirect.com by Elsevier">
            <a:extLst>
              <a:ext uri="{FF2B5EF4-FFF2-40B4-BE49-F238E27FC236}">
                <a16:creationId xmlns="" xmlns:a16="http://schemas.microsoft.com/office/drawing/2014/main" id="{5E0A4AEA-7CD7-E992-70EA-6AF13DA6A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09" y="141083"/>
            <a:ext cx="715215" cy="104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yagram 7">
            <a:extLst>
              <a:ext uri="{FF2B5EF4-FFF2-40B4-BE49-F238E27FC236}">
                <a16:creationId xmlns="" xmlns:a16="http://schemas.microsoft.com/office/drawing/2014/main" id="{8D63D3B6-1539-51D5-D6D9-ECBDD2938A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6368664"/>
              </p:ext>
            </p:extLst>
          </p:nvPr>
        </p:nvGraphicFramePr>
        <p:xfrm>
          <a:off x="320706" y="3701734"/>
          <a:ext cx="7191764" cy="2994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9" name="Picture 3" descr="Screen Shot 2023-11-07 at 06.51.31.png">
            <a:extLst>
              <a:ext uri="{FF2B5EF4-FFF2-40B4-BE49-F238E27FC236}">
                <a16:creationId xmlns="" xmlns:a16="http://schemas.microsoft.com/office/drawing/2014/main" id="{8D6AF009-248B-2FF7-6362-27D7109292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6" y="123372"/>
            <a:ext cx="5089071" cy="13159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Image" descr="Image">
            <a:extLst>
              <a:ext uri="{FF2B5EF4-FFF2-40B4-BE49-F238E27FC236}">
                <a16:creationId xmlns="" xmlns:a16="http://schemas.microsoft.com/office/drawing/2014/main" id="{BB3E8128-23D4-3D2E-45D8-BB785CE116C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10153" r="83082" b="32508"/>
          <a:stretch>
            <a:fillRect/>
          </a:stretch>
        </p:blipFill>
        <p:spPr>
          <a:xfrm>
            <a:off x="7659095" y="1680732"/>
            <a:ext cx="1311729" cy="30201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57478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817" y="192344"/>
            <a:ext cx="5819173" cy="508070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Oval"/>
          <p:cNvSpPr/>
          <p:nvPr/>
        </p:nvSpPr>
        <p:spPr>
          <a:xfrm>
            <a:off x="2043813" y="2934231"/>
            <a:ext cx="3240618" cy="1316612"/>
          </a:xfrm>
          <a:prstGeom prst="ellipse">
            <a:avLst/>
          </a:prstGeom>
          <a:ln w="63500">
            <a:solidFill>
              <a:schemeClr val="accent5">
                <a:hueOff val="-65973"/>
                <a:satOff val="18050"/>
                <a:lumOff val="-15912"/>
              </a:schemeClr>
            </a:solidFill>
            <a:miter lim="400000"/>
          </a:ln>
        </p:spPr>
        <p:txBody>
          <a:bodyPr lIns="21336" tIns="21336" rIns="21336" bIns="21336" anchor="ctr"/>
          <a:lstStyle/>
          <a:p>
            <a:pPr defTabSz="474726"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  <p:sp>
        <p:nvSpPr>
          <p:cNvPr id="237" name="EORTC 2019’da maksimum 5’e kadar metastaz sayısı (mediastinel lenf nodu hariç,  maksimum üç organ olarak sınırlamış…"/>
          <p:cNvSpPr txBox="1"/>
          <p:nvPr/>
        </p:nvSpPr>
        <p:spPr>
          <a:xfrm>
            <a:off x="337791" y="5498412"/>
            <a:ext cx="8431261" cy="1151084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/>
          <a:p>
            <a:pPr defTabSz="474726"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sz="2400" dirty="0"/>
              <a:t>EORTC 2019’da maksimum 5’e kadar metastaz sayısı (mediastinel lenf nodu hariç,  maksimum üç organ olarak </a:t>
            </a:r>
            <a:r>
              <a:rPr sz="2400" dirty="0" smtClean="0"/>
              <a:t>sınırlamış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5236939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9486"/>
            <a:ext cx="8229600" cy="79102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tr-T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Oligometastatik hastalık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72475" y="1215572"/>
            <a:ext cx="8599050" cy="5148179"/>
            <a:chOff x="1061185" y="1047750"/>
            <a:chExt cx="6836343" cy="38611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1011" r="1161" b="2089"/>
            <a:stretch/>
          </p:blipFill>
          <p:spPr>
            <a:xfrm>
              <a:off x="1061185" y="1047750"/>
              <a:ext cx="6836343" cy="38611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1828800" y="1200150"/>
              <a:ext cx="7620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 novo oligomet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86200" y="1213757"/>
              <a:ext cx="8382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Oligomet rekürrens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67400" y="1183821"/>
              <a:ext cx="9906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Oligomet progresyon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257300" y="2114550"/>
              <a:ext cx="1028700" cy="551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tr-TR" sz="1400" dirty="0">
                  <a:solidFill>
                    <a:srgbClr val="000000"/>
                  </a:solidFill>
                </a:rPr>
                <a:t>Kontrol (+)</a:t>
              </a:r>
            </a:p>
            <a:p>
              <a:pPr>
                <a:lnSpc>
                  <a:spcPct val="150000"/>
                </a:lnSpc>
              </a:pPr>
              <a:r>
                <a:rPr lang="tr-TR" sz="1400" dirty="0">
                  <a:solidFill>
                    <a:srgbClr val="000000"/>
                  </a:solidFill>
                </a:rPr>
                <a:t>Kontrol (-)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7590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05 at 08.28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2" y="1379333"/>
            <a:ext cx="8069036" cy="5417281"/>
          </a:xfrm>
          <a:prstGeom prst="rect">
            <a:avLst/>
          </a:prstGeom>
        </p:spPr>
      </p:pic>
      <p:pic>
        <p:nvPicPr>
          <p:cNvPr id="4" name="Picture 3" descr="Screen Shot 2023-11-05 at 08.30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2" y="108858"/>
            <a:ext cx="4876800" cy="1255595"/>
          </a:xfrm>
          <a:prstGeom prst="rect">
            <a:avLst/>
          </a:prstGeom>
        </p:spPr>
      </p:pic>
      <p:pic>
        <p:nvPicPr>
          <p:cNvPr id="13314" name="Picture 2" descr="Red Journal- News and Publications - American Society for Radiation  Oncology (ASTRO) - American Society for Radiation Oncology (ASTRO)">
            <a:extLst>
              <a:ext uri="{FF2B5EF4-FFF2-40B4-BE49-F238E27FC236}">
                <a16:creationId xmlns="" xmlns:a16="http://schemas.microsoft.com/office/drawing/2014/main" id="{5FCAB445-B95C-49B2-9D15-8E08B733F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586" y="141083"/>
            <a:ext cx="735799" cy="104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6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endParaRPr/>
          </a:p>
        </p:txBody>
      </p:sp>
      <p:pic>
        <p:nvPicPr>
          <p:cNvPr id="175" name="IMG_240CB77BC198-1.jpeg" descr="IMG_240CB77BC198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20" y="325185"/>
            <a:ext cx="8909880" cy="5186564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Oligometastazlara yönelik definitif lokal tedavi, intratorasik hastalığa da radikal tedavi uygulanmış PS 0 ila 2 olan iyi seçilmiş hastaların küçük bir kısmında uzun süreli sağkalım sağlamaktadır."/>
          <p:cNvSpPr txBox="1"/>
          <p:nvPr/>
        </p:nvSpPr>
        <p:spPr>
          <a:xfrm>
            <a:off x="255814" y="5482442"/>
            <a:ext cx="8724900" cy="118186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>
            <a:lvl1pPr marL="546100" indent="-546100" algn="l" defTabSz="2438338">
              <a:spcBef>
                <a:spcPts val="2400"/>
              </a:spcBef>
              <a:buSzPct val="150000"/>
              <a:buChar char="•"/>
              <a:defRPr sz="3200"/>
            </a:lvl1pPr>
          </a:lstStyle>
          <a:p>
            <a:pPr marL="0" indent="0" algn="ctr">
              <a:buNone/>
            </a:pPr>
            <a:r>
              <a:rPr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Oligometastazlara yönelik definitif lokal tedavi, intratorasik hastalığa da radikal tedavi uygulanmış </a:t>
            </a:r>
            <a:endParaRPr lang="tr-T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 </a:t>
            </a:r>
            <a:r>
              <a:rPr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ila 2 olan iyi seçilmiş </a:t>
            </a:r>
            <a:r>
              <a:rPr sz="1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hastalar</a:t>
            </a:r>
            <a:r>
              <a:rPr lang="tr-TR" sz="1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sz="1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uzun </a:t>
            </a:r>
            <a:r>
              <a:rPr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süreli sağkalım sağlamaktadır. </a:t>
            </a:r>
          </a:p>
        </p:txBody>
      </p:sp>
    </p:spTree>
    <p:extLst>
      <p:ext uri="{BB962C8B-B14F-4D97-AF65-F5344CB8AC3E}">
        <p14:creationId xmlns:p14="http://schemas.microsoft.com/office/powerpoint/2010/main" val="56543889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87" y="1731425"/>
            <a:ext cx="8229600" cy="864187"/>
          </a:xfrm>
        </p:spPr>
        <p:txBody>
          <a:bodyPr>
            <a:normAutofit/>
          </a:bodyPr>
          <a:lstStyle/>
          <a:p>
            <a:r>
              <a:rPr lang="en-US" sz="2000" dirty="0"/>
              <a:t>44 </a:t>
            </a:r>
            <a:r>
              <a:rPr lang="en-US" sz="2000" dirty="0" err="1"/>
              <a:t>merkez</a:t>
            </a:r>
            <a:endParaRPr lang="en-US" sz="2000" dirty="0"/>
          </a:p>
          <a:p>
            <a:r>
              <a:rPr lang="en-US" sz="2000" dirty="0" err="1"/>
              <a:t>Çin,USA</a:t>
            </a:r>
            <a:r>
              <a:rPr lang="en-US" sz="2000" dirty="0"/>
              <a:t>, </a:t>
            </a:r>
            <a:r>
              <a:rPr lang="en-US" sz="2000" dirty="0" err="1"/>
              <a:t>Avrupa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Japonyadan</a:t>
            </a:r>
            <a:r>
              <a:rPr lang="en-US" sz="2000" dirty="0"/>
              <a:t> </a:t>
            </a:r>
          </a:p>
        </p:txBody>
      </p:sp>
      <p:pic>
        <p:nvPicPr>
          <p:cNvPr id="5" name="Picture 4" descr="Screen Shot 2023-11-04 at 09.32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8" y="82308"/>
            <a:ext cx="4747056" cy="14852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 descr="Screen Shot 2023-11-04 at 09.39.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" y="3005185"/>
            <a:ext cx="9010019" cy="3177901"/>
          </a:xfrm>
          <a:prstGeom prst="rect">
            <a:avLst/>
          </a:prstGeom>
        </p:spPr>
      </p:pic>
      <p:pic>
        <p:nvPicPr>
          <p:cNvPr id="6146" name="Picture 2" descr="Translational Lung Cancer Research Template - AME Publishing Company">
            <a:extLst>
              <a:ext uri="{FF2B5EF4-FFF2-40B4-BE49-F238E27FC236}">
                <a16:creationId xmlns="" xmlns:a16="http://schemas.microsoft.com/office/drawing/2014/main" id="{72017919-59A6-993E-CFE6-E4A9E7335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563" y="141082"/>
            <a:ext cx="769262" cy="103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176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Oligometastazlara yönelik definitif RT, özellikle de SABR, ilgili bölgelere güvenli bir şekilde uygulanabiliyorsa bu tür vakalarda uygun bir seçenektir."/>
          <p:cNvSpPr txBox="1">
            <a:spLocks noGrp="1"/>
          </p:cNvSpPr>
          <p:nvPr>
            <p:ph type="body" idx="1"/>
          </p:nvPr>
        </p:nvSpPr>
        <p:spPr>
          <a:xfrm>
            <a:off x="457200" y="1498256"/>
            <a:ext cx="8230716" cy="68875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>
              <a:defRPr sz="3500"/>
            </a:lvl1pPr>
          </a:lstStyle>
          <a:p>
            <a:pPr marL="0" indent="0">
              <a:buNone/>
            </a:pPr>
            <a:r>
              <a:rPr dirty="0" err="1"/>
              <a:t>Oligometastazlara</a:t>
            </a:r>
            <a:r>
              <a:rPr dirty="0"/>
              <a:t> </a:t>
            </a:r>
            <a:r>
              <a:rPr dirty="0" err="1"/>
              <a:t>yönelik</a:t>
            </a:r>
            <a:r>
              <a:rPr dirty="0"/>
              <a:t> </a:t>
            </a:r>
            <a:r>
              <a:rPr dirty="0" err="1"/>
              <a:t>definitif</a:t>
            </a:r>
            <a:r>
              <a:rPr dirty="0"/>
              <a:t> RT, </a:t>
            </a:r>
            <a:r>
              <a:rPr dirty="0" err="1"/>
              <a:t>özellikle</a:t>
            </a:r>
            <a:r>
              <a:rPr dirty="0"/>
              <a:t> de SABR, </a:t>
            </a:r>
            <a:r>
              <a:rPr dirty="0" err="1"/>
              <a:t>ilgili</a:t>
            </a:r>
            <a:r>
              <a:rPr dirty="0"/>
              <a:t> </a:t>
            </a:r>
            <a:r>
              <a:rPr dirty="0" err="1"/>
              <a:t>bölgelere</a:t>
            </a:r>
            <a:r>
              <a:rPr dirty="0"/>
              <a:t> </a:t>
            </a:r>
            <a:r>
              <a:rPr dirty="0" err="1"/>
              <a:t>güvenli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şekilde</a:t>
            </a:r>
            <a:r>
              <a:rPr dirty="0"/>
              <a:t> </a:t>
            </a:r>
            <a:r>
              <a:rPr dirty="0" err="1"/>
              <a:t>uygulanabiliyorsa</a:t>
            </a:r>
            <a:r>
              <a:rPr dirty="0"/>
              <a:t> </a:t>
            </a:r>
            <a:r>
              <a:rPr dirty="0" err="1"/>
              <a:t>bu</a:t>
            </a:r>
            <a:r>
              <a:rPr dirty="0"/>
              <a:t> </a:t>
            </a:r>
            <a:r>
              <a:rPr dirty="0" err="1"/>
              <a:t>tür</a:t>
            </a:r>
            <a:r>
              <a:rPr dirty="0"/>
              <a:t> </a:t>
            </a:r>
            <a:r>
              <a:rPr dirty="0" err="1"/>
              <a:t>vakalarda</a:t>
            </a:r>
            <a:r>
              <a:rPr dirty="0"/>
              <a:t> </a:t>
            </a:r>
            <a:r>
              <a:rPr dirty="0" err="1"/>
              <a:t>uygun</a:t>
            </a:r>
            <a:r>
              <a:rPr dirty="0"/>
              <a:t> </a:t>
            </a:r>
            <a:r>
              <a:rPr dirty="0" err="1"/>
              <a:t>bir</a:t>
            </a:r>
            <a:r>
              <a:rPr dirty="0"/>
              <a:t> </a:t>
            </a:r>
            <a:r>
              <a:rPr dirty="0" err="1"/>
              <a:t>seçenektir</a:t>
            </a:r>
            <a:r>
              <a:rPr dirty="0"/>
              <a:t>.</a:t>
            </a:r>
          </a:p>
        </p:txBody>
      </p:sp>
      <p:pic>
        <p:nvPicPr>
          <p:cNvPr id="179" name="IMG_F1BEB4EE3E38-1.jpeg" descr="IMG_F1BEB4EE3E38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7" y="2639295"/>
            <a:ext cx="9077918" cy="157941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Oligometastatik Hastalıkta SABR"/>
          <p:cNvSpPr txBox="1"/>
          <p:nvPr/>
        </p:nvSpPr>
        <p:spPr>
          <a:xfrm>
            <a:off x="457200" y="478311"/>
            <a:ext cx="5863289" cy="47397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>
            <a:lvl1pPr>
              <a:defRPr sz="4800">
                <a:latin typeface="Canela Text Bold"/>
                <a:ea typeface="Canela Text Bold"/>
                <a:cs typeface="Canela Text Bold"/>
                <a:sym typeface="Canela Text Bold"/>
              </a:defRPr>
            </a:lvl1pPr>
          </a:lstStyle>
          <a:p>
            <a:r>
              <a:rPr sz="2800" b="1" dirty="0" err="1">
                <a:solidFill>
                  <a:schemeClr val="bg1"/>
                </a:solidFill>
              </a:rPr>
              <a:t>Oligometastatik</a:t>
            </a:r>
            <a:r>
              <a:rPr sz="2800" b="1" dirty="0">
                <a:solidFill>
                  <a:schemeClr val="bg1"/>
                </a:solidFill>
              </a:rPr>
              <a:t> </a:t>
            </a:r>
            <a:r>
              <a:rPr sz="2800" b="1" dirty="0" err="1">
                <a:solidFill>
                  <a:schemeClr val="bg1"/>
                </a:solidFill>
              </a:rPr>
              <a:t>Hastalıkta</a:t>
            </a:r>
            <a:r>
              <a:rPr sz="2800" b="1" dirty="0">
                <a:solidFill>
                  <a:schemeClr val="bg1"/>
                </a:solidFill>
              </a:rPr>
              <a:t> SABR</a:t>
            </a:r>
          </a:p>
        </p:txBody>
      </p:sp>
      <p:pic>
        <p:nvPicPr>
          <p:cNvPr id="2" name="Picture 1" descr="Screen Shot 2023-11-24 at 22.56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25" y="4899025"/>
            <a:ext cx="6577584" cy="52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2850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05 at 08.47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5" y="141083"/>
            <a:ext cx="4457700" cy="16634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 descr="Screen Shot 2023-11-05 at 08.49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602" y="2244309"/>
            <a:ext cx="6415425" cy="4472609"/>
          </a:xfrm>
          <a:prstGeom prst="rect">
            <a:avLst/>
          </a:prstGeom>
        </p:spPr>
      </p:pic>
      <p:pic>
        <p:nvPicPr>
          <p:cNvPr id="2" name="Picture 2" descr="Red Journal- News and Publications - American Society for Radiation  Oncology (ASTRO) - American Society for Radiation Oncology (ASTRO)">
            <a:extLst>
              <a:ext uri="{FF2B5EF4-FFF2-40B4-BE49-F238E27FC236}">
                <a16:creationId xmlns="" xmlns:a16="http://schemas.microsoft.com/office/drawing/2014/main" id="{D1F670C2-8C90-8654-6D1F-1ACB4C087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10" y="141083"/>
            <a:ext cx="708776" cy="97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850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23-11-07 at 06.20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416"/>
            <a:ext cx="9144000" cy="4654990"/>
          </a:xfrm>
          <a:prstGeom prst="rect">
            <a:avLst/>
          </a:prstGeom>
        </p:spPr>
      </p:pic>
      <p:pic>
        <p:nvPicPr>
          <p:cNvPr id="2" name="Picture 3" descr="Screen Shot 2023-11-07 at 06.22.21.png">
            <a:extLst>
              <a:ext uri="{FF2B5EF4-FFF2-40B4-BE49-F238E27FC236}">
                <a16:creationId xmlns="" xmlns:a16="http://schemas.microsoft.com/office/drawing/2014/main" id="{9BDAC503-6E80-4A0E-193B-4F0DA9F41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50" y="214595"/>
            <a:ext cx="6479631" cy="10435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1A57F061-160C-0A4A-7857-E91A819A4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10" y="141082"/>
            <a:ext cx="715215" cy="100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788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914" y="1379332"/>
            <a:ext cx="3776374" cy="535682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 descr="Screen Shot 2023-11-20 at 22.04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2" y="223054"/>
            <a:ext cx="5442042" cy="105420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6386" name="Picture 2" descr="Cancer: A Guided Journal: A Celestial Guide to Recording Your Cosmic Cancer  Journey (Astrological Journals) : Stellas, Constance: Amazon.com.tr: Kitap">
            <a:extLst>
              <a:ext uri="{FF2B5EF4-FFF2-40B4-BE49-F238E27FC236}">
                <a16:creationId xmlns="" xmlns:a16="http://schemas.microsoft.com/office/drawing/2014/main" id="{49605637-0F4F-1FB7-982C-467FCC1C4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122" y="141082"/>
            <a:ext cx="701703" cy="102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24931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436" y="1934863"/>
            <a:ext cx="8717389" cy="4766083"/>
          </a:xfrm>
        </p:spPr>
        <p:txBody>
          <a:bodyPr>
            <a:noAutofit/>
          </a:bodyPr>
          <a:lstStyle/>
          <a:p>
            <a:r>
              <a:rPr lang="tr-TR" sz="2000" dirty="0"/>
              <a:t>2012'de ilk </a:t>
            </a:r>
            <a:r>
              <a:rPr lang="tr-TR" sz="2000" dirty="0" err="1"/>
              <a:t>prospektif</a:t>
            </a:r>
            <a:r>
              <a:rPr lang="tr-TR" sz="2000" dirty="0"/>
              <a:t> </a:t>
            </a:r>
            <a:r>
              <a:rPr lang="tr-TR" sz="2000" dirty="0" smtClean="0"/>
              <a:t>tek </a:t>
            </a:r>
            <a:r>
              <a:rPr lang="tr-TR" sz="2000" dirty="0"/>
              <a:t>kollu faz II çalışma:</a:t>
            </a:r>
          </a:p>
          <a:p>
            <a:pPr lvl="1"/>
            <a:r>
              <a:rPr lang="tr-TR" sz="2000" dirty="0"/>
              <a:t>Senkron </a:t>
            </a:r>
            <a:r>
              <a:rPr lang="tr-TR" sz="2000" dirty="0" err="1"/>
              <a:t>oligometastatik</a:t>
            </a:r>
            <a:r>
              <a:rPr lang="tr-TR" sz="2000" dirty="0"/>
              <a:t> </a:t>
            </a:r>
            <a:r>
              <a:rPr lang="tr-TR" sz="2000" dirty="0" err="1"/>
              <a:t>KHDAK'li</a:t>
            </a:r>
            <a:r>
              <a:rPr lang="tr-TR" sz="2000" dirty="0"/>
              <a:t> 39 hastada </a:t>
            </a:r>
          </a:p>
          <a:p>
            <a:pPr lvl="1"/>
            <a:r>
              <a:rPr lang="tr-TR" sz="2000" dirty="0"/>
              <a:t>1 yıllık </a:t>
            </a:r>
            <a:r>
              <a:rPr lang="tr-TR" sz="2000" dirty="0" err="1"/>
              <a:t>progresyonsuz</a:t>
            </a:r>
            <a:r>
              <a:rPr lang="tr-TR" sz="2000" dirty="0"/>
              <a:t> </a:t>
            </a:r>
            <a:r>
              <a:rPr lang="tr-TR" sz="2000" dirty="0" err="1"/>
              <a:t>sağkalımı</a:t>
            </a:r>
            <a:r>
              <a:rPr lang="tr-TR" sz="2000" dirty="0"/>
              <a:t> (PFS) %51,3.</a:t>
            </a:r>
          </a:p>
          <a:p>
            <a:r>
              <a:rPr lang="tr-TR" sz="2000" dirty="0" err="1" smtClean="0"/>
              <a:t>Oligometastaz</a:t>
            </a:r>
            <a:r>
              <a:rPr lang="tr-TR" sz="2000" dirty="0" smtClean="0"/>
              <a:t> </a:t>
            </a:r>
            <a:r>
              <a:rPr lang="tr-TR" sz="2000" dirty="0"/>
              <a:t>tanı anında 5 metastaz, </a:t>
            </a:r>
          </a:p>
          <a:p>
            <a:pPr lvl="1"/>
            <a:r>
              <a:rPr lang="tr-TR" sz="2000" dirty="0"/>
              <a:t>Ancak:</a:t>
            </a:r>
          </a:p>
          <a:p>
            <a:pPr lvl="2"/>
            <a:r>
              <a:rPr lang="tr-TR" sz="2000" dirty="0"/>
              <a:t> 34 (%87,2): 1, 4 (%10,3):2 ve 1 (%2,6):3 metastaz </a:t>
            </a:r>
          </a:p>
          <a:p>
            <a:pPr lvl="1"/>
            <a:r>
              <a:rPr lang="tr-TR" sz="2000" dirty="0"/>
              <a:t>≥3 </a:t>
            </a:r>
            <a:r>
              <a:rPr lang="tr-TR" sz="2000" dirty="0" err="1"/>
              <a:t>oligometastazı</a:t>
            </a:r>
            <a:r>
              <a:rPr lang="tr-TR" sz="2000" dirty="0"/>
              <a:t> olan hasta yok, </a:t>
            </a:r>
          </a:p>
          <a:p>
            <a:pPr marL="400041"/>
            <a:r>
              <a:rPr lang="tr-TR" sz="2000" dirty="0" err="1"/>
              <a:t>Kranial</a:t>
            </a:r>
            <a:r>
              <a:rPr lang="tr-TR" sz="2000" dirty="0"/>
              <a:t> </a:t>
            </a:r>
            <a:r>
              <a:rPr lang="tr-TR" sz="2000" dirty="0" err="1"/>
              <a:t>metaztazlarda</a:t>
            </a:r>
            <a:r>
              <a:rPr lang="tr-TR" sz="2000" dirty="0"/>
              <a:t> dahil</a:t>
            </a:r>
          </a:p>
          <a:p>
            <a:r>
              <a:rPr lang="tr-TR" sz="2000" dirty="0"/>
              <a:t>En sık tedavi edilen metastaz: </a:t>
            </a:r>
            <a:r>
              <a:rPr lang="tr-TR" sz="2000" dirty="0" err="1"/>
              <a:t>kranial</a:t>
            </a:r>
            <a:r>
              <a:rPr lang="tr-TR" sz="2000" dirty="0"/>
              <a:t> 17 (%43,9) </a:t>
            </a:r>
            <a:r>
              <a:rPr lang="tr-TR" sz="2000" dirty="0" smtClean="0"/>
              <a:t>cerrahi </a:t>
            </a:r>
            <a:r>
              <a:rPr lang="tr-TR" sz="2000" dirty="0"/>
              <a:t>rezeksiyon ve SRS </a:t>
            </a:r>
          </a:p>
          <a:p>
            <a:r>
              <a:rPr lang="en-US" sz="2000" dirty="0" smtClean="0"/>
              <a:t>E</a:t>
            </a:r>
            <a:r>
              <a:rPr lang="tr-TR" sz="2000" dirty="0" err="1" smtClean="0"/>
              <a:t>xtrakranial</a:t>
            </a:r>
            <a:r>
              <a:rPr lang="tr-TR" sz="2000" dirty="0" smtClean="0"/>
              <a:t> </a:t>
            </a:r>
            <a:r>
              <a:rPr lang="tr-TR" sz="2000" dirty="0"/>
              <a:t>metastazlarda cerrahi±  RT (</a:t>
            </a:r>
            <a:r>
              <a:rPr lang="tr-TR" sz="2000" dirty="0" err="1"/>
              <a:t>gross</a:t>
            </a:r>
            <a:r>
              <a:rPr lang="tr-TR" sz="2000" dirty="0"/>
              <a:t> total </a:t>
            </a:r>
            <a:r>
              <a:rPr lang="tr-TR" sz="2000" dirty="0" err="1"/>
              <a:t>rezeke</a:t>
            </a:r>
            <a:r>
              <a:rPr lang="tr-TR" sz="2000" dirty="0"/>
              <a:t> </a:t>
            </a:r>
            <a:r>
              <a:rPr lang="tr-TR" sz="2000" dirty="0" smtClean="0"/>
              <a:t>edilememiş lezyonlar</a:t>
            </a:r>
            <a:r>
              <a:rPr lang="tr-TR" sz="2000" dirty="0"/>
              <a:t>)</a:t>
            </a:r>
          </a:p>
          <a:p>
            <a:r>
              <a:rPr lang="tr-TR" sz="2000" dirty="0"/>
              <a:t>Sonuç: 5 yıllık PFS %8 , sistemik tedaviler güçlendirilmeli</a:t>
            </a:r>
          </a:p>
          <a:p>
            <a:pPr marL="0" indent="0">
              <a:buNone/>
            </a:pPr>
            <a:endParaRPr lang="tr-TR" sz="2000" dirty="0"/>
          </a:p>
        </p:txBody>
      </p:sp>
      <p:pic>
        <p:nvPicPr>
          <p:cNvPr id="4" name="Picture 3" descr="Screen Shot 2023-11-13 at 16.58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21" y="154206"/>
            <a:ext cx="2253760" cy="1376601"/>
          </a:xfrm>
          <a:prstGeom prst="rect">
            <a:avLst/>
          </a:prstGeom>
        </p:spPr>
      </p:pic>
      <p:pic>
        <p:nvPicPr>
          <p:cNvPr id="2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7F3D30BE-6576-7727-BE2C-A2828BBDB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111" y="141082"/>
            <a:ext cx="742352" cy="106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Resim 7">
            <a:extLst>
              <a:ext uri="{FF2B5EF4-FFF2-40B4-BE49-F238E27FC236}">
                <a16:creationId xmlns="" xmlns:a16="http://schemas.microsoft.com/office/drawing/2014/main" id="{3362E5CF-2E2B-7D30-76F2-FFACA8AC41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86" y="127043"/>
            <a:ext cx="5642384" cy="167181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5136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IMG_907D8B43B485-1.jpeg" descr="IMG_907D8B43B485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76" y="120702"/>
            <a:ext cx="4218005" cy="1721636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2" name="Picture 1" descr="Screen Shot 2023-11-20 at 22.45.3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25" y="2052112"/>
            <a:ext cx="5586785" cy="3495322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05350" y="5996397"/>
            <a:ext cx="8352098" cy="651729"/>
          </a:xfrm>
          <a:prstGeom prst="rect">
            <a:avLst/>
          </a:prstGeom>
          <a:solidFill>
            <a:srgbClr val="FF0000"/>
          </a:solidFill>
          <a:ln w="38100" cmpd="sng">
            <a:solidFill>
              <a:srgbClr val="FF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336" tIns="21336" rIns="21336" bIns="21336">
            <a:noAutofit/>
          </a:bodyPr>
          <a:lstStyle>
            <a:lvl1pPr marL="5461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0922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16383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21844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27305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  <a:lvl6pPr marL="32766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6pPr>
            <a:lvl7pPr marL="38227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7pPr>
            <a:lvl8pPr marL="43688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8pPr>
            <a:lvl9pPr marL="49149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9pPr>
          </a:lstStyle>
          <a:p>
            <a:pPr marL="0" indent="0" algn="ctr">
              <a:buNone/>
            </a:pP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Amaç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Oligometastatik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NSCLC’ da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Lokal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konsalidatif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tedavinin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PFS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üzerine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etkinliğini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değerlendirmek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E117D53B-8CD3-3110-4EFF-BB011409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563" y="141082"/>
            <a:ext cx="769261" cy="10899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83557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3-11-13 at 09.54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5" y="77642"/>
            <a:ext cx="3725715" cy="6638685"/>
          </a:xfrm>
          <a:prstGeom prst="rect">
            <a:avLst/>
          </a:prstGeom>
        </p:spPr>
      </p:pic>
      <p:graphicFrame>
        <p:nvGraphicFramePr>
          <p:cNvPr id="2" name="İçerik Yer Tutucusu 1">
            <a:extLst>
              <a:ext uri="{FF2B5EF4-FFF2-40B4-BE49-F238E27FC236}">
                <a16:creationId xmlns="" xmlns:a16="http://schemas.microsoft.com/office/drawing/2014/main" id="{69E227AD-CB95-6DE7-C47D-CC8FBA4B21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186746"/>
              </p:ext>
            </p:extLst>
          </p:nvPr>
        </p:nvGraphicFramePr>
        <p:xfrm>
          <a:off x="5333036" y="1658200"/>
          <a:ext cx="3314411" cy="3541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E46CCB64-6C63-36DD-FC25-8E3634F9C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097" y="141082"/>
            <a:ext cx="728727" cy="10817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56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1181" y="2454017"/>
            <a:ext cx="4579643" cy="2976992"/>
          </a:xfrm>
        </p:spPr>
        <p:txBody>
          <a:bodyPr>
            <a:normAutofit/>
          </a:bodyPr>
          <a:lstStyle/>
          <a:p>
            <a:r>
              <a:rPr lang="en-US" sz="2000" dirty="0"/>
              <a:t>≤3 </a:t>
            </a:r>
            <a:r>
              <a:rPr lang="en-US" sz="2000" dirty="0" err="1"/>
              <a:t>metastatik</a:t>
            </a:r>
            <a:r>
              <a:rPr lang="en-US" sz="2000" dirty="0"/>
              <a:t> </a:t>
            </a:r>
            <a:r>
              <a:rPr lang="en-US" sz="2000" dirty="0" err="1"/>
              <a:t>bölge</a:t>
            </a:r>
            <a:endParaRPr lang="en-US" sz="2000" dirty="0"/>
          </a:p>
          <a:p>
            <a:r>
              <a:rPr lang="en-US" sz="2000" dirty="0"/>
              <a:t>İlk </a:t>
            </a:r>
            <a:r>
              <a:rPr lang="en-US" sz="2000" dirty="0" err="1" smtClean="0"/>
              <a:t>basamak</a:t>
            </a:r>
            <a:r>
              <a:rPr lang="en-US" sz="2000" dirty="0" smtClean="0"/>
              <a:t> </a:t>
            </a:r>
            <a:r>
              <a:rPr lang="en-US" sz="2000" dirty="0"/>
              <a:t>KT </a:t>
            </a:r>
            <a:r>
              <a:rPr lang="en-US" sz="2000" dirty="0" err="1"/>
              <a:t>alan</a:t>
            </a:r>
            <a:endParaRPr lang="en-US" sz="2000" dirty="0"/>
          </a:p>
          <a:p>
            <a:r>
              <a:rPr lang="en-US" sz="2000" dirty="0"/>
              <a:t>≥4 </a:t>
            </a:r>
            <a:r>
              <a:rPr lang="en-US" sz="2000" dirty="0" err="1"/>
              <a:t>kür</a:t>
            </a:r>
            <a:r>
              <a:rPr lang="en-US" sz="2000" dirty="0"/>
              <a:t> </a:t>
            </a:r>
            <a:r>
              <a:rPr lang="en-US" sz="2000" dirty="0" err="1"/>
              <a:t>sisplantin</a:t>
            </a:r>
            <a:r>
              <a:rPr lang="en-US" sz="2000" dirty="0"/>
              <a:t> </a:t>
            </a:r>
            <a:r>
              <a:rPr lang="en-US" sz="2000" dirty="0" err="1"/>
              <a:t>bazlı</a:t>
            </a:r>
            <a:r>
              <a:rPr lang="en-US" sz="2000" dirty="0"/>
              <a:t> KT</a:t>
            </a:r>
          </a:p>
          <a:p>
            <a:r>
              <a:rPr lang="en-US" sz="2000" dirty="0"/>
              <a:t>EGFR </a:t>
            </a:r>
            <a:r>
              <a:rPr lang="en-US" sz="2000" dirty="0" err="1"/>
              <a:t>mutasyonu</a:t>
            </a:r>
            <a:r>
              <a:rPr lang="en-US" sz="2000" dirty="0"/>
              <a:t> </a:t>
            </a:r>
            <a:r>
              <a:rPr lang="en-US" sz="2000" dirty="0" err="1"/>
              <a:t>olanlarda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 ≥3 ay TKI </a:t>
            </a:r>
            <a:r>
              <a:rPr lang="en-US" sz="2000" dirty="0" err="1"/>
              <a:t>erlotinib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</a:t>
            </a:r>
            <a:r>
              <a:rPr lang="en-US" sz="2000" dirty="0" err="1"/>
              <a:t>başka</a:t>
            </a:r>
            <a:r>
              <a:rPr lang="en-US" sz="2000" dirty="0"/>
              <a:t> </a:t>
            </a:r>
            <a:r>
              <a:rPr lang="en-US" sz="2000" dirty="0" err="1"/>
              <a:t>ajan</a:t>
            </a:r>
            <a:r>
              <a:rPr lang="en-US" sz="2000" dirty="0"/>
              <a:t> </a:t>
            </a:r>
          </a:p>
          <a:p>
            <a:r>
              <a:rPr lang="en-US" sz="2000" dirty="0"/>
              <a:t>ALK </a:t>
            </a:r>
            <a:r>
              <a:rPr lang="en-US" sz="2000" dirty="0" err="1"/>
              <a:t>mutasyonu</a:t>
            </a:r>
            <a:r>
              <a:rPr lang="en-US" sz="2000" dirty="0"/>
              <a:t> </a:t>
            </a:r>
            <a:r>
              <a:rPr lang="en-US" sz="2000" dirty="0" err="1"/>
              <a:t>olanlar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 ≥3 ay </a:t>
            </a:r>
            <a:r>
              <a:rPr lang="en-US" sz="2000" dirty="0" err="1"/>
              <a:t>crizotinib</a:t>
            </a:r>
            <a:endParaRPr lang="en-US" sz="2000" dirty="0"/>
          </a:p>
        </p:txBody>
      </p:sp>
      <p:pic>
        <p:nvPicPr>
          <p:cNvPr id="5" name="Picture 4" descr="Screen Shot 2023-11-09 at 04.38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22" y="2080536"/>
            <a:ext cx="4406062" cy="3601913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08422" y="5717489"/>
            <a:ext cx="8509025" cy="1013672"/>
          </a:xfrm>
          <a:prstGeom prst="rect">
            <a:avLst/>
          </a:prstGeom>
          <a:ln w="28575" cmpd="sng">
            <a:solidFill>
              <a:srgbClr val="E22146"/>
            </a:solidFill>
          </a:ln>
        </p:spPr>
        <p:txBody>
          <a:bodyPr vert="horz" lIns="91438" tIns="45719" rIns="91438" bIns="4571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KT </a:t>
            </a:r>
            <a:r>
              <a:rPr lang="en-US" sz="2000" dirty="0" err="1"/>
              <a:t>sonrasi</a:t>
            </a:r>
            <a:r>
              <a:rPr lang="en-US" sz="2000" dirty="0"/>
              <a:t> </a:t>
            </a:r>
            <a:r>
              <a:rPr lang="en-US" sz="2000" dirty="0" err="1"/>
              <a:t>metastaz</a:t>
            </a:r>
            <a:r>
              <a:rPr lang="en-US" sz="2000" dirty="0"/>
              <a:t> </a:t>
            </a:r>
            <a:r>
              <a:rPr lang="en-US" sz="2000" dirty="0" err="1"/>
              <a:t>kaybolduysa</a:t>
            </a:r>
            <a:r>
              <a:rPr lang="en-US" sz="2000" dirty="0"/>
              <a:t> total </a:t>
            </a:r>
            <a:r>
              <a:rPr lang="en-US" sz="2000" dirty="0" err="1"/>
              <a:t>sayıya</a:t>
            </a:r>
            <a:r>
              <a:rPr lang="en-US" sz="2000" dirty="0"/>
              <a:t> </a:t>
            </a:r>
            <a:r>
              <a:rPr lang="en-US" sz="2000" dirty="0" err="1"/>
              <a:t>dahil</a:t>
            </a:r>
            <a:r>
              <a:rPr lang="en-US" sz="2000" dirty="0"/>
              <a:t> </a:t>
            </a:r>
            <a:r>
              <a:rPr lang="en-US" sz="2000" dirty="0" err="1"/>
              <a:t>edilmemiş</a:t>
            </a:r>
            <a:endParaRPr lang="en-US" sz="2000" dirty="0"/>
          </a:p>
          <a:p>
            <a:r>
              <a:rPr lang="en-US" sz="2000" dirty="0" err="1"/>
              <a:t>Beyin</a:t>
            </a:r>
            <a:r>
              <a:rPr lang="en-US" sz="2000" dirty="0"/>
              <a:t> </a:t>
            </a:r>
            <a:r>
              <a:rPr lang="en-US" sz="2000" dirty="0" err="1" smtClean="0"/>
              <a:t>metastazı</a:t>
            </a:r>
            <a:r>
              <a:rPr lang="en-US" sz="2000" dirty="0" smtClean="0"/>
              <a:t> </a:t>
            </a:r>
            <a:r>
              <a:rPr lang="en-US" sz="2000" dirty="0" err="1"/>
              <a:t>olanlarda</a:t>
            </a:r>
            <a:r>
              <a:rPr lang="en-US" sz="2000" dirty="0"/>
              <a:t> SRS </a:t>
            </a:r>
            <a:r>
              <a:rPr lang="en-US" sz="2000" dirty="0" err="1"/>
              <a:t>uygulandıysa</a:t>
            </a:r>
            <a:r>
              <a:rPr lang="en-US" sz="2000" dirty="0"/>
              <a:t> </a:t>
            </a:r>
            <a:r>
              <a:rPr lang="en-US" sz="2000" dirty="0" err="1"/>
              <a:t>randomizasyona</a:t>
            </a:r>
            <a:r>
              <a:rPr lang="en-US" sz="2000" dirty="0"/>
              <a:t> </a:t>
            </a:r>
            <a:r>
              <a:rPr lang="en-US" sz="2000" dirty="0" err="1"/>
              <a:t>dahil</a:t>
            </a:r>
            <a:r>
              <a:rPr lang="en-US" sz="2000" dirty="0"/>
              <a:t> </a:t>
            </a:r>
            <a:r>
              <a:rPr lang="en-US" sz="2000" dirty="0" err="1"/>
              <a:t>edilmiş</a:t>
            </a:r>
            <a:r>
              <a:rPr lang="en-US" sz="2000" dirty="0"/>
              <a:t>. </a:t>
            </a:r>
            <a:r>
              <a:rPr lang="en-US" sz="2000" dirty="0" err="1"/>
              <a:t>Metastatik</a:t>
            </a:r>
            <a:r>
              <a:rPr lang="en-US" sz="2000" dirty="0"/>
              <a:t> </a:t>
            </a:r>
            <a:r>
              <a:rPr lang="en-US" sz="2000" dirty="0" err="1"/>
              <a:t>bölge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sayılmamış</a:t>
            </a:r>
            <a:endParaRPr lang="en-US" sz="2000" dirty="0"/>
          </a:p>
        </p:txBody>
      </p:sp>
      <p:pic>
        <p:nvPicPr>
          <p:cNvPr id="9" name="IMG_907D8B43B485-1.jpeg" descr="IMG_907D8B43B485-1.jpeg">
            <a:extLst>
              <a:ext uri="{FF2B5EF4-FFF2-40B4-BE49-F238E27FC236}">
                <a16:creationId xmlns="" xmlns:a16="http://schemas.microsoft.com/office/drawing/2014/main" id="{21D66827-0442-F02F-5D49-C3D29DE54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76" y="120702"/>
            <a:ext cx="4218005" cy="1721636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2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974B884A-20D4-BFED-1DDD-B1396166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075" y="141082"/>
            <a:ext cx="755749" cy="10708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070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30" y="2601214"/>
            <a:ext cx="8229600" cy="15397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LCT: </a:t>
            </a:r>
          </a:p>
          <a:p>
            <a:pPr lvl="1"/>
            <a:r>
              <a:rPr lang="en-US" dirty="0"/>
              <a:t>SBRT; intermediate </a:t>
            </a:r>
            <a:r>
              <a:rPr lang="en-US" dirty="0" err="1"/>
              <a:t>hypofraksiyone</a:t>
            </a:r>
            <a:r>
              <a:rPr lang="en-US" dirty="0"/>
              <a:t> RT (</a:t>
            </a:r>
            <a:r>
              <a:rPr lang="en-US" dirty="0" err="1"/>
              <a:t>mediastinal</a:t>
            </a:r>
            <a:r>
              <a:rPr lang="en-US" dirty="0"/>
              <a:t> 15fx </a:t>
            </a:r>
            <a:r>
              <a:rPr lang="en-US" dirty="0" err="1"/>
              <a:t>gibi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KRT</a:t>
            </a:r>
          </a:p>
          <a:p>
            <a:pPr lvl="1"/>
            <a:r>
              <a:rPr lang="en-US" dirty="0" err="1"/>
              <a:t>Cerrahi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7430" y="4383559"/>
            <a:ext cx="8229600" cy="2020167"/>
          </a:xfrm>
          <a:prstGeom prst="rect">
            <a:avLst/>
          </a:prstGeom>
        </p:spPr>
        <p:txBody>
          <a:bodyPr vert="horz" lIns="91438" tIns="45719" rIns="91438" bIns="4571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İdame</a:t>
            </a:r>
            <a:r>
              <a:rPr lang="en-US" sz="2000" dirty="0"/>
              <a:t> </a:t>
            </a:r>
            <a:r>
              <a:rPr lang="en-US" sz="2000" dirty="0" err="1"/>
              <a:t>tedavisi</a:t>
            </a:r>
            <a:r>
              <a:rPr lang="en-US" sz="2000" dirty="0"/>
              <a:t>:</a:t>
            </a:r>
          </a:p>
          <a:p>
            <a:pPr lvl="1"/>
            <a:r>
              <a:rPr lang="en-US" sz="2000" dirty="0" err="1"/>
              <a:t>Pemetrexed</a:t>
            </a:r>
            <a:r>
              <a:rPr lang="en-US" sz="2000" dirty="0"/>
              <a:t> +</a:t>
            </a:r>
            <a:r>
              <a:rPr lang="en-US" sz="2000" dirty="0" err="1"/>
              <a:t>beva</a:t>
            </a:r>
            <a:endParaRPr lang="en-US" sz="2000" dirty="0"/>
          </a:p>
          <a:p>
            <a:pPr lvl="1"/>
            <a:r>
              <a:rPr lang="en-US" sz="2000" dirty="0" err="1"/>
              <a:t>Ertotinib</a:t>
            </a:r>
            <a:endParaRPr lang="en-US" sz="2000" dirty="0"/>
          </a:p>
          <a:p>
            <a:pPr lvl="1"/>
            <a:r>
              <a:rPr lang="en-US" sz="2000" dirty="0" err="1"/>
              <a:t>Crizotinib</a:t>
            </a:r>
            <a:endParaRPr lang="en-US" sz="2000" dirty="0"/>
          </a:p>
          <a:p>
            <a:pPr lvl="1"/>
            <a:r>
              <a:rPr lang="en-US" sz="2000" dirty="0" err="1"/>
              <a:t>Gözlem</a:t>
            </a:r>
            <a:endParaRPr lang="en-US" sz="2000" dirty="0"/>
          </a:p>
        </p:txBody>
      </p:sp>
      <p:pic>
        <p:nvPicPr>
          <p:cNvPr id="7" name="IMG_907D8B43B485-1.jpeg" descr="IMG_907D8B43B485-1.jpeg">
            <a:extLst>
              <a:ext uri="{FF2B5EF4-FFF2-40B4-BE49-F238E27FC236}">
                <a16:creationId xmlns="" xmlns:a16="http://schemas.microsoft.com/office/drawing/2014/main" id="{3A3667CB-7228-2110-4E03-2F9D1B36C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30" y="138287"/>
            <a:ext cx="4218005" cy="1721636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2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359D0C7E-EAF0-4C24-83F6-1AFE1B961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09" y="141082"/>
            <a:ext cx="715215" cy="10616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85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494" y="2146132"/>
            <a:ext cx="4278329" cy="200143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Median PFS 18.7 ay</a:t>
            </a:r>
          </a:p>
          <a:p>
            <a:pPr lvl="1"/>
            <a:r>
              <a:rPr lang="en-US" sz="2000" dirty="0"/>
              <a:t>LCT 11.9 ay</a:t>
            </a:r>
          </a:p>
          <a:p>
            <a:pPr lvl="1"/>
            <a:r>
              <a:rPr lang="en-US" sz="2000" dirty="0" err="1"/>
              <a:t>İdame</a:t>
            </a:r>
            <a:r>
              <a:rPr lang="en-US" sz="2000" dirty="0"/>
              <a:t> 3.9 ay </a:t>
            </a:r>
          </a:p>
          <a:p>
            <a:pPr marL="57149" indent="0">
              <a:buNone/>
            </a:pPr>
            <a:r>
              <a:rPr lang="en-US" sz="2000" dirty="0"/>
              <a:t>(HR=0.35, %90 CI 0.18,0.66; p=0.005)</a:t>
            </a:r>
          </a:p>
        </p:txBody>
      </p:sp>
      <p:pic>
        <p:nvPicPr>
          <p:cNvPr id="7" name="Picture 6" descr="Screen Shot 2023-11-13 at 10.28.1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31" y="1952306"/>
            <a:ext cx="4102246" cy="483535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13393A98-94B4-1863-13AD-DAD8082582DD}"/>
              </a:ext>
            </a:extLst>
          </p:cNvPr>
          <p:cNvSpPr txBox="1">
            <a:spLocks/>
          </p:cNvSpPr>
          <p:nvPr/>
        </p:nvSpPr>
        <p:spPr>
          <a:xfrm>
            <a:off x="4692495" y="4369984"/>
            <a:ext cx="4036022" cy="2141823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336" tIns="21336" rIns="21336" bIns="21336">
            <a:noAutofit/>
          </a:bodyPr>
          <a:lstStyle>
            <a:lvl1pPr marL="5461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0922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16383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21844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27305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  <a:lvl6pPr marL="32766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6pPr>
            <a:lvl7pPr marL="38227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7pPr>
            <a:lvl8pPr marL="43688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8pPr>
            <a:lvl9pPr marL="49149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9pPr>
          </a:lstStyle>
          <a:p>
            <a:pPr hangingPunct="1"/>
            <a:r>
              <a:rPr lang="en-US" sz="2000" dirty="0" err="1">
                <a:latin typeface="+mn-lt"/>
              </a:rPr>
              <a:t>Gruplar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arasında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toksisite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benzer</a:t>
            </a:r>
            <a:r>
              <a:rPr lang="en-US" sz="2000" dirty="0">
                <a:latin typeface="+mn-lt"/>
              </a:rPr>
              <a:t> </a:t>
            </a:r>
          </a:p>
          <a:p>
            <a:pPr hangingPunct="1"/>
            <a:r>
              <a:rPr lang="en-US" sz="2000" dirty="0">
                <a:latin typeface="+mn-lt"/>
              </a:rPr>
              <a:t>Grade 3 </a:t>
            </a:r>
            <a:r>
              <a:rPr lang="en-US" sz="2000" dirty="0" err="1">
                <a:latin typeface="+mn-lt"/>
              </a:rPr>
              <a:t>toksiste</a:t>
            </a:r>
            <a:r>
              <a:rPr lang="en-US" sz="2000" dirty="0">
                <a:latin typeface="+mn-lt"/>
              </a:rPr>
              <a:t> </a:t>
            </a:r>
          </a:p>
          <a:p>
            <a:pPr lvl="1" hangingPunct="1"/>
            <a:r>
              <a:rPr lang="en-US" sz="2000" dirty="0" err="1">
                <a:latin typeface="+mn-lt"/>
              </a:rPr>
              <a:t>İdame</a:t>
            </a:r>
            <a:r>
              <a:rPr lang="en-US" sz="2000" dirty="0">
                <a:latin typeface="+mn-lt"/>
              </a:rPr>
              <a:t>: </a:t>
            </a:r>
            <a:r>
              <a:rPr lang="en-US" sz="2000" dirty="0" err="1">
                <a:latin typeface="+mn-lt"/>
              </a:rPr>
              <a:t>Halsizlik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anemi</a:t>
            </a:r>
            <a:r>
              <a:rPr lang="en-US" sz="2000" dirty="0">
                <a:latin typeface="+mn-lt"/>
              </a:rPr>
              <a:t>, </a:t>
            </a:r>
          </a:p>
          <a:p>
            <a:pPr lvl="1" hangingPunct="1"/>
            <a:r>
              <a:rPr lang="en-US" sz="2000" dirty="0">
                <a:latin typeface="+mn-lt"/>
              </a:rPr>
              <a:t>LCT : </a:t>
            </a:r>
            <a:r>
              <a:rPr lang="en-US" sz="2000" dirty="0" err="1">
                <a:latin typeface="+mn-lt"/>
              </a:rPr>
              <a:t>Özefajit,anemi</a:t>
            </a:r>
            <a:endParaRPr lang="en-US" sz="2000" dirty="0">
              <a:latin typeface="+mn-lt"/>
            </a:endParaRPr>
          </a:p>
        </p:txBody>
      </p:sp>
      <p:pic>
        <p:nvPicPr>
          <p:cNvPr id="12" name="IMG_907D8B43B485-1.jpeg" descr="IMG_907D8B43B485-1.jpeg">
            <a:extLst>
              <a:ext uri="{FF2B5EF4-FFF2-40B4-BE49-F238E27FC236}">
                <a16:creationId xmlns="" xmlns:a16="http://schemas.microsoft.com/office/drawing/2014/main" id="{CD11DE9D-9900-9B94-60A2-09E84751B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31" y="141082"/>
            <a:ext cx="4218005" cy="1721636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2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F4AE409C-C615-8CD0-124C-88A29D179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81" y="141082"/>
            <a:ext cx="692943" cy="12622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39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792" y="4667448"/>
            <a:ext cx="6174817" cy="1857869"/>
          </a:xfrm>
          <a:ln w="28575" cmpd="sng">
            <a:solidFill>
              <a:srgbClr val="FF0000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Çalışma</a:t>
            </a:r>
            <a:r>
              <a:rPr lang="en-US" dirty="0"/>
              <a:t> 49 </a:t>
            </a:r>
            <a:r>
              <a:rPr lang="en-US" dirty="0" err="1"/>
              <a:t>hastada</a:t>
            </a:r>
            <a:r>
              <a:rPr lang="en-US" dirty="0"/>
              <a:t> </a:t>
            </a:r>
            <a:r>
              <a:rPr lang="en-US" dirty="0" err="1"/>
              <a:t>iken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sonlandırılmış</a:t>
            </a:r>
            <a:endParaRPr lang="en-US" dirty="0"/>
          </a:p>
          <a:p>
            <a:r>
              <a:rPr lang="en-US" dirty="0"/>
              <a:t>İlk randomize </a:t>
            </a:r>
            <a:r>
              <a:rPr lang="en-US" dirty="0" err="1"/>
              <a:t>çalışma</a:t>
            </a:r>
            <a:endParaRPr lang="en-US" dirty="0"/>
          </a:p>
          <a:p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konsalidatif</a:t>
            </a:r>
            <a:r>
              <a:rPr lang="en-US" dirty="0"/>
              <a:t> </a:t>
            </a:r>
            <a:r>
              <a:rPr lang="en-US" dirty="0" err="1"/>
              <a:t>uygulananlarda</a:t>
            </a:r>
            <a:r>
              <a:rPr lang="en-US" dirty="0"/>
              <a:t> PFS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uzun</a:t>
            </a:r>
            <a:endParaRPr lang="en-US" dirty="0"/>
          </a:p>
          <a:p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hastalık</a:t>
            </a:r>
            <a:r>
              <a:rPr lang="en-US" dirty="0"/>
              <a:t> </a:t>
            </a:r>
            <a:r>
              <a:rPr lang="en-US" dirty="0" err="1"/>
              <a:t>çıkma</a:t>
            </a:r>
            <a:r>
              <a:rPr lang="en-US" dirty="0"/>
              <a:t> </a:t>
            </a:r>
            <a:r>
              <a:rPr lang="en-US" dirty="0" err="1"/>
              <a:t>süresi</a:t>
            </a:r>
            <a:r>
              <a:rPr lang="en-US" dirty="0"/>
              <a:t> </a:t>
            </a:r>
            <a:r>
              <a:rPr lang="en-US" dirty="0" err="1"/>
              <a:t>uzamış</a:t>
            </a:r>
            <a:endParaRPr lang="en-US" dirty="0"/>
          </a:p>
          <a:p>
            <a:r>
              <a:rPr lang="en-US" dirty="0" err="1"/>
              <a:t>Uygulanabilir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ciddi</a:t>
            </a:r>
            <a:r>
              <a:rPr lang="en-US" dirty="0"/>
              <a:t> </a:t>
            </a:r>
            <a:r>
              <a:rPr lang="en-US" dirty="0" err="1"/>
              <a:t>yan</a:t>
            </a:r>
            <a:r>
              <a:rPr lang="en-US" dirty="0"/>
              <a:t> </a:t>
            </a:r>
            <a:r>
              <a:rPr lang="en-US" dirty="0" err="1"/>
              <a:t>etki</a:t>
            </a:r>
            <a:r>
              <a:rPr lang="en-US" dirty="0"/>
              <a:t> </a:t>
            </a:r>
            <a:r>
              <a:rPr lang="en-US" dirty="0" err="1"/>
              <a:t>artışı</a:t>
            </a:r>
            <a:r>
              <a:rPr lang="en-US" dirty="0"/>
              <a:t> </a:t>
            </a:r>
            <a:r>
              <a:rPr lang="en-US" dirty="0" err="1" smtClean="0"/>
              <a:t>yok</a:t>
            </a:r>
            <a:endParaRPr lang="en-US" dirty="0" smtClean="0"/>
          </a:p>
        </p:txBody>
      </p:sp>
      <p:pic>
        <p:nvPicPr>
          <p:cNvPr id="5" name="Picture 4" descr="Screen Shot 2023-11-09 at 04.45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30" y="2006571"/>
            <a:ext cx="5845247" cy="2471974"/>
          </a:xfrm>
          <a:prstGeom prst="rect">
            <a:avLst/>
          </a:prstGeom>
        </p:spPr>
      </p:pic>
      <p:pic>
        <p:nvPicPr>
          <p:cNvPr id="6" name="IMG_907D8B43B485-1.jpeg" descr="IMG_907D8B43B485-1.jpeg">
            <a:extLst>
              <a:ext uri="{FF2B5EF4-FFF2-40B4-BE49-F238E27FC236}">
                <a16:creationId xmlns="" xmlns:a16="http://schemas.microsoft.com/office/drawing/2014/main" id="{D327F554-435C-EEED-76F5-CAF713D58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31" y="141082"/>
            <a:ext cx="4218005" cy="1721636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4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99BF6AC8-5854-8415-FC62-FB0A94539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10" y="141082"/>
            <a:ext cx="715214" cy="10788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58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13 at 09.50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30" y="2328446"/>
            <a:ext cx="7173345" cy="368466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7430" y="3558818"/>
            <a:ext cx="7173345" cy="767329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5132546" y="5384530"/>
            <a:ext cx="195777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03417" y="5649127"/>
            <a:ext cx="20371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7430" y="5920504"/>
            <a:ext cx="692289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G_907D8B43B485-1.jpeg" descr="IMG_907D8B43B485-1.jpeg">
            <a:extLst>
              <a:ext uri="{FF2B5EF4-FFF2-40B4-BE49-F238E27FC236}">
                <a16:creationId xmlns="" xmlns:a16="http://schemas.microsoft.com/office/drawing/2014/main" id="{16B7E141-1647-50CC-AC32-907994C91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31" y="141082"/>
            <a:ext cx="4218005" cy="1721636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4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33DCFAD9-B47E-017D-9C4F-04C4C826B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587" y="141082"/>
            <a:ext cx="742238" cy="10845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950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357" y="4398913"/>
            <a:ext cx="8214718" cy="1620650"/>
          </a:xfrm>
        </p:spPr>
        <p:txBody>
          <a:bodyPr>
            <a:normAutofit/>
          </a:bodyPr>
          <a:lstStyle/>
          <a:p>
            <a:r>
              <a:rPr lang="tr-TR" sz="2000" dirty="0"/>
              <a:t>2018 yılında</a:t>
            </a:r>
          </a:p>
          <a:p>
            <a:r>
              <a:rPr lang="en-US" sz="2000" dirty="0"/>
              <a:t>≤5 </a:t>
            </a:r>
            <a:r>
              <a:rPr lang="en-US" sz="2000" dirty="0" err="1"/>
              <a:t>metastatik</a:t>
            </a:r>
            <a:r>
              <a:rPr lang="en-US" sz="2000" dirty="0"/>
              <a:t> </a:t>
            </a:r>
            <a:r>
              <a:rPr lang="en-US" sz="2000" dirty="0" err="1"/>
              <a:t>lezyon</a:t>
            </a:r>
            <a:endParaRPr lang="en-US" sz="2000" dirty="0"/>
          </a:p>
          <a:p>
            <a:r>
              <a:rPr lang="tr-TR" sz="2000" dirty="0"/>
              <a:t>27 hasta</a:t>
            </a:r>
          </a:p>
          <a:p>
            <a:r>
              <a:rPr lang="tr-TR" sz="2000" dirty="0"/>
              <a:t>Çalışma yavaş hasta alımı nedeniyle erken kapatılmış</a:t>
            </a:r>
          </a:p>
          <a:p>
            <a:endParaRPr lang="tr-TR" sz="2000" dirty="0"/>
          </a:p>
        </p:txBody>
      </p:sp>
      <p:pic>
        <p:nvPicPr>
          <p:cNvPr id="4" name="Picture 3" descr="Screen Shot 2023-11-13 at 19.07.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5" y="191697"/>
            <a:ext cx="5867417" cy="10531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Screen Shot 2023-11-13 at 19.28.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5" y="1899988"/>
            <a:ext cx="8042959" cy="2193534"/>
          </a:xfrm>
          <a:prstGeom prst="rect">
            <a:avLst/>
          </a:prstGeom>
        </p:spPr>
      </p:pic>
      <p:pic>
        <p:nvPicPr>
          <p:cNvPr id="2" name="Picture 2" descr="Red Journal- News and Publications - American Society for Radiation  Oncology (ASTRO) - American Society for Radiation Oncology (ASTRO)">
            <a:extLst>
              <a:ext uri="{FF2B5EF4-FFF2-40B4-BE49-F238E27FC236}">
                <a16:creationId xmlns="" xmlns:a16="http://schemas.microsoft.com/office/drawing/2014/main" id="{273E6827-1774-16D5-60EC-5F2F1E813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846" y="141083"/>
            <a:ext cx="836539" cy="110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73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5886" y="4355186"/>
            <a:ext cx="5172229" cy="1997700"/>
          </a:xfrm>
          <a:ln w="28575" cmpd="sng">
            <a:solidFill>
              <a:srgbClr val="E22146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Akc</a:t>
            </a:r>
            <a:r>
              <a:rPr lang="en-US" sz="2400" dirty="0"/>
              <a:t>, KC, </a:t>
            </a:r>
            <a:r>
              <a:rPr lang="en-US" sz="2400" dirty="0" err="1"/>
              <a:t>kemik</a:t>
            </a:r>
            <a:r>
              <a:rPr lang="en-US" sz="2400" dirty="0"/>
              <a:t>, adrenal </a:t>
            </a:r>
          </a:p>
          <a:p>
            <a:pPr lvl="1"/>
            <a:r>
              <a:rPr lang="en-US" sz="2400" dirty="0"/>
              <a:t>≤5cm:</a:t>
            </a:r>
            <a:r>
              <a:rPr lang="tr-TR" sz="2400" dirty="0"/>
              <a:t> </a:t>
            </a:r>
            <a:r>
              <a:rPr lang="en-US" sz="2400" dirty="0"/>
              <a:t>54Gy/3frk, 50Gy/5frk</a:t>
            </a:r>
          </a:p>
          <a:p>
            <a:pPr lvl="1"/>
            <a:r>
              <a:rPr lang="en-US" sz="2400" dirty="0"/>
              <a:t>&gt;5cm 50Gy/10frk</a:t>
            </a:r>
          </a:p>
          <a:p>
            <a:r>
              <a:rPr lang="en-US" sz="2400" dirty="0"/>
              <a:t>Spinal 24Gy/1frk </a:t>
            </a:r>
            <a:r>
              <a:rPr lang="en-US" sz="2400" dirty="0" err="1"/>
              <a:t>veya</a:t>
            </a:r>
            <a:r>
              <a:rPr lang="en-US" sz="2400" dirty="0"/>
              <a:t> 27Gy/3frk</a:t>
            </a:r>
          </a:p>
          <a:p>
            <a:r>
              <a:rPr lang="en-US" sz="2400" dirty="0"/>
              <a:t>Non-SBRT 60Gy/30frk</a:t>
            </a:r>
          </a:p>
          <a:p>
            <a:endParaRPr lang="en-US" dirty="0"/>
          </a:p>
        </p:txBody>
      </p:sp>
      <p:pic>
        <p:nvPicPr>
          <p:cNvPr id="7" name="Picture 6" descr="Screen Shot 2023-11-13 at 19.16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5" y="1503965"/>
            <a:ext cx="6199070" cy="2655663"/>
          </a:xfrm>
          <a:prstGeom prst="rect">
            <a:avLst/>
          </a:prstGeom>
        </p:spPr>
      </p:pic>
      <p:pic>
        <p:nvPicPr>
          <p:cNvPr id="2" name="Picture 3" descr="Screen Shot 2023-11-13 at 19.07.30.png">
            <a:extLst>
              <a:ext uri="{FF2B5EF4-FFF2-40B4-BE49-F238E27FC236}">
                <a16:creationId xmlns="" xmlns:a16="http://schemas.microsoft.com/office/drawing/2014/main" id="{C540BBB2-4FAD-FC17-2A64-85F24F288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5" y="191697"/>
            <a:ext cx="5867417" cy="105314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2" descr="Red Journal- News and Publications - American Society for Radiation  Oncology (ASTRO) - American Society for Radiation Oncology (ASTRO)">
            <a:extLst>
              <a:ext uri="{FF2B5EF4-FFF2-40B4-BE49-F238E27FC236}">
                <a16:creationId xmlns="" xmlns:a16="http://schemas.microsoft.com/office/drawing/2014/main" id="{E4EA44B2-26C6-85D7-A2C7-482CE604A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110" y="141083"/>
            <a:ext cx="764275" cy="110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397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2524546"/>
            <a:ext cx="8362366" cy="2135685"/>
          </a:xfrm>
          <a:ln w="28575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tr-TR" dirty="0"/>
              <a:t>Veri Güvenliği ve İzleme Kurulu, </a:t>
            </a:r>
          </a:p>
          <a:p>
            <a:r>
              <a:rPr lang="tr-TR" dirty="0"/>
              <a:t>LCT kolundaki önemli PFS avantajı nedeniyle çalışmanın erken kapatılmasını önerdi.</a:t>
            </a:r>
          </a:p>
          <a:p>
            <a:r>
              <a:rPr lang="tr-TR" dirty="0"/>
              <a:t>49 hastanın sonuçları yayınlandı</a:t>
            </a:r>
          </a:p>
          <a:p>
            <a:r>
              <a:rPr lang="tr-TR" dirty="0"/>
              <a:t> Güncellenmiş medyan takip süresi 38,8 ay (aralık, 28,3 ila 61,4 ay)</a:t>
            </a:r>
            <a:endParaRPr lang="en-US" dirty="0"/>
          </a:p>
        </p:txBody>
      </p:sp>
      <p:pic>
        <p:nvPicPr>
          <p:cNvPr id="4" name="Picture 3" descr="Screen Shot 2023-11-05 at 07.40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7"/>
            <a:ext cx="5236029" cy="17604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7650" name="Picture 2" descr="j clin oncology – Retraction Watch">
            <a:extLst>
              <a:ext uri="{FF2B5EF4-FFF2-40B4-BE49-F238E27FC236}">
                <a16:creationId xmlns="" xmlns:a16="http://schemas.microsoft.com/office/drawing/2014/main" id="{CF910D02-F24E-8227-8610-68EC5020B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005" y="125629"/>
            <a:ext cx="830381" cy="125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003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613145" y="2535766"/>
            <a:ext cx="1701389" cy="2936119"/>
          </a:xfrm>
          <a:solidFill>
            <a:schemeClr val="accent1"/>
          </a:solidFill>
          <a:ln w="28575"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chemeClr val="bg1"/>
                </a:solidFill>
              </a:rPr>
              <a:t>   </a:t>
            </a:r>
            <a:r>
              <a:rPr lang="en-US" b="1" dirty="0" err="1">
                <a:solidFill>
                  <a:schemeClr val="bg1"/>
                </a:solidFill>
              </a:rPr>
              <a:t>Doz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30Gy/10</a:t>
            </a:r>
            <a:r>
              <a:rPr lang="tr-TR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Frk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50Gy/4 </a:t>
            </a:r>
            <a:r>
              <a:rPr lang="en-US" b="1" dirty="0" err="1">
                <a:solidFill>
                  <a:schemeClr val="bg1"/>
                </a:solidFill>
              </a:rPr>
              <a:t>Frk</a:t>
            </a: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45Gy/15 </a:t>
            </a:r>
            <a:r>
              <a:rPr lang="en-US" b="1" dirty="0" err="1">
                <a:solidFill>
                  <a:schemeClr val="bg1"/>
                </a:solidFill>
              </a:rPr>
              <a:t>Frk</a:t>
            </a: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40Gy/10 </a:t>
            </a:r>
            <a:r>
              <a:rPr lang="en-US" b="1" dirty="0" err="1" smtClean="0">
                <a:solidFill>
                  <a:schemeClr val="bg1"/>
                </a:solidFill>
              </a:rPr>
              <a:t>Frk</a:t>
            </a:r>
            <a:endParaRPr lang="en-US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bg1"/>
                </a:solidFill>
              </a:rPr>
              <a:t>18Gy</a:t>
            </a:r>
            <a:r>
              <a:rPr lang="en-US" b="1" dirty="0">
                <a:solidFill>
                  <a:schemeClr val="bg1"/>
                </a:solidFill>
              </a:rPr>
              <a:t>/1 </a:t>
            </a:r>
            <a:r>
              <a:rPr lang="en-US" b="1" dirty="0" err="1">
                <a:solidFill>
                  <a:schemeClr val="bg1"/>
                </a:solidFill>
              </a:rPr>
              <a:t>frk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Screen Shot 2023-11-13 at 07.24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96" y="439802"/>
            <a:ext cx="5859805" cy="5978396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037517" y="1865086"/>
            <a:ext cx="852645" cy="462189"/>
          </a:xfrm>
          <a:prstGeom prst="rect">
            <a:avLst/>
          </a:prstGeom>
          <a:solidFill>
            <a:schemeClr val="accent1"/>
          </a:solidFill>
        </p:spPr>
        <p:txBody>
          <a:bodyPr vert="horz" lIns="91438" tIns="45719" rIns="91438" bIns="45719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chemeClr val="bg1"/>
                </a:solidFill>
              </a:rPr>
              <a:t>LCT</a:t>
            </a:r>
          </a:p>
        </p:txBody>
      </p:sp>
    </p:spTree>
    <p:extLst>
      <p:ext uri="{BB962C8B-B14F-4D97-AF65-F5344CB8AC3E}">
        <p14:creationId xmlns:p14="http://schemas.microsoft.com/office/powerpoint/2010/main" val="2157256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3-11-13 at 06.45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5" y="1016000"/>
            <a:ext cx="7935491" cy="53948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AD0356E-BA7F-0370-DC91-EA9B3452F937}"/>
              </a:ext>
            </a:extLst>
          </p:cNvPr>
          <p:cNvSpPr txBox="1">
            <a:spLocks/>
          </p:cNvSpPr>
          <p:nvPr/>
        </p:nvSpPr>
        <p:spPr>
          <a:xfrm>
            <a:off x="4145677" y="216106"/>
            <a:ext cx="852645" cy="462189"/>
          </a:xfrm>
          <a:prstGeom prst="rect">
            <a:avLst/>
          </a:prstGeom>
          <a:solidFill>
            <a:schemeClr val="accent1"/>
          </a:solidFill>
        </p:spPr>
        <p:txBody>
          <a:bodyPr vert="horz" lIns="91438" tIns="45719" rIns="91438" bIns="45719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chemeClr val="bg1"/>
                </a:solidFill>
              </a:rPr>
              <a:t>LCT</a:t>
            </a:r>
          </a:p>
        </p:txBody>
      </p:sp>
    </p:spTree>
    <p:extLst>
      <p:ext uri="{BB962C8B-B14F-4D97-AF65-F5344CB8AC3E}">
        <p14:creationId xmlns:p14="http://schemas.microsoft.com/office/powerpoint/2010/main" val="191758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creen Shot 2023-11-13 at 08.07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2" y="805543"/>
            <a:ext cx="8615029" cy="5767566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6239974" y="184549"/>
            <a:ext cx="3020731" cy="83852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="" xmlns:a16="http://schemas.microsoft.com/office/drawing/2014/main" id="{A539EC90-9C70-1791-79F6-A2F44D65D68C}"/>
              </a:ext>
            </a:extLst>
          </p:cNvPr>
          <p:cNvSpPr txBox="1">
            <a:spLocks/>
          </p:cNvSpPr>
          <p:nvPr/>
        </p:nvSpPr>
        <p:spPr>
          <a:xfrm>
            <a:off x="3094265" y="96459"/>
            <a:ext cx="2955471" cy="462189"/>
          </a:xfrm>
          <a:prstGeom prst="rect">
            <a:avLst/>
          </a:prstGeom>
          <a:solidFill>
            <a:schemeClr val="accent1"/>
          </a:solidFill>
        </p:spPr>
        <p:txBody>
          <a:bodyPr vert="horz" lIns="91438" tIns="45719" rIns="91438" bIns="45719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 err="1">
                <a:solidFill>
                  <a:schemeClr val="bg1"/>
                </a:solidFill>
              </a:rPr>
              <a:t>Sonuç-Salvaj</a:t>
            </a:r>
            <a:endParaRPr lang="en-US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6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13 at 08.01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1" y="406401"/>
            <a:ext cx="8127668" cy="5462362"/>
          </a:xfrm>
          <a:prstGeom prst="rect">
            <a:avLst/>
          </a:prstGeom>
        </p:spPr>
      </p:pic>
      <p:pic>
        <p:nvPicPr>
          <p:cNvPr id="5" name="Picture 4" descr="Screen Shot 2023-11-13 at 06.56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7" y="6136214"/>
            <a:ext cx="9038606" cy="41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45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13 at 06.56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0427"/>
            <a:ext cx="9144000" cy="410045"/>
          </a:xfrm>
          <a:prstGeom prst="rect">
            <a:avLst/>
          </a:prstGeom>
        </p:spPr>
      </p:pic>
      <p:pic>
        <p:nvPicPr>
          <p:cNvPr id="11" name="Picture 10" descr="Screen Shot 2023-11-13 at 08.05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" y="806308"/>
            <a:ext cx="8172394" cy="35103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91F798-2014-5A62-2C35-00A254A09CF9}"/>
              </a:ext>
            </a:extLst>
          </p:cNvPr>
          <p:cNvSpPr txBox="1">
            <a:spLocks/>
          </p:cNvSpPr>
          <p:nvPr/>
        </p:nvSpPr>
        <p:spPr>
          <a:xfrm>
            <a:off x="942975" y="5281358"/>
            <a:ext cx="6600825" cy="890842"/>
          </a:xfrm>
          <a:prstGeom prst="rect">
            <a:avLst/>
          </a:prstGeom>
          <a:solidFill>
            <a:schemeClr val="accent1"/>
          </a:solidFill>
        </p:spPr>
        <p:txBody>
          <a:bodyPr vert="horz" lIns="91438" tIns="45719" rIns="91438" bIns="45719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 err="1">
                <a:solidFill>
                  <a:schemeClr val="bg1"/>
                </a:solidFill>
              </a:rPr>
              <a:t>Hastalık</a:t>
            </a:r>
            <a:r>
              <a:rPr lang="en-US" sz="2500" dirty="0">
                <a:solidFill>
                  <a:schemeClr val="bg1"/>
                </a:solidFill>
              </a:rPr>
              <a:t> </a:t>
            </a:r>
            <a:r>
              <a:rPr lang="en-US" sz="2500" dirty="0" err="1">
                <a:solidFill>
                  <a:schemeClr val="bg1"/>
                </a:solidFill>
              </a:rPr>
              <a:t>nedeniyle</a:t>
            </a:r>
            <a:r>
              <a:rPr lang="en-US" sz="2500" dirty="0">
                <a:solidFill>
                  <a:schemeClr val="bg1"/>
                </a:solidFill>
              </a:rPr>
              <a:t> </a:t>
            </a:r>
            <a:r>
              <a:rPr lang="en-US" sz="2500" dirty="0" err="1">
                <a:solidFill>
                  <a:schemeClr val="bg1"/>
                </a:solidFill>
              </a:rPr>
              <a:t>kaybedilen</a:t>
            </a:r>
            <a:r>
              <a:rPr lang="en-US" sz="2500" dirty="0">
                <a:solidFill>
                  <a:schemeClr val="bg1"/>
                </a:solidFill>
              </a:rPr>
              <a:t> hasta </a:t>
            </a:r>
            <a:r>
              <a:rPr lang="en-US" sz="2500" dirty="0" err="1">
                <a:solidFill>
                  <a:schemeClr val="bg1"/>
                </a:solidFill>
              </a:rPr>
              <a:t>sayısı</a:t>
            </a:r>
            <a:r>
              <a:rPr lang="en-US" sz="2500" dirty="0">
                <a:solidFill>
                  <a:schemeClr val="bg1"/>
                </a:solidFill>
              </a:rPr>
              <a:t> 9 vs 17</a:t>
            </a:r>
          </a:p>
        </p:txBody>
      </p:sp>
    </p:spTree>
    <p:extLst>
      <p:ext uri="{BB962C8B-B14F-4D97-AF65-F5344CB8AC3E}">
        <p14:creationId xmlns:p14="http://schemas.microsoft.com/office/powerpoint/2010/main" val="396270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954" y="4986772"/>
            <a:ext cx="7971865" cy="1668028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PFS </a:t>
            </a:r>
            <a:r>
              <a:rPr lang="en-US" dirty="0" err="1">
                <a:solidFill>
                  <a:schemeClr val="bg1"/>
                </a:solidFill>
              </a:rPr>
              <a:t>avantajı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devam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ediyor</a:t>
            </a:r>
            <a:r>
              <a:rPr lang="en-US" dirty="0">
                <a:solidFill>
                  <a:schemeClr val="bg1"/>
                </a:solidFill>
              </a:rPr>
              <a:t> (p=0.022)</a:t>
            </a:r>
          </a:p>
          <a:p>
            <a:r>
              <a:rPr lang="en-US" dirty="0">
                <a:solidFill>
                  <a:schemeClr val="bg1"/>
                </a:solidFill>
              </a:rPr>
              <a:t>OS </a:t>
            </a:r>
            <a:r>
              <a:rPr lang="en-US" dirty="0" err="1">
                <a:solidFill>
                  <a:schemeClr val="bg1"/>
                </a:solidFill>
              </a:rPr>
              <a:t>avantajı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devam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ediyor</a:t>
            </a:r>
            <a:r>
              <a:rPr lang="en-US" dirty="0">
                <a:solidFill>
                  <a:schemeClr val="bg1"/>
                </a:solidFill>
              </a:rPr>
              <a:t> (p0.017)</a:t>
            </a:r>
          </a:p>
          <a:p>
            <a:r>
              <a:rPr lang="en-US" dirty="0">
                <a:solidFill>
                  <a:schemeClr val="bg1"/>
                </a:solidFill>
              </a:rPr>
              <a:t>Grade ≥3 </a:t>
            </a:r>
            <a:r>
              <a:rPr lang="en-US" dirty="0" err="1">
                <a:solidFill>
                  <a:schemeClr val="bg1"/>
                </a:solidFill>
              </a:rPr>
              <a:t>toksisite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yok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Progresyondan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sonraki</a:t>
            </a:r>
            <a:r>
              <a:rPr lang="en-US" dirty="0">
                <a:solidFill>
                  <a:schemeClr val="bg1"/>
                </a:solidFill>
              </a:rPr>
              <a:t> survival LCT </a:t>
            </a:r>
            <a:r>
              <a:rPr lang="en-US" dirty="0" err="1">
                <a:solidFill>
                  <a:schemeClr val="bg1"/>
                </a:solidFill>
              </a:rPr>
              <a:t>kolunda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daha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uzun</a:t>
            </a:r>
            <a:r>
              <a:rPr lang="en-US" dirty="0">
                <a:solidFill>
                  <a:schemeClr val="bg1"/>
                </a:solidFill>
              </a:rPr>
              <a:t> (p=0.034)</a:t>
            </a:r>
          </a:p>
        </p:txBody>
      </p:sp>
      <p:pic>
        <p:nvPicPr>
          <p:cNvPr id="2" name="Picture 1" descr="Screen Shot 2023-11-13 at 07.21.2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2114144"/>
            <a:ext cx="7135586" cy="2778776"/>
          </a:xfrm>
          <a:prstGeom prst="rect">
            <a:avLst/>
          </a:prstGeom>
        </p:spPr>
      </p:pic>
      <p:pic>
        <p:nvPicPr>
          <p:cNvPr id="5" name="Picture 3" descr="Screen Shot 2023-11-05 at 07.40.27.png">
            <a:extLst>
              <a:ext uri="{FF2B5EF4-FFF2-40B4-BE49-F238E27FC236}">
                <a16:creationId xmlns="" xmlns:a16="http://schemas.microsoft.com/office/drawing/2014/main" id="{ED148B1A-A067-5F93-8D51-E0D29BBC1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7"/>
            <a:ext cx="5236029" cy="17604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2" descr="j clin oncology – Retraction Watch">
            <a:extLst>
              <a:ext uri="{FF2B5EF4-FFF2-40B4-BE49-F238E27FC236}">
                <a16:creationId xmlns="" xmlns:a16="http://schemas.microsoft.com/office/drawing/2014/main" id="{7F44BB61-D5D6-6264-41C1-234ACE2C1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500" y="125629"/>
            <a:ext cx="692886" cy="98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609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229" y="5870961"/>
            <a:ext cx="4920431" cy="860076"/>
          </a:xfrm>
          <a:ln w="28575" cmpd="sng">
            <a:solidFill>
              <a:srgbClr val="E22146"/>
            </a:solidFill>
          </a:ln>
        </p:spPr>
        <p:txBody>
          <a:bodyPr>
            <a:normAutofit/>
          </a:bodyPr>
          <a:lstStyle/>
          <a:p>
            <a:r>
              <a:rPr lang="en-US" sz="2000" dirty="0" err="1" smtClean="0"/>
              <a:t>Lokal</a:t>
            </a:r>
            <a:r>
              <a:rPr lang="en-US" sz="2000" dirty="0" smtClean="0"/>
              <a:t> </a:t>
            </a:r>
            <a:r>
              <a:rPr lang="en-US" sz="2000" dirty="0" err="1" smtClean="0"/>
              <a:t>Tedavi</a:t>
            </a:r>
            <a:r>
              <a:rPr lang="en-US" sz="2000" dirty="0" smtClean="0"/>
              <a:t> </a:t>
            </a:r>
            <a:r>
              <a:rPr lang="en-US" sz="2000" dirty="0" err="1" smtClean="0"/>
              <a:t>alan</a:t>
            </a:r>
            <a:r>
              <a:rPr lang="en-US" sz="2000" dirty="0" smtClean="0"/>
              <a:t> </a:t>
            </a:r>
            <a:r>
              <a:rPr lang="en-US" sz="2000" dirty="0" err="1" smtClean="0"/>
              <a:t>kolda</a:t>
            </a:r>
            <a:r>
              <a:rPr lang="en-US" sz="2000" dirty="0" smtClean="0"/>
              <a:t> PFS </a:t>
            </a:r>
            <a:r>
              <a:rPr lang="en-US" sz="2000" dirty="0" err="1" smtClean="0"/>
              <a:t>daha</a:t>
            </a:r>
            <a:r>
              <a:rPr lang="en-US" sz="2000" dirty="0" smtClean="0"/>
              <a:t> </a:t>
            </a:r>
            <a:r>
              <a:rPr lang="en-US" sz="2000" dirty="0" err="1" smtClean="0"/>
              <a:t>iyi</a:t>
            </a:r>
            <a:endParaRPr lang="en-US" sz="2000" dirty="0" smtClean="0"/>
          </a:p>
          <a:p>
            <a:r>
              <a:rPr lang="en-US" sz="2000" dirty="0" err="1" smtClean="0"/>
              <a:t>Yeni</a:t>
            </a:r>
            <a:r>
              <a:rPr lang="en-US" sz="2000" dirty="0" smtClean="0"/>
              <a:t> </a:t>
            </a:r>
            <a:r>
              <a:rPr lang="en-US" sz="2000" dirty="0" err="1" smtClean="0"/>
              <a:t>lezyon</a:t>
            </a:r>
            <a:r>
              <a:rPr lang="en-US" sz="2000" dirty="0" smtClean="0"/>
              <a:t> </a:t>
            </a:r>
            <a:r>
              <a:rPr lang="en-US" sz="2000" dirty="0" err="1" smtClean="0"/>
              <a:t>ortaya</a:t>
            </a:r>
            <a:r>
              <a:rPr lang="en-US" sz="2000" dirty="0" smtClean="0"/>
              <a:t> </a:t>
            </a:r>
            <a:r>
              <a:rPr lang="en-US" sz="2000" dirty="0" err="1" smtClean="0"/>
              <a:t>çıkışı</a:t>
            </a:r>
            <a:r>
              <a:rPr lang="en-US" sz="2000" dirty="0" smtClean="0"/>
              <a:t> </a:t>
            </a:r>
            <a:r>
              <a:rPr lang="en-US" sz="2000" dirty="0" err="1" smtClean="0"/>
              <a:t>daha</a:t>
            </a:r>
            <a:r>
              <a:rPr lang="en-US" sz="2000" dirty="0" smtClean="0"/>
              <a:t> </a:t>
            </a:r>
            <a:r>
              <a:rPr lang="en-US" sz="2000" dirty="0" err="1" smtClean="0"/>
              <a:t>geç</a:t>
            </a:r>
            <a:endParaRPr lang="en-US" sz="2000" dirty="0"/>
          </a:p>
        </p:txBody>
      </p:sp>
      <p:pic>
        <p:nvPicPr>
          <p:cNvPr id="4" name="Resim 2">
            <a:extLst>
              <a:ext uri="{FF2B5EF4-FFF2-40B4-BE49-F238E27FC236}">
                <a16:creationId xmlns="" xmlns:a16="http://schemas.microsoft.com/office/drawing/2014/main" id="{CA9EAF88-8046-7A2E-42B4-F6825E2BB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07" y="1664708"/>
            <a:ext cx="6872420" cy="4206253"/>
          </a:xfrm>
          <a:prstGeom prst="rect">
            <a:avLst/>
          </a:prstGeom>
        </p:spPr>
      </p:pic>
      <p:pic>
        <p:nvPicPr>
          <p:cNvPr id="5" name="Picture 3" descr="Screen Shot 2023-11-05 at 07.40.27.png">
            <a:extLst>
              <a:ext uri="{FF2B5EF4-FFF2-40B4-BE49-F238E27FC236}">
                <a16:creationId xmlns="" xmlns:a16="http://schemas.microsoft.com/office/drawing/2014/main" id="{ED148B1A-A067-5F93-8D51-E0D29BBC1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8"/>
            <a:ext cx="4389945" cy="147602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2" descr="j clin oncology – Retraction Watch">
            <a:extLst>
              <a:ext uri="{FF2B5EF4-FFF2-40B4-BE49-F238E27FC236}">
                <a16:creationId xmlns="" xmlns:a16="http://schemas.microsoft.com/office/drawing/2014/main" id="{7F44BB61-D5D6-6264-41C1-234ACE2C1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029" y="125629"/>
            <a:ext cx="803358" cy="125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113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148" y="2206365"/>
            <a:ext cx="4265264" cy="4194436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tr-TR" sz="2000" dirty="0">
                <a:solidFill>
                  <a:schemeClr val="bg1"/>
                </a:solidFill>
              </a:rPr>
              <a:t>Geç LCT hastaların sadece %41 ine verilebilmiş</a:t>
            </a:r>
          </a:p>
          <a:p>
            <a:r>
              <a:rPr lang="tr-TR" sz="2000" dirty="0">
                <a:solidFill>
                  <a:schemeClr val="bg1"/>
                </a:solidFill>
              </a:rPr>
              <a:t>Erken LCT  hiç LCT yapılmamasından daha iyi</a:t>
            </a:r>
          </a:p>
          <a:p>
            <a:r>
              <a:rPr lang="tr-TR" sz="2000" dirty="0">
                <a:solidFill>
                  <a:schemeClr val="bg1"/>
                </a:solidFill>
              </a:rPr>
              <a:t>Progresyon olduysa ve eğer yapılabiliyorsa geç LCT </a:t>
            </a:r>
            <a:r>
              <a:rPr lang="tr-TR" sz="2000" dirty="0" err="1">
                <a:solidFill>
                  <a:schemeClr val="bg1"/>
                </a:solidFill>
              </a:rPr>
              <a:t>OS’ye</a:t>
            </a:r>
            <a:r>
              <a:rPr lang="tr-TR" sz="2000" dirty="0">
                <a:solidFill>
                  <a:schemeClr val="bg1"/>
                </a:solidFill>
              </a:rPr>
              <a:t> katkı sağlayabilir</a:t>
            </a:r>
          </a:p>
          <a:p>
            <a:r>
              <a:rPr lang="tr-TR" sz="2000" dirty="0">
                <a:solidFill>
                  <a:schemeClr val="bg1"/>
                </a:solidFill>
              </a:rPr>
              <a:t>Yani: Progresyona kadar </a:t>
            </a:r>
            <a:r>
              <a:rPr lang="tr-TR" sz="2000" dirty="0" err="1">
                <a:solidFill>
                  <a:schemeClr val="bg1"/>
                </a:solidFill>
              </a:rPr>
              <a:t>LCT’yi</a:t>
            </a:r>
            <a:r>
              <a:rPr lang="tr-TR" sz="2000" dirty="0">
                <a:solidFill>
                  <a:schemeClr val="bg1"/>
                </a:solidFill>
              </a:rPr>
              <a:t> rezerve ettiyseniz, progresyon durumunda ancak tüm hastalık bölgelerine LCT uygulayabildiğiniz bir alt grupta etkili olabiliyorsunuz</a:t>
            </a:r>
          </a:p>
        </p:txBody>
      </p:sp>
      <p:pic>
        <p:nvPicPr>
          <p:cNvPr id="4" name="Picture 3" descr="Screen Shot 2023-11-13 at 08.16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333648"/>
            <a:ext cx="4485691" cy="3604734"/>
          </a:xfrm>
          <a:prstGeom prst="rect">
            <a:avLst/>
          </a:prstGeom>
        </p:spPr>
      </p:pic>
      <p:pic>
        <p:nvPicPr>
          <p:cNvPr id="2" name="Picture 3" descr="Screen Shot 2023-11-05 at 07.40.27.png">
            <a:extLst>
              <a:ext uri="{FF2B5EF4-FFF2-40B4-BE49-F238E27FC236}">
                <a16:creationId xmlns="" xmlns:a16="http://schemas.microsoft.com/office/drawing/2014/main" id="{6B918363-8B60-7D3A-2437-BE2A66555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7"/>
            <a:ext cx="5236029" cy="17604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2" descr="j clin oncology – Retraction Watch">
            <a:extLst>
              <a:ext uri="{FF2B5EF4-FFF2-40B4-BE49-F238E27FC236}">
                <a16:creationId xmlns="" xmlns:a16="http://schemas.microsoft.com/office/drawing/2014/main" id="{0D26E0F1-950F-4317-0B6D-B232A80BD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609" y="125629"/>
            <a:ext cx="708777" cy="1106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582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>
            <a:extLst>
              <a:ext uri="{FF2B5EF4-FFF2-40B4-BE49-F238E27FC236}">
                <a16:creationId xmlns="" xmlns:a16="http://schemas.microsoft.com/office/drawing/2014/main" id="{499C63D3-9DDD-3FA0-8E63-9F76030AAE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498593"/>
              </p:ext>
            </p:extLst>
          </p:nvPr>
        </p:nvGraphicFramePr>
        <p:xfrm>
          <a:off x="190500" y="2093824"/>
          <a:ext cx="8534400" cy="3719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3" descr="Screen Shot 2023-11-05 at 07.40.27.png">
            <a:extLst>
              <a:ext uri="{FF2B5EF4-FFF2-40B4-BE49-F238E27FC236}">
                <a16:creationId xmlns="" xmlns:a16="http://schemas.microsoft.com/office/drawing/2014/main" id="{35E1955B-7267-504F-EEDD-7B7C5EA1B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7"/>
            <a:ext cx="5236029" cy="17604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2" descr="j clin oncology – Retraction Watch">
            <a:extLst>
              <a:ext uri="{FF2B5EF4-FFF2-40B4-BE49-F238E27FC236}">
                <a16:creationId xmlns="" xmlns:a16="http://schemas.microsoft.com/office/drawing/2014/main" id="{AE212EB0-D208-3F6F-3A33-E994A89B8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633" y="125629"/>
            <a:ext cx="681754" cy="101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558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>
            <a:extLst>
              <a:ext uri="{FF2B5EF4-FFF2-40B4-BE49-F238E27FC236}">
                <a16:creationId xmlns="" xmlns:a16="http://schemas.microsoft.com/office/drawing/2014/main" id="{88E31919-90A4-E50E-DB23-98CF5C205F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906656"/>
              </p:ext>
            </p:extLst>
          </p:nvPr>
        </p:nvGraphicFramePr>
        <p:xfrm>
          <a:off x="190500" y="2075542"/>
          <a:ext cx="8229600" cy="3922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3" descr="Screen Shot 2023-11-05 at 07.40.27.png">
            <a:extLst>
              <a:ext uri="{FF2B5EF4-FFF2-40B4-BE49-F238E27FC236}">
                <a16:creationId xmlns="" xmlns:a16="http://schemas.microsoft.com/office/drawing/2014/main" id="{35E1955B-7267-504F-EEDD-7B7C5EA1B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7"/>
            <a:ext cx="5236029" cy="17604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2" descr="j clin oncology – Retraction Watch">
            <a:extLst>
              <a:ext uri="{FF2B5EF4-FFF2-40B4-BE49-F238E27FC236}">
                <a16:creationId xmlns="" xmlns:a16="http://schemas.microsoft.com/office/drawing/2014/main" id="{AE212EB0-D208-3F6F-3A33-E994A89B8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540" y="125629"/>
            <a:ext cx="789846" cy="102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839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>
            <a:extLst>
              <a:ext uri="{FF2B5EF4-FFF2-40B4-BE49-F238E27FC236}">
                <a16:creationId xmlns="" xmlns:a16="http://schemas.microsoft.com/office/drawing/2014/main" id="{2125D945-3673-37FA-F97A-9B1C5B3211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9348450"/>
              </p:ext>
            </p:extLst>
          </p:nvPr>
        </p:nvGraphicFramePr>
        <p:xfrm>
          <a:off x="190500" y="2320784"/>
          <a:ext cx="8229600" cy="1641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277586" y="4541229"/>
            <a:ext cx="8229600" cy="1227529"/>
          </a:xfrm>
          <a:prstGeom prst="rect">
            <a:avLst/>
          </a:prstGeom>
          <a:solidFill>
            <a:srgbClr val="FF0000"/>
          </a:solidFill>
          <a:ln w="38100" cmpd="sng">
            <a:solidFill>
              <a:srgbClr val="FF0000"/>
            </a:solidFill>
          </a:ln>
        </p:spPr>
        <p:txBody>
          <a:bodyPr vert="horz" lIns="91438" tIns="45719" rIns="91438" bIns="4571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2400" b="1" dirty="0" err="1">
                <a:solidFill>
                  <a:schemeClr val="bg1"/>
                </a:solidFill>
              </a:rPr>
              <a:t>Progresyona</a:t>
            </a:r>
            <a:r>
              <a:rPr lang="tr-TR" sz="2400" b="1" dirty="0">
                <a:solidFill>
                  <a:schemeClr val="bg1"/>
                </a:solidFill>
              </a:rPr>
              <a:t> kadar LCT </a:t>
            </a:r>
            <a:r>
              <a:rPr lang="tr-TR" sz="2400" b="1" dirty="0" err="1">
                <a:solidFill>
                  <a:schemeClr val="bg1"/>
                </a:solidFill>
              </a:rPr>
              <a:t>yi</a:t>
            </a:r>
            <a:r>
              <a:rPr lang="tr-TR" sz="2400" b="1" dirty="0">
                <a:solidFill>
                  <a:schemeClr val="bg1"/>
                </a:solidFill>
              </a:rPr>
              <a:t> rezerve ettiyseniz, </a:t>
            </a:r>
            <a:r>
              <a:rPr lang="tr-TR" sz="2400" b="1" dirty="0" err="1">
                <a:solidFill>
                  <a:schemeClr val="bg1"/>
                </a:solidFill>
              </a:rPr>
              <a:t>progresyon</a:t>
            </a:r>
            <a:r>
              <a:rPr lang="tr-TR" sz="2400" b="1" dirty="0">
                <a:solidFill>
                  <a:schemeClr val="bg1"/>
                </a:solidFill>
              </a:rPr>
              <a:t> olduğunda, ancak tüm hastalık bölgelerine LCT uygulayabildiğiniz bir alt grupta OS ye katkı VAR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3" descr="Screen Shot 2023-11-05 at 07.40.27.png">
            <a:extLst>
              <a:ext uri="{FF2B5EF4-FFF2-40B4-BE49-F238E27FC236}">
                <a16:creationId xmlns="" xmlns:a16="http://schemas.microsoft.com/office/drawing/2014/main" id="{2834EDD4-0D5A-FBF3-22BE-663E788D7E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88687"/>
            <a:ext cx="5236029" cy="17604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2" descr="j clin oncology – Retraction Watch">
            <a:extLst>
              <a:ext uri="{FF2B5EF4-FFF2-40B4-BE49-F238E27FC236}">
                <a16:creationId xmlns="" xmlns:a16="http://schemas.microsoft.com/office/drawing/2014/main" id="{CD4E3F1C-E26A-8DFC-5DCC-3E56FB252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051" y="125629"/>
            <a:ext cx="776335" cy="105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9677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04 at 10.14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218195"/>
            <a:ext cx="6623957" cy="1402021"/>
          </a:xfrm>
          <a:prstGeom prst="rect">
            <a:avLst/>
          </a:prstGeom>
        </p:spPr>
      </p:pic>
      <p:pic>
        <p:nvPicPr>
          <p:cNvPr id="6" name="Picture 5" descr="Screen Shot 2023-11-04 at 10.22.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" y="2034809"/>
            <a:ext cx="7079143" cy="1249597"/>
          </a:xfrm>
          <a:prstGeom prst="rect">
            <a:avLst/>
          </a:prstGeom>
        </p:spPr>
      </p:pic>
      <p:pic>
        <p:nvPicPr>
          <p:cNvPr id="7" name="Picture 6" descr="Screen Shot 2023-11-04 at 10.21.4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3716096"/>
            <a:ext cx="7376398" cy="79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0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3-11-20 at 23.07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11" y="3663486"/>
            <a:ext cx="8394077" cy="3043745"/>
          </a:xfrm>
          <a:prstGeom prst="rect">
            <a:avLst/>
          </a:prstGeom>
        </p:spPr>
      </p:pic>
      <p:pic>
        <p:nvPicPr>
          <p:cNvPr id="11" name="Picture 10" descr="Screen Shot 2023-11-07 at 05.55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" y="1672642"/>
            <a:ext cx="5581817" cy="2044622"/>
          </a:xfrm>
          <a:prstGeom prst="rect">
            <a:avLst/>
          </a:prstGeom>
        </p:spPr>
      </p:pic>
      <p:pic>
        <p:nvPicPr>
          <p:cNvPr id="12" name="Picture 11" descr="Screen Shot 2023-11-04 at 10.10.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111" y="4049490"/>
            <a:ext cx="2797607" cy="1081029"/>
          </a:xfrm>
          <a:prstGeom prst="rect">
            <a:avLst/>
          </a:prstGeom>
        </p:spPr>
      </p:pic>
      <p:pic>
        <p:nvPicPr>
          <p:cNvPr id="3" name="Picture 3" descr="Screen Shot 2023-11-04 at 10.14.25.png">
            <a:extLst>
              <a:ext uri="{FF2B5EF4-FFF2-40B4-BE49-F238E27FC236}">
                <a16:creationId xmlns="" xmlns:a16="http://schemas.microsoft.com/office/drawing/2014/main" id="{E6F81B68-6EB8-0343-E4A1-D53BB281F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218195"/>
            <a:ext cx="6623957" cy="1402021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3760643" y="1805088"/>
            <a:ext cx="2062872" cy="600825"/>
          </a:xfrm>
          <a:ln w="28575" cmpd="sng">
            <a:solidFill>
              <a:srgbClr val="E22146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7. </a:t>
            </a:r>
            <a:r>
              <a:rPr lang="en-US" dirty="0" err="1" smtClean="0"/>
              <a:t>versiyon</a:t>
            </a:r>
            <a:r>
              <a:rPr lang="en-US" dirty="0" smtClean="0"/>
              <a:t> 2009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634630" y="3749255"/>
            <a:ext cx="2188885" cy="479367"/>
          </a:xfrm>
          <a:ln w="38100" cmpd="sng">
            <a:solidFill>
              <a:srgbClr val="E22146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8</a:t>
            </a:r>
            <a:r>
              <a:rPr lang="en-US" dirty="0" smtClean="0"/>
              <a:t>. </a:t>
            </a:r>
            <a:r>
              <a:rPr lang="en-US" dirty="0" err="1" smtClean="0"/>
              <a:t>versiyon</a:t>
            </a:r>
            <a:r>
              <a:rPr lang="en-US" dirty="0" smtClean="0"/>
              <a:t>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1398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G_23ACC7D916CB-1.jpeg" descr="IMG_23ACC7D916CB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31" y="1552905"/>
            <a:ext cx="8944096" cy="2423754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Line"/>
          <p:cNvSpPr/>
          <p:nvPr/>
        </p:nvSpPr>
        <p:spPr>
          <a:xfrm>
            <a:off x="1157638" y="2890796"/>
            <a:ext cx="4889837" cy="1"/>
          </a:xfrm>
          <a:prstGeom prst="line">
            <a:avLst/>
          </a:prstGeom>
          <a:ln w="63500">
            <a:solidFill>
              <a:schemeClr val="accent5">
                <a:hueOff val="-65973"/>
                <a:satOff val="18050"/>
                <a:lumOff val="-15912"/>
              </a:schemeClr>
            </a:solidFill>
            <a:miter lim="400000"/>
          </a:ln>
        </p:spPr>
        <p:txBody>
          <a:bodyPr lIns="21336" tIns="21336" rIns="21336" bIns="21336" anchor="ctr"/>
          <a:lstStyle/>
          <a:p>
            <a:endParaRPr/>
          </a:p>
        </p:txBody>
      </p:sp>
      <p:sp>
        <p:nvSpPr>
          <p:cNvPr id="230" name="Line"/>
          <p:cNvSpPr/>
          <p:nvPr/>
        </p:nvSpPr>
        <p:spPr>
          <a:xfrm>
            <a:off x="1558987" y="2141412"/>
            <a:ext cx="3063949" cy="1"/>
          </a:xfrm>
          <a:prstGeom prst="line">
            <a:avLst/>
          </a:prstGeom>
          <a:ln w="63500">
            <a:solidFill>
              <a:schemeClr val="accent5">
                <a:hueOff val="-65973"/>
                <a:satOff val="18050"/>
                <a:lumOff val="-15912"/>
              </a:schemeClr>
            </a:solidFill>
            <a:miter lim="400000"/>
          </a:ln>
        </p:spPr>
        <p:txBody>
          <a:bodyPr lIns="21336" tIns="21336" rIns="21336" bIns="21336" anchor="ctr"/>
          <a:lstStyle/>
          <a:p>
            <a:endParaRPr/>
          </a:p>
        </p:txBody>
      </p:sp>
      <p:pic>
        <p:nvPicPr>
          <p:cNvPr id="2" name="Picture 3" descr="Screen Shot 2023-11-04 at 10.14.25.png">
            <a:extLst>
              <a:ext uri="{FF2B5EF4-FFF2-40B4-BE49-F238E27FC236}">
                <a16:creationId xmlns="" xmlns:a16="http://schemas.microsoft.com/office/drawing/2014/main" id="{CECE39FE-E552-B1D0-AF55-F499E6A80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74" y="165884"/>
            <a:ext cx="6623957" cy="1402021"/>
          </a:xfrm>
          <a:prstGeom prst="rect">
            <a:avLst/>
          </a:prstGeom>
        </p:spPr>
      </p:pic>
      <p:pic>
        <p:nvPicPr>
          <p:cNvPr id="3" name="Picture 2" descr="Screen Shot 2023-11-24 at 23.31.2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98" y="4095700"/>
            <a:ext cx="4820276" cy="258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0429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G_389BA632BDA8-1.jpeg" descr="IMG_389BA632BDA8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00" y="1532506"/>
            <a:ext cx="5130252" cy="5186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045" y="53935"/>
            <a:ext cx="1952955" cy="1368172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Oligometastatik Akciğer Kanserinde SABR"/>
          <p:cNvSpPr txBox="1"/>
          <p:nvPr/>
        </p:nvSpPr>
        <p:spPr>
          <a:xfrm>
            <a:off x="140199" y="98359"/>
            <a:ext cx="5487715" cy="81253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>
            <a:lvl1pPr>
              <a:defRPr sz="4400">
                <a:latin typeface="Canela Text Bold"/>
                <a:ea typeface="Canela Text Bold"/>
                <a:cs typeface="Canela Text Bold"/>
                <a:sym typeface="Canela Text Bold"/>
              </a:defRPr>
            </a:lvl1pPr>
          </a:lstStyle>
          <a:p>
            <a:r>
              <a:rPr sz="2500" b="1" dirty="0" err="1">
                <a:solidFill>
                  <a:schemeClr val="bg1"/>
                </a:solidFill>
              </a:rPr>
              <a:t>Oligometastatik</a:t>
            </a:r>
            <a:r>
              <a:rPr sz="2500" b="1" dirty="0">
                <a:solidFill>
                  <a:schemeClr val="bg1"/>
                </a:solidFill>
              </a:rPr>
              <a:t> </a:t>
            </a:r>
            <a:r>
              <a:rPr sz="2500" b="1" dirty="0" err="1">
                <a:solidFill>
                  <a:schemeClr val="bg1"/>
                </a:solidFill>
              </a:rPr>
              <a:t>Akciğer</a:t>
            </a:r>
            <a:r>
              <a:rPr sz="2500" b="1" dirty="0">
                <a:solidFill>
                  <a:schemeClr val="bg1"/>
                </a:solidFill>
              </a:rPr>
              <a:t> </a:t>
            </a:r>
            <a:r>
              <a:rPr sz="2500" b="1" dirty="0" err="1">
                <a:solidFill>
                  <a:schemeClr val="bg1"/>
                </a:solidFill>
              </a:rPr>
              <a:t>Kanserinde</a:t>
            </a:r>
            <a:r>
              <a:rPr sz="2500" b="1" dirty="0">
                <a:solidFill>
                  <a:schemeClr val="bg1"/>
                </a:solidFill>
              </a:rPr>
              <a:t> SABR</a:t>
            </a:r>
          </a:p>
        </p:txBody>
      </p:sp>
      <p:sp>
        <p:nvSpPr>
          <p:cNvPr id="214" name="NCCN NE DİYOR?"/>
          <p:cNvSpPr txBox="1"/>
          <p:nvPr/>
        </p:nvSpPr>
        <p:spPr>
          <a:xfrm>
            <a:off x="2072039" y="998303"/>
            <a:ext cx="1407645" cy="27392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1336" tIns="21336" rIns="21336" bIns="21336" anchor="ctr">
            <a:spAutoFit/>
          </a:bodyPr>
          <a:lstStyle>
            <a:lvl1pPr>
              <a:defRPr sz="2900"/>
            </a:lvl1pPr>
          </a:lstStyle>
          <a:p>
            <a:r>
              <a:rPr sz="1500" b="1" dirty="0">
                <a:solidFill>
                  <a:schemeClr val="bg1"/>
                </a:solidFill>
              </a:rPr>
              <a:t>NCCN NE DİYOR?</a:t>
            </a:r>
          </a:p>
        </p:txBody>
      </p:sp>
      <p:sp>
        <p:nvSpPr>
          <p:cNvPr id="215" name="Non randomize çalışmalarda SABR’ın diğer ablasyon tekniklerden daha iyi lokal kontrol sağladığı da gösterilmiş."/>
          <p:cNvSpPr txBox="1"/>
          <p:nvPr/>
        </p:nvSpPr>
        <p:spPr>
          <a:xfrm>
            <a:off x="5754113" y="4570132"/>
            <a:ext cx="2873864" cy="1581972"/>
          </a:xfrm>
          <a:prstGeom prst="rect">
            <a:avLst/>
          </a:prstGeom>
          <a:solidFill>
            <a:srgbClr val="FF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336" tIns="21336" rIns="21336" bIns="21336" anchor="ctr">
            <a:spAutoFit/>
          </a:bodyPr>
          <a:lstStyle/>
          <a:p>
            <a:r>
              <a:rPr sz="2000" b="1" dirty="0">
                <a:solidFill>
                  <a:schemeClr val="bg1"/>
                </a:solidFill>
              </a:rPr>
              <a:t>Non randomize </a:t>
            </a:r>
            <a:r>
              <a:rPr sz="2000" b="1" dirty="0" err="1">
                <a:solidFill>
                  <a:schemeClr val="bg1"/>
                </a:solidFill>
              </a:rPr>
              <a:t>çalışmalarda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SABR’ın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diğer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ablasyon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tekniklerden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daha</a:t>
            </a:r>
            <a:r>
              <a:rPr sz="2000" b="1" dirty="0">
                <a:solidFill>
                  <a:schemeClr val="bg1"/>
                </a:solidFill>
              </a:rPr>
              <a:t> iyi </a:t>
            </a:r>
            <a:r>
              <a:rPr sz="2000" b="1" dirty="0" err="1">
                <a:solidFill>
                  <a:schemeClr val="bg1"/>
                </a:solidFill>
              </a:rPr>
              <a:t>lokal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kontrol</a:t>
            </a:r>
            <a:r>
              <a:rPr sz="2000" b="1" dirty="0">
                <a:solidFill>
                  <a:schemeClr val="bg1"/>
                </a:solidFill>
              </a:rPr>
              <a:t> </a:t>
            </a:r>
            <a:r>
              <a:rPr sz="2000" b="1" dirty="0" err="1">
                <a:solidFill>
                  <a:schemeClr val="bg1"/>
                </a:solidFill>
              </a:rPr>
              <a:t>sağladığı</a:t>
            </a:r>
            <a:r>
              <a:rPr sz="2000" b="1" dirty="0">
                <a:solidFill>
                  <a:schemeClr val="bg1"/>
                </a:solidFill>
              </a:rPr>
              <a:t> da </a:t>
            </a:r>
            <a:r>
              <a:rPr sz="2000" b="1" dirty="0" err="1">
                <a:solidFill>
                  <a:schemeClr val="bg1"/>
                </a:solidFill>
              </a:rPr>
              <a:t>gösterilmiş</a:t>
            </a:r>
            <a:r>
              <a:rPr sz="20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6" name="Performansı durumu iyi,…"/>
          <p:cNvSpPr txBox="1"/>
          <p:nvPr/>
        </p:nvSpPr>
        <p:spPr>
          <a:xfrm>
            <a:off x="5861072" y="2570197"/>
            <a:ext cx="2995172" cy="1581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/>
          <a:p>
            <a:pPr>
              <a:defRPr sz="3000"/>
            </a:pPr>
            <a:r>
              <a:rPr sz="2000" dirty="0" err="1"/>
              <a:t>Performansı</a:t>
            </a:r>
            <a:r>
              <a:rPr sz="2000" dirty="0"/>
              <a:t> </a:t>
            </a:r>
            <a:r>
              <a:rPr sz="2000" dirty="0" err="1"/>
              <a:t>durumu</a:t>
            </a:r>
            <a:r>
              <a:rPr sz="2000" dirty="0"/>
              <a:t> iyi,</a:t>
            </a:r>
          </a:p>
          <a:p>
            <a:pPr>
              <a:defRPr sz="3000"/>
            </a:pPr>
            <a:r>
              <a:rPr sz="2000" dirty="0" err="1"/>
              <a:t>Torasik</a:t>
            </a:r>
            <a:r>
              <a:rPr sz="2000" dirty="0"/>
              <a:t> </a:t>
            </a:r>
            <a:r>
              <a:rPr sz="2000" dirty="0" err="1"/>
              <a:t>hastalığı</a:t>
            </a:r>
            <a:r>
              <a:rPr sz="2000" dirty="0"/>
              <a:t> </a:t>
            </a:r>
            <a:r>
              <a:rPr sz="2000" dirty="0" err="1"/>
              <a:t>definitif</a:t>
            </a:r>
            <a:r>
              <a:rPr sz="2000" dirty="0"/>
              <a:t> </a:t>
            </a:r>
            <a:r>
              <a:rPr sz="2000" dirty="0" err="1"/>
              <a:t>tedavi</a:t>
            </a:r>
            <a:r>
              <a:rPr sz="2000" dirty="0"/>
              <a:t> </a:t>
            </a:r>
            <a:r>
              <a:rPr sz="2000" dirty="0" err="1"/>
              <a:t>edilebilecek</a:t>
            </a:r>
            <a:r>
              <a:rPr sz="2000" dirty="0"/>
              <a:t>,</a:t>
            </a:r>
          </a:p>
          <a:p>
            <a:pPr>
              <a:defRPr sz="3000"/>
            </a:pPr>
            <a:r>
              <a:rPr sz="2000" dirty="0"/>
              <a:t>3-5 </a:t>
            </a:r>
            <a:r>
              <a:rPr sz="2000" dirty="0" err="1"/>
              <a:t>metastazı</a:t>
            </a:r>
            <a:r>
              <a:rPr sz="2000" dirty="0"/>
              <a:t> </a:t>
            </a:r>
            <a:r>
              <a:rPr sz="2000" dirty="0" err="1"/>
              <a:t>bulunan</a:t>
            </a:r>
            <a:r>
              <a:rPr sz="2000" dirty="0"/>
              <a:t> </a:t>
            </a:r>
            <a:r>
              <a:rPr sz="2000" dirty="0" err="1"/>
              <a:t>hastalar</a:t>
            </a:r>
            <a:endParaRPr sz="2000" dirty="0"/>
          </a:p>
        </p:txBody>
      </p:sp>
      <p:sp>
        <p:nvSpPr>
          <p:cNvPr id="217" name="Callout"/>
          <p:cNvSpPr/>
          <p:nvPr/>
        </p:nvSpPr>
        <p:spPr>
          <a:xfrm>
            <a:off x="5228549" y="2283185"/>
            <a:ext cx="3743178" cy="1999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56" y="0"/>
                </a:moveTo>
                <a:cubicBezTo>
                  <a:pt x="2967" y="0"/>
                  <a:pt x="2895" y="290"/>
                  <a:pt x="2895" y="649"/>
                </a:cubicBezTo>
                <a:lnTo>
                  <a:pt x="2895" y="7775"/>
                </a:lnTo>
                <a:lnTo>
                  <a:pt x="0" y="9073"/>
                </a:lnTo>
                <a:lnTo>
                  <a:pt x="2895" y="10372"/>
                </a:lnTo>
                <a:lnTo>
                  <a:pt x="2895" y="20951"/>
                </a:lnTo>
                <a:cubicBezTo>
                  <a:pt x="2895" y="21310"/>
                  <a:pt x="2967" y="21600"/>
                  <a:pt x="3056" y="21600"/>
                </a:cubicBezTo>
                <a:lnTo>
                  <a:pt x="21439" y="21600"/>
                </a:lnTo>
                <a:cubicBezTo>
                  <a:pt x="21528" y="21600"/>
                  <a:pt x="21600" y="21310"/>
                  <a:pt x="21600" y="20951"/>
                </a:cubicBezTo>
                <a:lnTo>
                  <a:pt x="21600" y="649"/>
                </a:lnTo>
                <a:cubicBezTo>
                  <a:pt x="21600" y="290"/>
                  <a:pt x="21528" y="0"/>
                  <a:pt x="21439" y="0"/>
                </a:cubicBezTo>
                <a:lnTo>
                  <a:pt x="3056" y="0"/>
                </a:lnTo>
                <a:close/>
              </a:path>
            </a:pathLst>
          </a:custGeom>
          <a:ln w="88900">
            <a:solidFill>
              <a:schemeClr val="accent5"/>
            </a:solidFill>
            <a:miter lim="400000"/>
          </a:ln>
        </p:spPr>
        <p:txBody>
          <a:bodyPr lIns="21336" tIns="21336" rIns="21336" bIns="21336" anchor="ctr"/>
          <a:lstStyle/>
          <a:p>
            <a:pPr defTabSz="474726"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47131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G_CC1CCFC8000A-1.jpeg" descr="IMG_CC1CCFC8000A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75" y="141082"/>
            <a:ext cx="4794064" cy="1346517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207" name="IMG_A72B651DD66D-1.jpeg" descr="IMG_A72B651DD66D-1.jpeg"/>
          <p:cNvPicPr>
            <a:picLocks noChangeAspect="1"/>
          </p:cNvPicPr>
          <p:nvPr/>
        </p:nvPicPr>
        <p:blipFill>
          <a:blip r:embed="rId3"/>
          <a:srcRect t="2078" b="5963"/>
          <a:stretch>
            <a:fillRect/>
          </a:stretch>
        </p:blipFill>
        <p:spPr>
          <a:xfrm>
            <a:off x="5082" y="1722525"/>
            <a:ext cx="7647124" cy="3796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7FF58B57-9D6B-00F6-BA45-E55797723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005" y="141082"/>
            <a:ext cx="83682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="" xmlns:a16="http://schemas.microsoft.com/office/drawing/2014/main" id="{272BF86D-D2C4-94C7-107E-7FB049757E20}"/>
              </a:ext>
            </a:extLst>
          </p:cNvPr>
          <p:cNvSpPr txBox="1"/>
          <p:nvPr/>
        </p:nvSpPr>
        <p:spPr>
          <a:xfrm>
            <a:off x="662071" y="5584512"/>
            <a:ext cx="6990136" cy="102771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marL="325374" indent="-96012" defTabSz="1024102">
              <a:spcBef>
                <a:spcPts val="1008"/>
              </a:spcBef>
              <a:buSzPct val="100000"/>
              <a:buChar char="•"/>
              <a:defRPr sz="2300"/>
            </a:pPr>
            <a:r>
              <a:rPr lang="tr-T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Uzak metastaz varlığında 8-11 aylık kötü medyan sağkalım</a:t>
            </a:r>
          </a:p>
          <a:p>
            <a:pPr marL="325374" indent="-96012" defTabSz="1024102">
              <a:spcBef>
                <a:spcPts val="1008"/>
              </a:spcBef>
              <a:buSzPct val="100000"/>
              <a:buChar char="•"/>
              <a:defRPr sz="2300"/>
            </a:pPr>
            <a:r>
              <a:rPr lang="tr-T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yıllık total sağkalım</a:t>
            </a:r>
            <a:r>
              <a:rPr lang="tr-T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oranı %4-6’dır</a:t>
            </a:r>
            <a:r>
              <a:rPr lang="tr-T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024128" hangingPunct="0">
              <a:lnSpc>
                <a:spcPct val="90000"/>
              </a:lnSpc>
            </a:pPr>
            <a:endParaRPr lang="tr-TR" sz="1700" b="1" dirty="0"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1877440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Oligometastatik NSCLC çalışmaları hastalarının çalışmaya alım kriterlerinin 5 ve altı metastaz ile sınırlar, fakat hastaların çoğunluğunu 3 ve altı metastazı olan hastalar  oluşturur."/>
          <p:cNvSpPr txBox="1">
            <a:spLocks noGrp="1"/>
          </p:cNvSpPr>
          <p:nvPr>
            <p:ph type="body" idx="1"/>
          </p:nvPr>
        </p:nvSpPr>
        <p:spPr>
          <a:xfrm>
            <a:off x="162141" y="5789220"/>
            <a:ext cx="8755539" cy="952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192024">
              <a:lnSpc>
                <a:spcPts val="2184"/>
              </a:lnSpc>
              <a:spcBef>
                <a:spcPts val="0"/>
              </a:spcBef>
              <a:buNone/>
              <a:defRPr sz="3500">
                <a:solidFill>
                  <a:srgbClr val="00487E"/>
                </a:solidFill>
              </a:defRPr>
            </a:pPr>
            <a:r>
              <a:rPr sz="2000" dirty="0">
                <a:solidFill>
                  <a:srgbClr val="000000"/>
                </a:solidFill>
              </a:rPr>
              <a:t>Oligometastatik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NSCLC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çalışmaları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hastalarının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çalışmaya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alım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kriterlerinin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5 ve altı metastaz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ile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sınırlar, fakat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hastaların çoğunluğunu 3 ve altı metastazı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olan</a:t>
            </a:r>
            <a:r>
              <a:rPr sz="2000" dirty="0"/>
              <a:t> </a:t>
            </a:r>
            <a:r>
              <a:rPr sz="2000" dirty="0">
                <a:solidFill>
                  <a:srgbClr val="000000"/>
                </a:solidFill>
              </a:rPr>
              <a:t>hastalar  oluşturur.</a:t>
            </a:r>
          </a:p>
          <a:p>
            <a:pPr marL="0" indent="0" algn="ctr" defTabSz="1024128">
              <a:spcBef>
                <a:spcPts val="0"/>
              </a:spcBef>
              <a:buNone/>
              <a:defRPr sz="3500" i="1"/>
            </a:pPr>
            <a:endParaRPr sz="2000" dirty="0">
              <a:solidFill>
                <a:srgbClr val="000000"/>
              </a:solidFill>
            </a:endParaRPr>
          </a:p>
          <a:p>
            <a:pPr marL="0" indent="0" algn="ctr" defTabSz="1024128">
              <a:spcBef>
                <a:spcPts val="0"/>
              </a:spcBef>
              <a:buNone/>
              <a:defRPr sz="3500" i="1"/>
            </a:pPr>
            <a:endParaRPr sz="2900" dirty="0">
              <a:solidFill>
                <a:srgbClr val="000000"/>
              </a:solidFill>
            </a:endParaRPr>
          </a:p>
          <a:p>
            <a:pPr marL="192872" indent="-192872" defTabSz="192024">
              <a:spcBef>
                <a:spcPts val="0"/>
              </a:spcBef>
              <a:defRPr sz="3500"/>
            </a:pPr>
            <a:endParaRPr dirty="0">
              <a:solidFill>
                <a:srgbClr val="000000"/>
              </a:solidFill>
            </a:endParaRPr>
          </a:p>
          <a:p>
            <a:pPr marL="0" indent="0" algn="ctr" defTabSz="1024128">
              <a:spcBef>
                <a:spcPts val="0"/>
              </a:spcBef>
              <a:buNone/>
              <a:defRPr sz="3500" i="1"/>
            </a:pPr>
            <a:endParaRPr dirty="0">
              <a:solidFill>
                <a:srgbClr val="000000"/>
              </a:solidFill>
            </a:endParaRPr>
          </a:p>
          <a:p>
            <a:pPr marL="0" indent="0" algn="ctr" defTabSz="1024128">
              <a:spcBef>
                <a:spcPts val="0"/>
              </a:spcBef>
              <a:buNone/>
              <a:defRPr sz="3500" i="1"/>
            </a:pPr>
            <a:endParaRPr dirty="0">
              <a:solidFill>
                <a:srgbClr val="000000"/>
              </a:solidFill>
            </a:endParaRPr>
          </a:p>
          <a:p>
            <a:pPr marL="0" indent="0" algn="ctr" defTabSz="1024128">
              <a:spcBef>
                <a:spcPts val="0"/>
              </a:spcBef>
              <a:buNone/>
              <a:defRPr sz="3500" i="1"/>
            </a:pPr>
            <a:endParaRPr dirty="0">
              <a:solidFill>
                <a:srgbClr val="000000"/>
              </a:solidFill>
            </a:endParaRPr>
          </a:p>
          <a:p>
            <a:pPr marL="0" indent="0" algn="ctr" defTabSz="1024128">
              <a:spcBef>
                <a:spcPts val="0"/>
              </a:spcBef>
              <a:buNone/>
              <a:defRPr sz="3500"/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BDA77D44-9732-7D3E-072C-52A041F26305}"/>
              </a:ext>
            </a:extLst>
          </p:cNvPr>
          <p:cNvSpPr txBox="1"/>
          <p:nvPr/>
        </p:nvSpPr>
        <p:spPr>
          <a:xfrm>
            <a:off x="162141" y="171707"/>
            <a:ext cx="8981860" cy="107414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endParaRPr lang="tr-TR" sz="2300" dirty="0">
              <a:solidFill>
                <a:schemeClr val="bg1"/>
              </a:solidFill>
            </a:endParaRPr>
          </a:p>
          <a:p>
            <a:r>
              <a:rPr lang="tr-TR" sz="2000" dirty="0">
                <a:solidFill>
                  <a:schemeClr val="bg1"/>
                </a:solidFill>
              </a:rPr>
              <a:t>Geçmişten Bugüne Çalışmalarla </a:t>
            </a:r>
            <a:r>
              <a:rPr lang="tr-TR" sz="2000" dirty="0" err="1">
                <a:solidFill>
                  <a:schemeClr val="bg1"/>
                </a:solidFill>
              </a:rPr>
              <a:t>Oligometastatik</a:t>
            </a:r>
            <a:r>
              <a:rPr lang="tr-TR" sz="2000" dirty="0">
                <a:solidFill>
                  <a:schemeClr val="bg1"/>
                </a:solidFill>
              </a:rPr>
              <a:t> Akciğer Kanserinde SABR</a:t>
            </a:r>
          </a:p>
          <a:p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3" name="Picture 2" descr="Screen Shot 2023-11-24 at 23.38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99" y="1321231"/>
            <a:ext cx="6116890" cy="446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9063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3-11-20 at 23.21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35" y="165381"/>
            <a:ext cx="4399322" cy="11028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8269FF22-BEF6-1B23-5044-410D01FBD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56" y="1333841"/>
            <a:ext cx="4823038" cy="4194500"/>
          </a:xfrm>
          <a:prstGeom prst="rect">
            <a:avLst/>
          </a:prstGeom>
        </p:spPr>
      </p:pic>
      <p:pic>
        <p:nvPicPr>
          <p:cNvPr id="5" name="Picture 2" descr="Current Issue Table of Contents: Journal of Thoracic Oncology">
            <a:extLst>
              <a:ext uri="{FF2B5EF4-FFF2-40B4-BE49-F238E27FC236}">
                <a16:creationId xmlns="" xmlns:a16="http://schemas.microsoft.com/office/drawing/2014/main" id="{52C1E620-ECE1-11C4-83BA-A8DB58E9F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81" y="141082"/>
            <a:ext cx="692944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AMA Oncology - Wikipedia">
            <a:extLst>
              <a:ext uri="{FF2B5EF4-FFF2-40B4-BE49-F238E27FC236}">
                <a16:creationId xmlns="" xmlns:a16="http://schemas.microsoft.com/office/drawing/2014/main" id="{4889019A-E56B-C053-AEC2-167F17CF0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421" y="141082"/>
            <a:ext cx="734403" cy="10207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IYENGAR"/>
          <p:cNvSpPr txBox="1"/>
          <p:nvPr/>
        </p:nvSpPr>
        <p:spPr>
          <a:xfrm>
            <a:off x="5394345" y="1379332"/>
            <a:ext cx="1263690" cy="412421"/>
          </a:xfrm>
          <a:prstGeom prst="rect">
            <a:avLst/>
          </a:prstGeom>
          <a:solidFill>
            <a:schemeClr val="accent1">
              <a:hueOff val="-245591"/>
              <a:satOff val="13830"/>
              <a:lumOff val="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>
            <a:lvl1pPr defTabSz="825500">
              <a:lnSpc>
                <a:spcPct val="100000"/>
              </a:lnSpc>
              <a:defRPr sz="3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sz="2400" dirty="0">
                <a:latin typeface="+mn-lt"/>
              </a:rPr>
              <a:t>IYENGAR</a:t>
            </a:r>
          </a:p>
        </p:txBody>
      </p:sp>
      <p:pic>
        <p:nvPicPr>
          <p:cNvPr id="9" name="IMG_2C67A1FE9D33-1.jpeg" descr="IMG_2C67A1FE9D33-1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3737" y="5206484"/>
            <a:ext cx="5028595" cy="12928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139077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3-11-20 at 23.21.21.png">
            <a:extLst>
              <a:ext uri="{FF2B5EF4-FFF2-40B4-BE49-F238E27FC236}">
                <a16:creationId xmlns="" xmlns:a16="http://schemas.microsoft.com/office/drawing/2014/main" id="{F9C314D2-12EC-46A6-5781-0CDE1D5E9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35" y="165381"/>
            <a:ext cx="4399322" cy="110280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Picture 4" descr="JAMA Oncology - Wikipedia">
            <a:extLst>
              <a:ext uri="{FF2B5EF4-FFF2-40B4-BE49-F238E27FC236}">
                <a16:creationId xmlns="" xmlns:a16="http://schemas.microsoft.com/office/drawing/2014/main" id="{C3384447-DBC3-4AEA-7198-B26E5B839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563" y="141081"/>
            <a:ext cx="857610" cy="12123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creen Shot 2023-11-24 at 23.44.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559" y="2012985"/>
            <a:ext cx="4439615" cy="4236393"/>
          </a:xfrm>
          <a:prstGeom prst="rect">
            <a:avLst/>
          </a:prstGeom>
        </p:spPr>
      </p:pic>
      <p:pic>
        <p:nvPicPr>
          <p:cNvPr id="6" name="Picture 5" descr="Screen Shot 2023-11-24 at 23.46.1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35" y="2012986"/>
            <a:ext cx="4090310" cy="423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5041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IMG_BEDFE8DEC8CC-1.jpeg" descr="IMG_BEDFE8DEC8CC-1.jpeg"/>
          <p:cNvPicPr>
            <a:picLocks noChangeAspect="1"/>
          </p:cNvPicPr>
          <p:nvPr/>
        </p:nvPicPr>
        <p:blipFill>
          <a:blip r:embed="rId2"/>
          <a:srcRect b="35801"/>
          <a:stretch>
            <a:fillRect/>
          </a:stretch>
        </p:blipFill>
        <p:spPr>
          <a:xfrm>
            <a:off x="181137" y="168975"/>
            <a:ext cx="4806519" cy="1544648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E9896B84-EB45-1003-0A1F-9481398EA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341" y="2295570"/>
            <a:ext cx="5176650" cy="4105230"/>
          </a:xfrm>
          <a:prstGeom prst="rect">
            <a:avLst/>
          </a:prstGeom>
        </p:spPr>
      </p:pic>
      <p:pic>
        <p:nvPicPr>
          <p:cNvPr id="2050" name="Picture 2" descr="The Lancet - Wikipedia">
            <a:extLst>
              <a:ext uri="{FF2B5EF4-FFF2-40B4-BE49-F238E27FC236}">
                <a16:creationId xmlns="" xmlns:a16="http://schemas.microsoft.com/office/drawing/2014/main" id="{D74B0675-9516-496D-FCAA-82343CCB3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448" y="141082"/>
            <a:ext cx="710416" cy="1061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ABR-COMET"/>
          <p:cNvSpPr txBox="1"/>
          <p:nvPr/>
        </p:nvSpPr>
        <p:spPr>
          <a:xfrm>
            <a:off x="5084294" y="1678532"/>
            <a:ext cx="1723036" cy="412421"/>
          </a:xfrm>
          <a:prstGeom prst="rect">
            <a:avLst/>
          </a:prstGeom>
          <a:solidFill>
            <a:schemeClr val="accent1">
              <a:hueOff val="-245591"/>
              <a:satOff val="13830"/>
              <a:lumOff val="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1336" tIns="21336" rIns="21336" bIns="21336" anchor="ctr">
            <a:spAutoFit/>
          </a:bodyPr>
          <a:lstStyle>
            <a:lvl1pPr defTabSz="825500">
              <a:lnSpc>
                <a:spcPct val="100000"/>
              </a:lnSpc>
              <a:defRPr sz="3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sz="2400" dirty="0">
                <a:latin typeface="+mn-lt"/>
              </a:rPr>
              <a:t>SABR-COMET</a:t>
            </a:r>
          </a:p>
        </p:txBody>
      </p:sp>
    </p:spTree>
    <p:extLst>
      <p:ext uri="{BB962C8B-B14F-4D97-AF65-F5344CB8AC3E}">
        <p14:creationId xmlns:p14="http://schemas.microsoft.com/office/powerpoint/2010/main" val="376503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1688955" y="4578713"/>
            <a:ext cx="2486141" cy="201415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38" tIns="45719" rIns="91438" bIns="4571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18/99 hasta</a:t>
            </a:r>
          </a:p>
          <a:p>
            <a:r>
              <a:rPr lang="en-US" sz="2000" dirty="0"/>
              <a:t>SABR </a:t>
            </a:r>
            <a:r>
              <a:rPr lang="en-US" sz="2000" dirty="0" err="1"/>
              <a:t>doz</a:t>
            </a:r>
            <a:r>
              <a:rPr lang="en-US" sz="2000" dirty="0"/>
              <a:t>:</a:t>
            </a:r>
          </a:p>
          <a:p>
            <a:pPr lvl="1"/>
            <a:r>
              <a:rPr lang="en-US" sz="2000" dirty="0"/>
              <a:t>35Gy/5frk</a:t>
            </a:r>
          </a:p>
          <a:p>
            <a:pPr lvl="1"/>
            <a:r>
              <a:rPr lang="en-US" sz="2000" dirty="0"/>
              <a:t>60Gy/8frk</a:t>
            </a:r>
          </a:p>
          <a:p>
            <a:pPr lvl="1"/>
            <a:r>
              <a:rPr lang="en-US" sz="2000" dirty="0"/>
              <a:t>54Gy/3frk</a:t>
            </a:r>
          </a:p>
        </p:txBody>
      </p:sp>
      <p:pic>
        <p:nvPicPr>
          <p:cNvPr id="6" name="Picture 5" descr="Screen Shot 2023-11-14 at 19.00.5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109"/>
            <a:ext cx="5861406" cy="2596604"/>
          </a:xfrm>
          <a:prstGeom prst="rect">
            <a:avLst/>
          </a:prstGeom>
        </p:spPr>
      </p:pic>
      <p:pic>
        <p:nvPicPr>
          <p:cNvPr id="9" name="Picture 8" descr="Screen Shot 2023-11-14 at 19.13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245" y="1771680"/>
            <a:ext cx="3016704" cy="4116342"/>
          </a:xfrm>
          <a:prstGeom prst="rect">
            <a:avLst/>
          </a:prstGeom>
        </p:spPr>
      </p:pic>
      <p:pic>
        <p:nvPicPr>
          <p:cNvPr id="2" name="IMG_BEDFE8DEC8CC-1.jpeg" descr="IMG_BEDFE8DEC8CC-1.jpeg">
            <a:extLst>
              <a:ext uri="{FF2B5EF4-FFF2-40B4-BE49-F238E27FC236}">
                <a16:creationId xmlns="" xmlns:a16="http://schemas.microsoft.com/office/drawing/2014/main" id="{CD6E29AF-E992-9796-A5CA-4DDB345037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5801"/>
          <a:stretch>
            <a:fillRect/>
          </a:stretch>
        </p:blipFill>
        <p:spPr>
          <a:xfrm>
            <a:off x="181137" y="168975"/>
            <a:ext cx="4806519" cy="1544648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3" name="Picture 2" descr="The Lancet - Wikipedia">
            <a:extLst>
              <a:ext uri="{FF2B5EF4-FFF2-40B4-BE49-F238E27FC236}">
                <a16:creationId xmlns="" xmlns:a16="http://schemas.microsoft.com/office/drawing/2014/main" id="{C65AAAD6-7596-56FD-C31A-B09ED6097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676" y="141082"/>
            <a:ext cx="726188" cy="103428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153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14 at 18.59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56" y="3062555"/>
            <a:ext cx="3838718" cy="1993900"/>
          </a:xfrm>
          <a:prstGeom prst="rect">
            <a:avLst/>
          </a:prstGeom>
        </p:spPr>
      </p:pic>
      <p:pic>
        <p:nvPicPr>
          <p:cNvPr id="2" name="IMG_BEDFE8DEC8CC-1.jpeg" descr="IMG_BEDFE8DEC8CC-1.jpeg">
            <a:extLst>
              <a:ext uri="{FF2B5EF4-FFF2-40B4-BE49-F238E27FC236}">
                <a16:creationId xmlns="" xmlns:a16="http://schemas.microsoft.com/office/drawing/2014/main" id="{2257A258-C4FE-7CA9-A099-42256F4006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801"/>
          <a:stretch>
            <a:fillRect/>
          </a:stretch>
        </p:blipFill>
        <p:spPr>
          <a:xfrm>
            <a:off x="181137" y="168975"/>
            <a:ext cx="4806519" cy="1544648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3" name="Picture 2" descr="The Lancet - Wikipedia">
            <a:extLst>
              <a:ext uri="{FF2B5EF4-FFF2-40B4-BE49-F238E27FC236}">
                <a16:creationId xmlns="" xmlns:a16="http://schemas.microsoft.com/office/drawing/2014/main" id="{B5EE11E5-9FE2-9807-147E-17FA63555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029" y="141082"/>
            <a:ext cx="698835" cy="1061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Screen Shot 2023-11-24 at 23.52.4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38" y="1801653"/>
            <a:ext cx="3561586" cy="497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0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5477139"/>
            <a:ext cx="8619488" cy="79378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Post-hoc </a:t>
            </a:r>
            <a:r>
              <a:rPr lang="en-US" sz="2000" dirty="0" err="1">
                <a:solidFill>
                  <a:schemeClr val="bg1"/>
                </a:solidFill>
              </a:rPr>
              <a:t>analizi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ile</a:t>
            </a:r>
            <a:r>
              <a:rPr lang="en-US" sz="2000" dirty="0">
                <a:solidFill>
                  <a:schemeClr val="bg1"/>
                </a:solidFill>
              </a:rPr>
              <a:t> meme </a:t>
            </a:r>
            <a:r>
              <a:rPr lang="en-US" sz="2000" dirty="0" err="1">
                <a:solidFill>
                  <a:schemeClr val="bg1"/>
                </a:solidFill>
              </a:rPr>
              <a:t>ve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prostat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kanseri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dışlandığında</a:t>
            </a:r>
            <a:r>
              <a:rPr lang="en-US" sz="2000" dirty="0">
                <a:solidFill>
                  <a:schemeClr val="bg1"/>
                </a:solidFill>
              </a:rPr>
              <a:t> 5 </a:t>
            </a:r>
            <a:r>
              <a:rPr lang="en-US" sz="2000" dirty="0" err="1">
                <a:solidFill>
                  <a:schemeClr val="bg1"/>
                </a:solidFill>
              </a:rPr>
              <a:t>yıllık</a:t>
            </a:r>
            <a:r>
              <a:rPr lang="en-US" sz="2000" dirty="0">
                <a:solidFill>
                  <a:schemeClr val="bg1"/>
                </a:solidFill>
              </a:rPr>
              <a:t> OS </a:t>
            </a:r>
            <a:r>
              <a:rPr lang="en-US" sz="2000" dirty="0" err="1">
                <a:solidFill>
                  <a:schemeClr val="bg1"/>
                </a:solidFill>
              </a:rPr>
              <a:t>NSCLC’da</a:t>
            </a:r>
            <a:r>
              <a:rPr lang="en-US" sz="2000" dirty="0">
                <a:solidFill>
                  <a:schemeClr val="bg1"/>
                </a:solidFill>
              </a:rPr>
              <a:t> %33 </a:t>
            </a:r>
            <a:r>
              <a:rPr lang="en-US" sz="2000" dirty="0" err="1">
                <a:solidFill>
                  <a:schemeClr val="bg1"/>
                </a:solidFill>
              </a:rPr>
              <a:t>vs</a:t>
            </a:r>
            <a:r>
              <a:rPr lang="en-US" sz="2000" dirty="0">
                <a:solidFill>
                  <a:schemeClr val="bg1"/>
                </a:solidFill>
              </a:rPr>
              <a:t> %16 (</a:t>
            </a:r>
            <a:r>
              <a:rPr lang="en-US" sz="2000" dirty="0" smtClean="0">
                <a:solidFill>
                  <a:schemeClr val="bg1"/>
                </a:solidFill>
              </a:rPr>
              <a:t>p&lt;0.05</a:t>
            </a:r>
            <a:r>
              <a:rPr lang="en-US" sz="2000" dirty="0">
                <a:solidFill>
                  <a:schemeClr val="bg1"/>
                </a:solidFill>
              </a:rPr>
              <a:t>)*</a:t>
            </a:r>
          </a:p>
        </p:txBody>
      </p:sp>
      <p:pic>
        <p:nvPicPr>
          <p:cNvPr id="6" name="Picture 5" descr="Screen Shot 2023-11-14 at 19.37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6" y="142933"/>
            <a:ext cx="4511003" cy="12972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71438" y="6431135"/>
            <a:ext cx="9072562" cy="396001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</a:rPr>
              <a:t>*</a:t>
            </a:r>
            <a:r>
              <a:rPr lang="en-US" sz="900" dirty="0" err="1">
                <a:solidFill>
                  <a:srgbClr val="000000"/>
                </a:solidFill>
              </a:rPr>
              <a:t>Mielgo</a:t>
            </a:r>
            <a:r>
              <a:rPr lang="en-US" sz="900" dirty="0">
                <a:solidFill>
                  <a:srgbClr val="000000"/>
                </a:solidFill>
              </a:rPr>
              <a:t>-Rubio X, </a:t>
            </a:r>
            <a:r>
              <a:rPr lang="en-US" sz="900" dirty="0" err="1">
                <a:solidFill>
                  <a:srgbClr val="000000"/>
                </a:solidFill>
              </a:rPr>
              <a:t>Garde-Noguera</a:t>
            </a:r>
            <a:r>
              <a:rPr lang="en-US" sz="900" dirty="0">
                <a:solidFill>
                  <a:srgbClr val="000000"/>
                </a:solidFill>
              </a:rPr>
              <a:t> J, Juan O, </a:t>
            </a:r>
            <a:r>
              <a:rPr lang="en-US" sz="900" dirty="0" err="1">
                <a:solidFill>
                  <a:srgbClr val="000000"/>
                </a:solidFill>
              </a:rPr>
              <a:t>Couñago</a:t>
            </a:r>
            <a:r>
              <a:rPr lang="en-US" sz="900" dirty="0">
                <a:solidFill>
                  <a:srgbClr val="000000"/>
                </a:solidFill>
              </a:rPr>
              <a:t> F. </a:t>
            </a:r>
            <a:r>
              <a:rPr lang="en-US" sz="900" dirty="0"/>
              <a:t>Stereotactic body radiation therapy: A good dance partner of </a:t>
            </a:r>
            <a:r>
              <a:rPr lang="en-US" sz="900" dirty="0" err="1"/>
              <a:t>oligometastatic</a:t>
            </a:r>
            <a:r>
              <a:rPr lang="en-US" sz="900" dirty="0"/>
              <a:t> non-small cell lung cancer to the sound of SINDAS study. World J </a:t>
            </a:r>
            <a:r>
              <a:rPr lang="en-US" sz="900" dirty="0" err="1"/>
              <a:t>Clin</a:t>
            </a:r>
            <a:r>
              <a:rPr lang="en-US" sz="900" dirty="0"/>
              <a:t> </a:t>
            </a:r>
            <a:r>
              <a:rPr lang="en-US" sz="900" dirty="0" err="1"/>
              <a:t>Oncol</a:t>
            </a:r>
            <a:r>
              <a:rPr lang="en-US" sz="900" dirty="0"/>
              <a:t>. 2020 Dec 24;11(12):983-989</a:t>
            </a:r>
            <a:endParaRPr lang="en-US" sz="900" dirty="0">
              <a:solidFill>
                <a:srgbClr val="000000"/>
              </a:solidFill>
            </a:endParaRPr>
          </a:p>
        </p:txBody>
      </p:sp>
      <p:pic>
        <p:nvPicPr>
          <p:cNvPr id="2" name="Picture 1" descr="Screen Shot 2023-11-20 at 23.28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" y="1537526"/>
            <a:ext cx="5879306" cy="2946458"/>
          </a:xfrm>
          <a:prstGeom prst="rect">
            <a:avLst/>
          </a:prstGeom>
        </p:spPr>
      </p:pic>
      <p:pic>
        <p:nvPicPr>
          <p:cNvPr id="10" name="Picture 9" descr="Screen Shot 2023-11-14 at 19.37.0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6" y="4485512"/>
            <a:ext cx="8064168" cy="834963"/>
          </a:xfrm>
          <a:prstGeom prst="rect">
            <a:avLst/>
          </a:prstGeom>
        </p:spPr>
      </p:pic>
      <p:pic>
        <p:nvPicPr>
          <p:cNvPr id="4" name="Picture 2" descr="j clin oncology – Retraction Watch">
            <a:extLst>
              <a:ext uri="{FF2B5EF4-FFF2-40B4-BE49-F238E27FC236}">
                <a16:creationId xmlns="" xmlns:a16="http://schemas.microsoft.com/office/drawing/2014/main" id="{D4A11C52-A409-BA93-BF9A-2D0B22992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61" y="125629"/>
            <a:ext cx="673826" cy="95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437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838" y="2104572"/>
            <a:ext cx="6948324" cy="1255486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Oligometastatik</a:t>
            </a:r>
            <a:r>
              <a:rPr lang="en-US" dirty="0">
                <a:solidFill>
                  <a:schemeClr val="bg1"/>
                </a:solidFill>
              </a:rPr>
              <a:t> NSCLC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tr-TR" dirty="0">
                <a:solidFill>
                  <a:schemeClr val="bg1"/>
                </a:solidFill>
              </a:rPr>
              <a:t>İ</a:t>
            </a:r>
            <a:r>
              <a:rPr lang="en-US" dirty="0" err="1">
                <a:solidFill>
                  <a:schemeClr val="bg1"/>
                </a:solidFill>
              </a:rPr>
              <a:t>mmunoterapi</a:t>
            </a:r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SABR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777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>
            <a:extLst>
              <a:ext uri="{FF2B5EF4-FFF2-40B4-BE49-F238E27FC236}">
                <a16:creationId xmlns="" xmlns:a16="http://schemas.microsoft.com/office/drawing/2014/main" id="{4F56FCD7-B806-54C3-9EB9-BBF1589265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651773"/>
              </p:ext>
            </p:extLst>
          </p:nvPr>
        </p:nvGraphicFramePr>
        <p:xfrm>
          <a:off x="949988" y="451338"/>
          <a:ext cx="6332555" cy="2357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4" name="IMG_41F02441D056-1.jpeg" descr="IMG_41F02441D056-1.jpeg"/>
          <p:cNvPicPr>
            <a:picLocks noChangeAspect="1"/>
          </p:cNvPicPr>
          <p:nvPr/>
        </p:nvPicPr>
        <p:blipFill>
          <a:blip r:embed="rId7"/>
          <a:srcRect r="2389"/>
          <a:stretch>
            <a:fillRect/>
          </a:stretch>
        </p:blipFill>
        <p:spPr>
          <a:xfrm>
            <a:off x="2616343" y="2808514"/>
            <a:ext cx="3911314" cy="38608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4125663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19 at 20.16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725" y="41493"/>
            <a:ext cx="2052994" cy="1564341"/>
          </a:xfrm>
          <a:prstGeom prst="rect">
            <a:avLst/>
          </a:prstGeom>
        </p:spPr>
      </p:pic>
      <p:pic>
        <p:nvPicPr>
          <p:cNvPr id="7" name="Picture 6" descr="Screen Shot 2023-11-19 at 20.06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" y="1649181"/>
            <a:ext cx="6395976" cy="3299413"/>
          </a:xfrm>
          <a:prstGeom prst="rect">
            <a:avLst/>
          </a:prstGeom>
        </p:spPr>
      </p:pic>
      <p:pic>
        <p:nvPicPr>
          <p:cNvPr id="8" name="Picture 7" descr="Screen Shot 2023-11-19 at 20.04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" y="167146"/>
            <a:ext cx="4570416" cy="10709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4" descr="JAMA Oncology - Wikipedia">
            <a:extLst>
              <a:ext uri="{FF2B5EF4-FFF2-40B4-BE49-F238E27FC236}">
                <a16:creationId xmlns="" xmlns:a16="http://schemas.microsoft.com/office/drawing/2014/main" id="{5140190F-9766-CC8C-0777-F10A72846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719" y="141082"/>
            <a:ext cx="851106" cy="12382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823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19 at 20.20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7" y="3267110"/>
            <a:ext cx="5341929" cy="1270238"/>
          </a:xfrm>
          <a:prstGeom prst="rect">
            <a:avLst/>
          </a:prstGeom>
        </p:spPr>
      </p:pic>
      <p:pic>
        <p:nvPicPr>
          <p:cNvPr id="5" name="Picture 4" descr="Screen Shot 2023-11-19 at 20.19.5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7" y="1575645"/>
            <a:ext cx="4532315" cy="1474334"/>
          </a:xfrm>
          <a:prstGeom prst="rect">
            <a:avLst/>
          </a:prstGeom>
        </p:spPr>
      </p:pic>
      <p:pic>
        <p:nvPicPr>
          <p:cNvPr id="9" name="Picture 8" descr="Screen Shot 2023-11-19 at 20.37.2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022" y="1806533"/>
            <a:ext cx="3166421" cy="3533543"/>
          </a:xfrm>
          <a:prstGeom prst="rect">
            <a:avLst/>
          </a:prstGeom>
        </p:spPr>
      </p:pic>
      <p:pic>
        <p:nvPicPr>
          <p:cNvPr id="2" name="Picture 4" descr="Screen Shot 2023-11-19 at 20.16.21.png">
            <a:extLst>
              <a:ext uri="{FF2B5EF4-FFF2-40B4-BE49-F238E27FC236}">
                <a16:creationId xmlns="" xmlns:a16="http://schemas.microsoft.com/office/drawing/2014/main" id="{2EBB5456-2879-0BCF-2C90-D9279D7F9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033" y="201767"/>
            <a:ext cx="1458686" cy="1111490"/>
          </a:xfrm>
          <a:prstGeom prst="rect">
            <a:avLst/>
          </a:prstGeom>
        </p:spPr>
      </p:pic>
      <p:pic>
        <p:nvPicPr>
          <p:cNvPr id="6" name="Picture 7" descr="Screen Shot 2023-11-19 at 20.04.49.png">
            <a:extLst>
              <a:ext uri="{FF2B5EF4-FFF2-40B4-BE49-F238E27FC236}">
                <a16:creationId xmlns="" xmlns:a16="http://schemas.microsoft.com/office/drawing/2014/main" id="{0AF68771-8865-64E4-8F0C-531C703793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" y="167146"/>
            <a:ext cx="4570416" cy="10709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4" descr="JAMA Oncology - Wikipedia">
            <a:extLst>
              <a:ext uri="{FF2B5EF4-FFF2-40B4-BE49-F238E27FC236}">
                <a16:creationId xmlns="" xmlns:a16="http://schemas.microsoft.com/office/drawing/2014/main" id="{34AACEB8-93B6-1C0C-D3E4-0D1864B4C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167" y="141082"/>
            <a:ext cx="647657" cy="9422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98462" y="4629455"/>
            <a:ext cx="8229600" cy="215876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45 hasta</a:t>
            </a:r>
          </a:p>
          <a:p>
            <a:r>
              <a:rPr lang="en-US" dirty="0" smtClean="0"/>
              <a:t>Mix </a:t>
            </a:r>
            <a:r>
              <a:rPr lang="en-US" dirty="0" err="1" smtClean="0"/>
              <a:t>metakron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senkron</a:t>
            </a:r>
            <a:endParaRPr lang="en-US" dirty="0" smtClean="0"/>
          </a:p>
          <a:p>
            <a:r>
              <a:rPr lang="en-US" dirty="0" err="1" smtClean="0"/>
              <a:t>Çoğu</a:t>
            </a:r>
            <a:r>
              <a:rPr lang="en-US" dirty="0" smtClean="0"/>
              <a:t> %62 </a:t>
            </a:r>
            <a:r>
              <a:rPr lang="en-US" dirty="0" err="1" smtClean="0"/>
              <a:t>tek</a:t>
            </a:r>
            <a:r>
              <a:rPr lang="en-US" dirty="0" smtClean="0"/>
              <a:t> met, %31 2 met </a:t>
            </a:r>
            <a:r>
              <a:rPr lang="en-US" dirty="0" err="1" smtClean="0"/>
              <a:t>bölgesi</a:t>
            </a:r>
            <a:endParaRPr lang="en-US" dirty="0" smtClean="0"/>
          </a:p>
          <a:p>
            <a:r>
              <a:rPr lang="en-US" dirty="0" smtClean="0"/>
              <a:t>≤4 met</a:t>
            </a:r>
          </a:p>
          <a:p>
            <a:r>
              <a:rPr lang="en-US" dirty="0" smtClean="0"/>
              <a:t>Upfront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ablatif</a:t>
            </a:r>
            <a:r>
              <a:rPr lang="en-US" dirty="0" smtClean="0"/>
              <a:t> </a:t>
            </a:r>
            <a:r>
              <a:rPr lang="en-US" dirty="0" err="1" smtClean="0"/>
              <a:t>tedavi</a:t>
            </a:r>
            <a:r>
              <a:rPr lang="en-US" dirty="0" smtClean="0"/>
              <a:t> </a:t>
            </a:r>
            <a:r>
              <a:rPr lang="en-US" dirty="0" err="1" smtClean="0"/>
              <a:t>sonra</a:t>
            </a:r>
            <a:r>
              <a:rPr lang="en-US" dirty="0" smtClean="0"/>
              <a:t> 12 </a:t>
            </a:r>
            <a:r>
              <a:rPr lang="en-US" dirty="0" err="1" smtClean="0"/>
              <a:t>hafta</a:t>
            </a:r>
            <a:r>
              <a:rPr lang="en-US" dirty="0" smtClean="0"/>
              <a:t> </a:t>
            </a:r>
            <a:r>
              <a:rPr lang="en-US" dirty="0" err="1" smtClean="0"/>
              <a:t>pembro</a:t>
            </a:r>
            <a:endParaRPr lang="en-US" dirty="0" smtClean="0"/>
          </a:p>
          <a:p>
            <a:r>
              <a:rPr lang="en-US" dirty="0" smtClean="0"/>
              <a:t>PFS’ </a:t>
            </a:r>
            <a:r>
              <a:rPr lang="en-US" dirty="0" err="1" smtClean="0"/>
              <a:t>historik</a:t>
            </a:r>
            <a:r>
              <a:rPr lang="en-US" dirty="0" smtClean="0"/>
              <a:t> </a:t>
            </a:r>
            <a:r>
              <a:rPr lang="en-US" dirty="0" err="1" smtClean="0"/>
              <a:t>dataya</a:t>
            </a:r>
            <a:r>
              <a:rPr lang="en-US" dirty="0" smtClean="0"/>
              <a:t> </a:t>
            </a:r>
            <a:r>
              <a:rPr lang="en-US" dirty="0" err="1" smtClean="0"/>
              <a:t>göre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iyi</a:t>
            </a:r>
            <a:r>
              <a:rPr lang="en-US" dirty="0" smtClean="0"/>
              <a:t> p&lt;0.05</a:t>
            </a:r>
          </a:p>
          <a:p>
            <a:r>
              <a:rPr lang="en-US" dirty="0" smtClean="0"/>
              <a:t>RT </a:t>
            </a:r>
            <a:r>
              <a:rPr lang="en-US" dirty="0" err="1" smtClean="0"/>
              <a:t>dozları</a:t>
            </a:r>
            <a:r>
              <a:rPr lang="en-US" dirty="0" smtClean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1541315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İçerik Yer Tutucusu 7">
            <a:extLst>
              <a:ext uri="{FF2B5EF4-FFF2-40B4-BE49-F238E27FC236}">
                <a16:creationId xmlns="" xmlns:a16="http://schemas.microsoft.com/office/drawing/2014/main" id="{AF55DCEF-9E0F-2BC7-D41D-6F8D55A1E0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374416"/>
              </p:ext>
            </p:extLst>
          </p:nvPr>
        </p:nvGraphicFramePr>
        <p:xfrm>
          <a:off x="457200" y="2443147"/>
          <a:ext cx="8022771" cy="378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Resim 3">
            <a:extLst>
              <a:ext uri="{FF2B5EF4-FFF2-40B4-BE49-F238E27FC236}">
                <a16:creationId xmlns="" xmlns:a16="http://schemas.microsoft.com/office/drawing/2014/main" id="{462BB264-192B-47A8-452C-797BBEB0C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09" y="112197"/>
            <a:ext cx="8872407" cy="13247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5248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14 at 21.00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0608"/>
            <a:ext cx="4223657" cy="1357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23-11-14 at 21.11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4" y="2270125"/>
            <a:ext cx="4585591" cy="3698875"/>
          </a:xfrm>
          <a:prstGeom prst="rect">
            <a:avLst/>
          </a:prstGeom>
        </p:spPr>
      </p:pic>
      <p:pic>
        <p:nvPicPr>
          <p:cNvPr id="7" name="Picture 6" descr="Screen Shot 2023-11-15 at 17.18.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190" y="2270125"/>
            <a:ext cx="3607612" cy="3698875"/>
          </a:xfrm>
          <a:prstGeom prst="rect">
            <a:avLst/>
          </a:prstGeom>
        </p:spPr>
      </p:pic>
      <p:pic>
        <p:nvPicPr>
          <p:cNvPr id="10" name="Picture 9" descr="Screen Shot 2023-11-15 at 17.38.4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213" y="242715"/>
            <a:ext cx="1715880" cy="1275254"/>
          </a:xfrm>
          <a:prstGeom prst="rect">
            <a:avLst/>
          </a:prstGeom>
        </p:spPr>
      </p:pic>
      <p:pic>
        <p:nvPicPr>
          <p:cNvPr id="4098" name="Picture 2" descr="Journal of the National Comprehensive Cancer Network Volume 18 Issue 9  (2020)">
            <a:extLst>
              <a:ext uri="{FF2B5EF4-FFF2-40B4-BE49-F238E27FC236}">
                <a16:creationId xmlns="" xmlns:a16="http://schemas.microsoft.com/office/drawing/2014/main" id="{8B79BBD7-30B5-8C11-DB61-6F5963BB0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051" y="141082"/>
            <a:ext cx="782773" cy="10880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305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IMG_485AAC11E43F-1.jpeg" descr="IMG_485AAC11E43F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" y="187806"/>
            <a:ext cx="5319614" cy="1450260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</p:spPr>
      </p:pic>
      <p:pic>
        <p:nvPicPr>
          <p:cNvPr id="2" name="Picture 1" descr="Screen Shot 2023-11-20 at 23.55.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982" y="3592286"/>
            <a:ext cx="6200036" cy="2786743"/>
          </a:xfrm>
          <a:prstGeom prst="rect">
            <a:avLst/>
          </a:prstGeom>
        </p:spPr>
      </p:pic>
      <p:pic>
        <p:nvPicPr>
          <p:cNvPr id="15" name="Picture 14" descr="Screen Shot 2023-11-15 at 17.36.2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5" y="2091664"/>
            <a:ext cx="6858000" cy="1047023"/>
          </a:xfrm>
          <a:prstGeom prst="rect">
            <a:avLst/>
          </a:prstGeom>
        </p:spPr>
      </p:pic>
      <p:pic>
        <p:nvPicPr>
          <p:cNvPr id="3" name="Picture 2" descr="Journal of the National Comprehensive Cancer Network Volume 18 Issue 9  (2020)">
            <a:extLst>
              <a:ext uri="{FF2B5EF4-FFF2-40B4-BE49-F238E27FC236}">
                <a16:creationId xmlns="" xmlns:a16="http://schemas.microsoft.com/office/drawing/2014/main" id="{EAE98561-1025-E445-1E08-44FB43FA7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069" y="141082"/>
            <a:ext cx="743756" cy="10337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INDAS"/>
          <p:cNvSpPr txBox="1"/>
          <p:nvPr/>
        </p:nvSpPr>
        <p:spPr>
          <a:xfrm>
            <a:off x="22880006" y="-70486"/>
            <a:ext cx="1565149" cy="630937"/>
          </a:xfrm>
          <a:prstGeom prst="rect">
            <a:avLst/>
          </a:prstGeom>
          <a:solidFill>
            <a:schemeClr val="accent1">
              <a:hueOff val="-245591"/>
              <a:satOff val="13830"/>
              <a:lumOff val="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defRPr sz="3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dirty="0"/>
              <a:t>SINDAS</a:t>
            </a:r>
          </a:p>
        </p:txBody>
      </p:sp>
      <p:sp>
        <p:nvSpPr>
          <p:cNvPr id="7" name="SINDAS"/>
          <p:cNvSpPr txBox="1"/>
          <p:nvPr/>
        </p:nvSpPr>
        <p:spPr>
          <a:xfrm>
            <a:off x="23032406" y="81914"/>
            <a:ext cx="1565149" cy="630937"/>
          </a:xfrm>
          <a:prstGeom prst="rect">
            <a:avLst/>
          </a:prstGeom>
          <a:solidFill>
            <a:schemeClr val="accent1">
              <a:hueOff val="-245591"/>
              <a:satOff val="13830"/>
              <a:lumOff val="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defRPr sz="3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dirty="0"/>
              <a:t>SINDAS</a:t>
            </a:r>
          </a:p>
        </p:txBody>
      </p:sp>
      <p:pic>
        <p:nvPicPr>
          <p:cNvPr id="8" name="Picture 7" descr="Screen Shot 2023-11-15 at 17.38.4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6508" y="1022458"/>
            <a:ext cx="9681987" cy="2664896"/>
          </a:xfrm>
          <a:prstGeom prst="rect">
            <a:avLst/>
          </a:prstGeom>
        </p:spPr>
      </p:pic>
      <p:pic>
        <p:nvPicPr>
          <p:cNvPr id="9" name="Picture 8" descr="Screen Shot 2023-11-15 at 17.38.4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8908" y="1174858"/>
            <a:ext cx="9681987" cy="2664896"/>
          </a:xfrm>
          <a:prstGeom prst="rect">
            <a:avLst/>
          </a:prstGeom>
        </p:spPr>
      </p:pic>
      <p:pic>
        <p:nvPicPr>
          <p:cNvPr id="10" name="Picture 9" descr="Screen Shot 2023-11-15 at 17.38.4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1308" y="1327258"/>
            <a:ext cx="9681987" cy="2664896"/>
          </a:xfrm>
          <a:prstGeom prst="rect">
            <a:avLst/>
          </a:prstGeom>
        </p:spPr>
      </p:pic>
      <p:pic>
        <p:nvPicPr>
          <p:cNvPr id="11" name="Picture 10" descr="Screen Shot 2023-11-15 at 17.38.4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54" y="300772"/>
            <a:ext cx="2381768" cy="874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361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23-11-15 at 17.36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8" y="4732742"/>
            <a:ext cx="8192438" cy="1566458"/>
          </a:xfrm>
          <a:prstGeom prst="rect">
            <a:avLst/>
          </a:prstGeom>
        </p:spPr>
      </p:pic>
      <p:pic>
        <p:nvPicPr>
          <p:cNvPr id="3" name="Picture 3" descr="Screen Shot 2023-11-14 at 21.00.14.png">
            <a:extLst>
              <a:ext uri="{FF2B5EF4-FFF2-40B4-BE49-F238E27FC236}">
                <a16:creationId xmlns="" xmlns:a16="http://schemas.microsoft.com/office/drawing/2014/main" id="{BE406087-BCF9-1074-317C-E77BDE09F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0608"/>
            <a:ext cx="4223657" cy="1357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Journal of the National Comprehensive Cancer Network Volume 18 Issue 9  (2020)">
            <a:extLst>
              <a:ext uri="{FF2B5EF4-FFF2-40B4-BE49-F238E27FC236}">
                <a16:creationId xmlns="" xmlns:a16="http://schemas.microsoft.com/office/drawing/2014/main" id="{3BA38969-9A24-0E0B-8F56-2F6DA4D45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502" y="141082"/>
            <a:ext cx="669323" cy="10568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Resim 12">
            <a:extLst>
              <a:ext uri="{FF2B5EF4-FFF2-40B4-BE49-F238E27FC236}">
                <a16:creationId xmlns="" xmlns:a16="http://schemas.microsoft.com/office/drawing/2014/main" id="{5BDF93F7-8F16-0D62-CA88-09FC4B488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55" y="1731821"/>
            <a:ext cx="7883547" cy="2648433"/>
          </a:xfrm>
          <a:prstGeom prst="rect">
            <a:avLst/>
          </a:prstGeom>
        </p:spPr>
      </p:pic>
      <p:pic>
        <p:nvPicPr>
          <p:cNvPr id="7" name="Picture 6" descr="Screen Shot 2023-11-15 at 17.38.48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54" y="300771"/>
            <a:ext cx="2640846" cy="96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91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117" y="2198324"/>
            <a:ext cx="7377353" cy="2476128"/>
          </a:xfrm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000" dirty="0" err="1"/>
              <a:t>Avantajı</a:t>
            </a:r>
            <a:r>
              <a:rPr lang="en-US" sz="2000" dirty="0"/>
              <a:t>: </a:t>
            </a:r>
          </a:p>
          <a:p>
            <a:pPr lvl="1"/>
            <a:r>
              <a:rPr lang="en-US" sz="2000" dirty="0" err="1"/>
              <a:t>Homojen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grup</a:t>
            </a:r>
            <a:endParaRPr lang="en-US" sz="2000" dirty="0"/>
          </a:p>
          <a:p>
            <a:pPr lvl="1"/>
            <a:r>
              <a:rPr lang="en-US" sz="2000" dirty="0"/>
              <a:t>SBRT </a:t>
            </a:r>
            <a:r>
              <a:rPr lang="en-US" sz="2000" dirty="0" err="1"/>
              <a:t>zamanlaması</a:t>
            </a:r>
            <a:r>
              <a:rPr lang="en-US" sz="2000" dirty="0"/>
              <a:t> </a:t>
            </a:r>
            <a:r>
              <a:rPr lang="en-US" sz="2000" dirty="0" err="1"/>
              <a:t>tüm</a:t>
            </a:r>
            <a:r>
              <a:rPr lang="en-US" sz="2000" dirty="0"/>
              <a:t> </a:t>
            </a:r>
            <a:r>
              <a:rPr lang="en-US" sz="2000" dirty="0" err="1"/>
              <a:t>hastalarda</a:t>
            </a:r>
            <a:r>
              <a:rPr lang="en-US" sz="2000" dirty="0"/>
              <a:t> </a:t>
            </a:r>
            <a:r>
              <a:rPr lang="en-US" sz="2000" dirty="0" err="1"/>
              <a:t>benzer</a:t>
            </a:r>
            <a:r>
              <a:rPr lang="en-US" sz="2000" dirty="0"/>
              <a:t> upfront </a:t>
            </a:r>
            <a:r>
              <a:rPr lang="en-US" sz="2000" dirty="0" err="1"/>
              <a:t>uygulanmış</a:t>
            </a:r>
            <a:endParaRPr lang="en-US" sz="2000" dirty="0"/>
          </a:p>
          <a:p>
            <a:pPr lvl="1"/>
            <a:r>
              <a:rPr lang="en-US" sz="2000" dirty="0" err="1"/>
              <a:t>Beyin</a:t>
            </a:r>
            <a:r>
              <a:rPr lang="en-US" sz="2000" dirty="0"/>
              <a:t> </a:t>
            </a:r>
            <a:r>
              <a:rPr lang="en-US" sz="2000" dirty="0" err="1"/>
              <a:t>metastazları</a:t>
            </a:r>
            <a:r>
              <a:rPr lang="en-US" sz="2000" dirty="0"/>
              <a:t> </a:t>
            </a:r>
            <a:r>
              <a:rPr lang="en-US" sz="2000" dirty="0" err="1"/>
              <a:t>hariç</a:t>
            </a:r>
            <a:r>
              <a:rPr lang="en-US" sz="2000" dirty="0"/>
              <a:t> </a:t>
            </a:r>
            <a:r>
              <a:rPr lang="en-US" sz="2000" dirty="0" err="1"/>
              <a:t>tutuldu</a:t>
            </a:r>
            <a:endParaRPr lang="en-US" sz="2000" dirty="0"/>
          </a:p>
          <a:p>
            <a:pPr lvl="1"/>
            <a:r>
              <a:rPr lang="en-US" sz="2000" dirty="0" err="1"/>
              <a:t>Progrese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hastalarda</a:t>
            </a:r>
            <a:r>
              <a:rPr lang="en-US" sz="2000" dirty="0"/>
              <a:t> T790M </a:t>
            </a:r>
            <a:r>
              <a:rPr lang="en-US" sz="2000" dirty="0" err="1"/>
              <a:t>kullanımı</a:t>
            </a:r>
            <a:r>
              <a:rPr lang="en-US" sz="2000" dirty="0"/>
              <a:t> </a:t>
            </a:r>
            <a:r>
              <a:rPr lang="en-US" sz="2000" dirty="0" err="1"/>
              <a:t>hakkında</a:t>
            </a:r>
            <a:r>
              <a:rPr lang="en-US" sz="2000" dirty="0"/>
              <a:t> </a:t>
            </a:r>
            <a:r>
              <a:rPr lang="en-US" sz="2000" dirty="0" err="1"/>
              <a:t>bilgi</a:t>
            </a:r>
            <a:r>
              <a:rPr lang="en-US" sz="2000" dirty="0"/>
              <a:t> </a:t>
            </a:r>
            <a:r>
              <a:rPr lang="en-US" sz="2000" dirty="0" err="1"/>
              <a:t>yok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 descr="Screen Shot 2023-11-15 at 17.38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54" y="300772"/>
            <a:ext cx="2493597" cy="915126"/>
          </a:xfrm>
          <a:prstGeom prst="rect">
            <a:avLst/>
          </a:prstGeom>
        </p:spPr>
      </p:pic>
      <p:pic>
        <p:nvPicPr>
          <p:cNvPr id="2" name="Picture 3" descr="Screen Shot 2023-11-14 at 21.00.14.png">
            <a:extLst>
              <a:ext uri="{FF2B5EF4-FFF2-40B4-BE49-F238E27FC236}">
                <a16:creationId xmlns="" xmlns:a16="http://schemas.microsoft.com/office/drawing/2014/main" id="{DDE08B03-9928-BD6F-E4C3-94F058E12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0608"/>
            <a:ext cx="4223657" cy="1357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2" descr="Journal of the National Comprehensive Cancer Network Volume 18 Issue 9  (2020)">
            <a:extLst>
              <a:ext uri="{FF2B5EF4-FFF2-40B4-BE49-F238E27FC236}">
                <a16:creationId xmlns="" xmlns:a16="http://schemas.microsoft.com/office/drawing/2014/main" id="{C1285BE7-7D4C-7C1A-BEF0-4F39AA179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633" y="141082"/>
            <a:ext cx="688192" cy="9712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457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400" dirty="0" err="1"/>
              <a:t>Eksiklikleri</a:t>
            </a:r>
            <a:r>
              <a:rPr lang="en-US" sz="2400" dirty="0"/>
              <a:t>:</a:t>
            </a:r>
          </a:p>
          <a:p>
            <a:pPr lvl="1"/>
            <a:r>
              <a:rPr lang="en-US" sz="2000" dirty="0" err="1"/>
              <a:t>Mutasyon</a:t>
            </a:r>
            <a:r>
              <a:rPr lang="en-US" sz="2000" dirty="0"/>
              <a:t> </a:t>
            </a:r>
            <a:r>
              <a:rPr lang="en-US" sz="2000" dirty="0" err="1"/>
              <a:t>tespit</a:t>
            </a:r>
            <a:r>
              <a:rPr lang="en-US" sz="2000" dirty="0"/>
              <a:t> </a:t>
            </a:r>
            <a:r>
              <a:rPr lang="en-US" sz="2000" dirty="0" err="1"/>
              <a:t>oranı</a:t>
            </a:r>
            <a:r>
              <a:rPr lang="en-US" sz="2000" dirty="0"/>
              <a:t> </a:t>
            </a:r>
            <a:r>
              <a:rPr lang="en-US" sz="2000" dirty="0" err="1"/>
              <a:t>düşük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2 </a:t>
            </a:r>
            <a:r>
              <a:rPr lang="en-US" sz="2000" dirty="0" err="1"/>
              <a:t>veya</a:t>
            </a:r>
            <a:r>
              <a:rPr lang="en-US" sz="2000" dirty="0"/>
              <a:t> 3. </a:t>
            </a:r>
            <a:r>
              <a:rPr lang="en-US" sz="2000" dirty="0" err="1"/>
              <a:t>nesil</a:t>
            </a:r>
            <a:r>
              <a:rPr lang="en-US" sz="2000" dirty="0"/>
              <a:t> </a:t>
            </a:r>
            <a:r>
              <a:rPr lang="en-US" sz="2000" dirty="0" err="1"/>
              <a:t>TKI’lar</a:t>
            </a:r>
            <a:r>
              <a:rPr lang="en-US" sz="2000" dirty="0"/>
              <a:t> </a:t>
            </a:r>
            <a:r>
              <a:rPr lang="en-US" sz="2000" dirty="0" err="1"/>
              <a:t>veya</a:t>
            </a:r>
            <a:r>
              <a:rPr lang="en-US" sz="2000" dirty="0"/>
              <a:t> KT+TKI </a:t>
            </a:r>
            <a:r>
              <a:rPr lang="en-US" sz="2000" dirty="0" err="1"/>
              <a:t>kombinasyonu</a:t>
            </a:r>
            <a:r>
              <a:rPr lang="en-US" sz="2000" dirty="0"/>
              <a:t> </a:t>
            </a:r>
            <a:r>
              <a:rPr lang="en-US" sz="2000" dirty="0" err="1"/>
              <a:t>yerine</a:t>
            </a:r>
            <a:r>
              <a:rPr lang="en-US" sz="2000" dirty="0"/>
              <a:t> 1. </a:t>
            </a:r>
            <a:r>
              <a:rPr lang="en-US" sz="2000" dirty="0" err="1"/>
              <a:t>nesil</a:t>
            </a:r>
            <a:r>
              <a:rPr lang="en-US" sz="2000" dirty="0"/>
              <a:t> TKI </a:t>
            </a:r>
            <a:r>
              <a:rPr lang="en-US" sz="2000" dirty="0" err="1"/>
              <a:t>kullanıldı</a:t>
            </a:r>
            <a:endParaRPr lang="en-US" sz="2000" dirty="0"/>
          </a:p>
          <a:p>
            <a:pPr lvl="1"/>
            <a:r>
              <a:rPr lang="en-US" sz="2000" dirty="0"/>
              <a:t>Exon 20 </a:t>
            </a:r>
            <a:r>
              <a:rPr lang="en-US" sz="2000" dirty="0" err="1"/>
              <a:t>mutasyonlularda</a:t>
            </a:r>
            <a:r>
              <a:rPr lang="en-US" sz="2000" dirty="0"/>
              <a:t> </a:t>
            </a:r>
            <a:r>
              <a:rPr lang="en-US" sz="2000" dirty="0" err="1"/>
              <a:t>çalışmaya</a:t>
            </a:r>
            <a:r>
              <a:rPr lang="en-US" sz="2000" dirty="0"/>
              <a:t> </a:t>
            </a:r>
            <a:r>
              <a:rPr lang="en-US" sz="2000" dirty="0" err="1"/>
              <a:t>dahil</a:t>
            </a:r>
            <a:r>
              <a:rPr lang="en-US" sz="2000" dirty="0"/>
              <a:t> </a:t>
            </a:r>
            <a:r>
              <a:rPr lang="en-US" sz="2000" dirty="0" err="1"/>
              <a:t>edildi</a:t>
            </a:r>
            <a:r>
              <a:rPr lang="en-US" sz="2000" dirty="0"/>
              <a:t> </a:t>
            </a:r>
            <a:r>
              <a:rPr lang="en-US" sz="2000" dirty="0" err="1"/>
              <a:t>ancak</a:t>
            </a:r>
            <a:r>
              <a:rPr lang="en-US" sz="2000" dirty="0"/>
              <a:t> </a:t>
            </a:r>
            <a:r>
              <a:rPr lang="en-US" sz="2000" dirty="0" err="1"/>
              <a:t>gruplarda</a:t>
            </a:r>
            <a:r>
              <a:rPr lang="en-US" sz="2000" dirty="0"/>
              <a:t> </a:t>
            </a:r>
            <a:r>
              <a:rPr lang="en-US" sz="2000" dirty="0" err="1"/>
              <a:t>dağılımı</a:t>
            </a:r>
            <a:r>
              <a:rPr lang="en-US" sz="2000" dirty="0"/>
              <a:t> </a:t>
            </a:r>
            <a:r>
              <a:rPr lang="en-US" sz="2000" dirty="0" err="1"/>
              <a:t>homojen</a:t>
            </a:r>
            <a:r>
              <a:rPr lang="en-US" sz="2000" dirty="0"/>
              <a:t> </a:t>
            </a:r>
            <a:r>
              <a:rPr lang="en-US" sz="2000" dirty="0" err="1"/>
              <a:t>değil</a:t>
            </a:r>
            <a:r>
              <a:rPr lang="en-US" sz="2000" dirty="0"/>
              <a:t> (%12 </a:t>
            </a:r>
            <a:r>
              <a:rPr lang="en-US" sz="2000" dirty="0" err="1"/>
              <a:t>vs</a:t>
            </a:r>
            <a:r>
              <a:rPr lang="en-US" sz="2000" dirty="0"/>
              <a:t> %4 SBRT)</a:t>
            </a:r>
          </a:p>
          <a:p>
            <a:pPr lvl="1"/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kötü</a:t>
            </a:r>
            <a:r>
              <a:rPr lang="en-US" sz="2000" dirty="0"/>
              <a:t> </a:t>
            </a:r>
            <a:r>
              <a:rPr lang="en-US" sz="2000" dirty="0" err="1"/>
              <a:t>prognozlu</a:t>
            </a:r>
            <a:r>
              <a:rPr lang="en-US" sz="2000" dirty="0"/>
              <a:t> </a:t>
            </a:r>
            <a:r>
              <a:rPr lang="en-US" sz="2000" dirty="0" err="1"/>
              <a:t>multivarian</a:t>
            </a:r>
            <a:r>
              <a:rPr lang="en-US" sz="2000" dirty="0"/>
              <a:t> </a:t>
            </a:r>
            <a:r>
              <a:rPr lang="en-US" sz="2000" dirty="0" err="1"/>
              <a:t>analizde</a:t>
            </a:r>
            <a:r>
              <a:rPr lang="en-US" sz="2000" dirty="0"/>
              <a:t> de </a:t>
            </a:r>
            <a:r>
              <a:rPr lang="en-US" sz="2000" dirty="0" err="1"/>
              <a:t>ispatlandı</a:t>
            </a:r>
            <a:r>
              <a:rPr lang="en-US" sz="2000" dirty="0"/>
              <a:t> </a:t>
            </a:r>
          </a:p>
          <a:p>
            <a:pPr marL="457190" lvl="1" indent="0">
              <a:buNone/>
            </a:pPr>
            <a:r>
              <a:rPr lang="en-US" sz="2000" dirty="0"/>
              <a:t>	(exon19 </a:t>
            </a:r>
            <a:r>
              <a:rPr lang="en-US" sz="2000" dirty="0" err="1"/>
              <a:t>vs</a:t>
            </a:r>
            <a:r>
              <a:rPr lang="en-US" sz="2000" dirty="0"/>
              <a:t> exon 20/21; HR 0.091, %95CI, 0.022-0.381, p=0.001)</a:t>
            </a:r>
          </a:p>
          <a:p>
            <a:pPr lvl="1"/>
            <a:r>
              <a:rPr lang="en-US" sz="2000" dirty="0" err="1"/>
              <a:t>Progrese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hastalarda</a:t>
            </a:r>
            <a:r>
              <a:rPr lang="en-US" sz="2000" dirty="0"/>
              <a:t> T790M </a:t>
            </a:r>
            <a:r>
              <a:rPr lang="en-US" sz="2000" dirty="0" err="1"/>
              <a:t>kullanımı</a:t>
            </a:r>
            <a:r>
              <a:rPr lang="en-US" sz="2000" dirty="0"/>
              <a:t> </a:t>
            </a:r>
            <a:r>
              <a:rPr lang="en-US" sz="2000" dirty="0" err="1"/>
              <a:t>hakkında</a:t>
            </a:r>
            <a:r>
              <a:rPr lang="en-US" sz="2000" dirty="0"/>
              <a:t> </a:t>
            </a:r>
            <a:r>
              <a:rPr lang="en-US" sz="2000" dirty="0" err="1"/>
              <a:t>bilgi</a:t>
            </a:r>
            <a:r>
              <a:rPr lang="en-US" sz="2000" dirty="0"/>
              <a:t> </a:t>
            </a:r>
            <a:r>
              <a:rPr lang="en-US" sz="2000" dirty="0" err="1"/>
              <a:t>yok</a:t>
            </a:r>
            <a:endParaRPr lang="en-US" sz="2000" dirty="0"/>
          </a:p>
          <a:p>
            <a:pPr lvl="1"/>
            <a:r>
              <a:rPr lang="en-US" sz="2000" dirty="0"/>
              <a:t>Primer </a:t>
            </a:r>
            <a:r>
              <a:rPr lang="en-US" sz="2000" dirty="0" err="1"/>
              <a:t>tümör</a:t>
            </a:r>
            <a:r>
              <a:rPr lang="en-US" sz="2000" dirty="0"/>
              <a:t> </a:t>
            </a:r>
            <a:r>
              <a:rPr lang="en-US" sz="2000" dirty="0" err="1"/>
              <a:t>ün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</a:t>
            </a:r>
            <a:r>
              <a:rPr lang="en-US" sz="2000" dirty="0" err="1"/>
              <a:t>tedavisi</a:t>
            </a:r>
            <a:r>
              <a:rPr lang="en-US" sz="2000" dirty="0"/>
              <a:t> </a:t>
            </a:r>
            <a:r>
              <a:rPr lang="en-US" sz="2000" dirty="0" err="1"/>
              <a:t>hakkında</a:t>
            </a:r>
            <a:r>
              <a:rPr lang="en-US" sz="2000" dirty="0"/>
              <a:t> tam </a:t>
            </a:r>
            <a:r>
              <a:rPr lang="en-US" sz="2000" dirty="0" err="1"/>
              <a:t>bilgi</a:t>
            </a:r>
            <a:r>
              <a:rPr lang="en-US" sz="2000" dirty="0"/>
              <a:t> </a:t>
            </a:r>
            <a:r>
              <a:rPr lang="en-US" sz="2000" dirty="0" err="1"/>
              <a:t>verilmemiş</a:t>
            </a:r>
            <a:endParaRPr lang="en-US" sz="2000" dirty="0"/>
          </a:p>
          <a:p>
            <a:pPr lvl="1"/>
            <a:r>
              <a:rPr lang="en-US" sz="2000" dirty="0"/>
              <a:t>T3-4 </a:t>
            </a:r>
            <a:r>
              <a:rPr lang="en-US" sz="2000" dirty="0" err="1"/>
              <a:t>vs</a:t>
            </a:r>
            <a:r>
              <a:rPr lang="en-US" sz="2000" dirty="0"/>
              <a:t> T1-2 OS HR 2.06,%95CI, 1.08-5.5 p=0.017</a:t>
            </a:r>
          </a:p>
          <a:p>
            <a:pPr lvl="1"/>
            <a:r>
              <a:rPr lang="en-US" sz="2000" dirty="0"/>
              <a:t>Met </a:t>
            </a:r>
            <a:r>
              <a:rPr lang="en-US" sz="2000" dirty="0" err="1"/>
              <a:t>sayısı</a:t>
            </a:r>
            <a:r>
              <a:rPr lang="en-US" sz="2000" dirty="0"/>
              <a:t> ≥3 </a:t>
            </a:r>
            <a:r>
              <a:rPr lang="en-US" sz="2000" dirty="0" err="1"/>
              <a:t>ve</a:t>
            </a:r>
            <a:r>
              <a:rPr lang="en-US" sz="2000" dirty="0"/>
              <a:t> &lt;3 HR 1.95,%95CI, 1.2-3.07 p=0.04</a:t>
            </a:r>
          </a:p>
        </p:txBody>
      </p:sp>
      <p:pic>
        <p:nvPicPr>
          <p:cNvPr id="2" name="Picture 4" descr="Screen Shot 2023-11-15 at 17.38.48.png">
            <a:extLst>
              <a:ext uri="{FF2B5EF4-FFF2-40B4-BE49-F238E27FC236}">
                <a16:creationId xmlns="" xmlns:a16="http://schemas.microsoft.com/office/drawing/2014/main" id="{4E009BB8-3CA2-F061-2ED3-8A90A461B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54" y="300771"/>
            <a:ext cx="2471272" cy="906933"/>
          </a:xfrm>
          <a:prstGeom prst="rect">
            <a:avLst/>
          </a:prstGeom>
        </p:spPr>
      </p:pic>
      <p:pic>
        <p:nvPicPr>
          <p:cNvPr id="6" name="Picture 3" descr="Screen Shot 2023-11-14 at 21.00.14.png">
            <a:extLst>
              <a:ext uri="{FF2B5EF4-FFF2-40B4-BE49-F238E27FC236}">
                <a16:creationId xmlns="" xmlns:a16="http://schemas.microsoft.com/office/drawing/2014/main" id="{4FD9BB8C-F4C8-ED0C-9E58-4E094BA6C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" y="130608"/>
            <a:ext cx="4223657" cy="1357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2" descr="Journal of the National Comprehensive Cancer Network Volume 18 Issue 9  (2020)">
            <a:extLst>
              <a:ext uri="{FF2B5EF4-FFF2-40B4-BE49-F238E27FC236}">
                <a16:creationId xmlns="" xmlns:a16="http://schemas.microsoft.com/office/drawing/2014/main" id="{11ED60DF-D4DA-7A74-0BFF-08837D257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075" y="141082"/>
            <a:ext cx="755750" cy="10666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7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="" xmlns:a16="http://schemas.microsoft.com/office/drawing/2014/main" id="{02D23B3A-0A5C-F785-8EE7-5AEA53E6E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9" y="1565275"/>
            <a:ext cx="9074682" cy="372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8993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IMG_884AC4FBCABD-1.jpeg" descr="IMG_884AC4FBCABD-1.jpeg"/>
          <p:cNvPicPr>
            <a:picLocks noChangeAspect="1"/>
          </p:cNvPicPr>
          <p:nvPr/>
        </p:nvPicPr>
        <p:blipFill>
          <a:blip r:embed="rId2"/>
          <a:srcRect l="8823" r="12644"/>
          <a:stretch>
            <a:fillRect/>
          </a:stretch>
        </p:blipFill>
        <p:spPr>
          <a:xfrm>
            <a:off x="2586708" y="50105"/>
            <a:ext cx="3970624" cy="675783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2918198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G_36B67C96C641-1.jpeg" descr="IMG_36B67C96C641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9" y="97726"/>
            <a:ext cx="6699985" cy="1631534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sp>
        <p:nvSpPr>
          <p:cNvPr id="362" name="April 2023"/>
          <p:cNvSpPr txBox="1"/>
          <p:nvPr/>
        </p:nvSpPr>
        <p:spPr>
          <a:xfrm>
            <a:off x="8395348" y="6818893"/>
            <a:ext cx="1004515" cy="320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1336" tIns="21336" rIns="21336" bIns="21336" anchor="ctr">
            <a:spAutoFit/>
          </a:bodyPr>
          <a:lstStyle/>
          <a:p>
            <a:r>
              <a:t>April 2023</a:t>
            </a:r>
          </a:p>
        </p:txBody>
      </p:sp>
      <p:pic>
        <p:nvPicPr>
          <p:cNvPr id="367" name="IMG_22B553A75618-1.jpeg" descr="IMG_22B553A75618-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179" y="1023214"/>
            <a:ext cx="2221282" cy="54762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Screen Shot 2023-11-24 at 23.59.3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8" y="2089258"/>
            <a:ext cx="6699985" cy="430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496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IMG_5B37041D147A-1.jpeg" descr="IMG_5B37041D147A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860" y="-1"/>
            <a:ext cx="480199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50B674EA-65D5-E9DE-8DD8-AEEEE4EC768A}"/>
              </a:ext>
            </a:extLst>
          </p:cNvPr>
          <p:cNvSpPr txBox="1"/>
          <p:nvPr/>
        </p:nvSpPr>
        <p:spPr>
          <a:xfrm>
            <a:off x="6106885" y="1298198"/>
            <a:ext cx="2556179" cy="1612749"/>
          </a:xfrm>
          <a:prstGeom prst="rect">
            <a:avLst/>
          </a:prstGeom>
          <a:solidFill>
            <a:srgbClr val="FF0000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r>
              <a:rPr lang="tr-TR" sz="17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 bir beyin metastazı veya </a:t>
            </a:r>
            <a:r>
              <a:rPr lang="tr-TR" sz="17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rezeke</a:t>
            </a:r>
            <a:r>
              <a:rPr lang="tr-TR" sz="17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edilebilir primer tümörü olan tek bir adrenal metastaz varlığında cerrahi ilk yaklaşım olarak düşünülebilir.</a:t>
            </a:r>
          </a:p>
        </p:txBody>
      </p:sp>
    </p:spTree>
    <p:extLst>
      <p:ext uri="{BB962C8B-B14F-4D97-AF65-F5344CB8AC3E}">
        <p14:creationId xmlns:p14="http://schemas.microsoft.com/office/powerpoint/2010/main" val="268494246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3-11-25 at 00.00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71" y="0"/>
            <a:ext cx="7859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32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25 at 00.10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5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45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="" xmlns:a16="http://schemas.microsoft.com/office/drawing/2014/main" id="{BD927C83-A109-6D2C-D921-37361B98035A}"/>
              </a:ext>
            </a:extLst>
          </p:cNvPr>
          <p:cNvGraphicFramePr/>
          <p:nvPr/>
        </p:nvGraphicFramePr>
        <p:xfrm>
          <a:off x="457200" y="2275114"/>
          <a:ext cx="8230716" cy="424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G_E0D1C3B74CA0-1.jpeg" descr="IMG_E0D1C3B74CA0-1.jpeg">
            <a:extLst>
              <a:ext uri="{FF2B5EF4-FFF2-40B4-BE49-F238E27FC236}">
                <a16:creationId xmlns="" xmlns:a16="http://schemas.microsoft.com/office/drawing/2014/main" id="{6DCFED4C-FDEC-C471-3311-C508F7737F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709" y="136296"/>
            <a:ext cx="4418262" cy="1781175"/>
          </a:xfrm>
          <a:prstGeom prst="rect">
            <a:avLst/>
          </a:prstGeom>
          <a:ln w="28575">
            <a:solidFill>
              <a:schemeClr val="tx1"/>
            </a:solidFill>
            <a:miter lim="400000"/>
          </a:ln>
        </p:spPr>
      </p:pic>
      <p:pic>
        <p:nvPicPr>
          <p:cNvPr id="3" name="Picture 2" descr="The Lancet, 01 February 2020, Volume 395, Issue 10221, Pages 311-388,  e16-e18">
            <a:extLst>
              <a:ext uri="{FF2B5EF4-FFF2-40B4-BE49-F238E27FC236}">
                <a16:creationId xmlns="" xmlns:a16="http://schemas.microsoft.com/office/drawing/2014/main" id="{6CA94A22-0E57-85F6-836C-6079293CB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569" y="141082"/>
            <a:ext cx="742256" cy="110183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7938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"/>
          <p:cNvSpPr txBox="1"/>
          <p:nvPr/>
        </p:nvSpPr>
        <p:spPr>
          <a:xfrm>
            <a:off x="258815" y="961579"/>
            <a:ext cx="9524376" cy="1181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336" tIns="21336" rIns="21336" bIns="21336" anchor="ctr">
            <a:spAutoFit/>
          </a:bodyPr>
          <a:lstStyle/>
          <a:p>
            <a:pPr>
              <a:defRPr sz="3700"/>
            </a:pPr>
            <a:endParaRPr/>
          </a:p>
          <a:p>
            <a:pPr marL="192872" indent="-192872">
              <a:buSzPct val="150000"/>
              <a:buChar char="•"/>
              <a:defRPr sz="3700"/>
            </a:pPr>
            <a:endParaRPr/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A9A3ABFD-9FA5-E526-D534-D6255272DC9F}"/>
              </a:ext>
            </a:extLst>
          </p:cNvPr>
          <p:cNvSpPr txBox="1"/>
          <p:nvPr/>
        </p:nvSpPr>
        <p:spPr>
          <a:xfrm>
            <a:off x="513442" y="5199858"/>
            <a:ext cx="8012401" cy="1293431"/>
          </a:xfrm>
          <a:prstGeom prst="rect">
            <a:avLst/>
          </a:prstGeom>
          <a:noFill/>
          <a:ln w="28575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marL="240030" indent="-240030" algn="ctr" defTabSz="1024128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tr-TR" sz="1500" dirty="0">
              <a:solidFill>
                <a:srgbClr val="00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  <a:p>
            <a:pPr marL="240030" indent="-240030" algn="ctr" defTabSz="1024128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  <a:ea typeface="Canela Text Regular"/>
                <a:cs typeface="Canela Text Regular"/>
                <a:sym typeface="Canela Text Regular"/>
              </a:rPr>
              <a:t>Hangi doz şeması en etkili tam olarak bilinmiyor.</a:t>
            </a:r>
          </a:p>
          <a:p>
            <a:pPr marL="240030" indent="-240030" algn="ctr" defTabSz="1024128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tr-TR" sz="2000" dirty="0">
              <a:solidFill>
                <a:srgbClr val="000000"/>
              </a:solidFill>
              <a:ea typeface="Canela Text Regular"/>
              <a:cs typeface="Canela Text Regular"/>
              <a:sym typeface="Canela Text Regular"/>
            </a:endParaRPr>
          </a:p>
          <a:p>
            <a:pPr marL="240030" indent="-240030" algn="ctr" defTabSz="1024128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solidFill>
                  <a:srgbClr val="000000"/>
                </a:solidFill>
                <a:ea typeface="Canela Text Regular"/>
                <a:cs typeface="Canela Text Regular"/>
                <a:sym typeface="Canela Text Regular"/>
              </a:rPr>
              <a:t>Kullanılacak şema da primer tümör ve metastaz bölgesine göre değişebilir.</a:t>
            </a:r>
          </a:p>
          <a:p>
            <a:pPr marL="240030" indent="-240030" algn="ctr" defTabSz="1024128" hangingPunct="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tr-TR" sz="1500" dirty="0">
              <a:solidFill>
                <a:srgbClr val="00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  <p:pic>
        <p:nvPicPr>
          <p:cNvPr id="5" name="Picture 4" descr="Screen Shot 2023-11-25 at 00.15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884" y="267853"/>
            <a:ext cx="5404655" cy="477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9155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05 at 08.47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1"/>
            <a:ext cx="4884379" cy="1518672"/>
          </a:xfrm>
          <a:prstGeom prst="rect">
            <a:avLst/>
          </a:prstGeom>
        </p:spPr>
      </p:pic>
      <p:pic>
        <p:nvPicPr>
          <p:cNvPr id="5" name="Picture 4" descr="Screen Shot 2023-11-05 at 08.56.3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779" y="1892159"/>
            <a:ext cx="4966293" cy="4352481"/>
          </a:xfrm>
          <a:prstGeom prst="rect">
            <a:avLst/>
          </a:prstGeom>
        </p:spPr>
      </p:pic>
      <p:pic>
        <p:nvPicPr>
          <p:cNvPr id="6" name="Picture 5" descr="Screen Shot 2023-11-05 at 08.56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06" y="6244640"/>
            <a:ext cx="4922290" cy="56824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727646" y="1600201"/>
            <a:ext cx="2860754" cy="10457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800" dirty="0"/>
              <a:t>≤3 </a:t>
            </a:r>
            <a:r>
              <a:rPr lang="en-US" sz="1800" dirty="0" err="1"/>
              <a:t>metastatik</a:t>
            </a:r>
            <a:r>
              <a:rPr lang="en-US" sz="1800" dirty="0"/>
              <a:t> </a:t>
            </a:r>
            <a:r>
              <a:rPr lang="en-US" sz="1800" dirty="0" err="1"/>
              <a:t>bölge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 ay </a:t>
            </a:r>
            <a:r>
              <a:rPr lang="en-US" sz="1800" dirty="0" err="1"/>
              <a:t>içinde</a:t>
            </a:r>
            <a:r>
              <a:rPr lang="en-US" sz="1800" dirty="0"/>
              <a:t> </a:t>
            </a:r>
            <a:r>
              <a:rPr lang="en-US" sz="1800" dirty="0" err="1"/>
              <a:t>progrese</a:t>
            </a:r>
            <a:r>
              <a:rPr lang="en-US" sz="1800" dirty="0"/>
              <a:t> </a:t>
            </a:r>
            <a:r>
              <a:rPr lang="en-US" sz="1800" dirty="0" err="1"/>
              <a:t>olmamış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Malign </a:t>
            </a:r>
            <a:r>
              <a:rPr lang="en-US" sz="1800" dirty="0" err="1"/>
              <a:t>efüzyon</a:t>
            </a:r>
            <a:r>
              <a:rPr lang="en-US" sz="1800" dirty="0"/>
              <a:t> </a:t>
            </a:r>
            <a:r>
              <a:rPr lang="en-US" sz="1800" dirty="0" err="1"/>
              <a:t>hariç</a:t>
            </a:r>
            <a:endParaRPr lang="en-US" sz="1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" y="2511554"/>
            <a:ext cx="2325296" cy="948485"/>
          </a:xfrm>
          <a:prstGeom prst="rect">
            <a:avLst/>
          </a:prstGeom>
        </p:spPr>
        <p:txBody>
          <a:bodyPr vert="horz" lIns="91438" tIns="45719" rIns="91438" bIns="45719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/>
              <a:t>≤3 metastatik bölge</a:t>
            </a:r>
          </a:p>
          <a:p>
            <a:pPr marL="0" indent="0">
              <a:buNone/>
            </a:pPr>
            <a:r>
              <a:rPr lang="en-US" sz="1800"/>
              <a:t>3 ay içinde progrese olmamış</a:t>
            </a:r>
          </a:p>
          <a:p>
            <a:pPr marL="0" indent="0">
              <a:buNone/>
            </a:pPr>
            <a:r>
              <a:rPr lang="en-US" sz="1800"/>
              <a:t>Malign efüzyon hariç</a:t>
            </a:r>
            <a:endParaRPr lang="en-US" sz="18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89391" y="3470408"/>
            <a:ext cx="2860754" cy="1275951"/>
          </a:xfrm>
          <a:prstGeom prst="rect">
            <a:avLst/>
          </a:prstGeom>
        </p:spPr>
        <p:txBody>
          <a:bodyPr vert="horz" lIns="91438" tIns="45719" rIns="91438" bIns="45719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EGFR </a:t>
            </a:r>
            <a:r>
              <a:rPr lang="en-US" sz="1800" dirty="0" err="1"/>
              <a:t>mutasyon</a:t>
            </a:r>
            <a:r>
              <a:rPr lang="en-US" sz="1800" dirty="0"/>
              <a:t> (+) </a:t>
            </a:r>
            <a:r>
              <a:rPr lang="en-US" sz="1800" dirty="0" err="1"/>
              <a:t>adeno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≤5 </a:t>
            </a:r>
            <a:r>
              <a:rPr lang="en-US" sz="1800" dirty="0" err="1"/>
              <a:t>metastatik</a:t>
            </a:r>
            <a:r>
              <a:rPr lang="en-US" sz="1800" dirty="0"/>
              <a:t> </a:t>
            </a:r>
            <a:r>
              <a:rPr lang="en-US" sz="1800" dirty="0" err="1"/>
              <a:t>bölge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 ay </a:t>
            </a:r>
            <a:r>
              <a:rPr lang="en-US" sz="1800" dirty="0" err="1"/>
              <a:t>içinde</a:t>
            </a:r>
            <a:r>
              <a:rPr lang="en-US" sz="1800" dirty="0"/>
              <a:t> </a:t>
            </a:r>
            <a:r>
              <a:rPr lang="en-US" sz="1800" dirty="0" err="1"/>
              <a:t>progrese</a:t>
            </a:r>
            <a:r>
              <a:rPr lang="en-US" sz="1800" dirty="0"/>
              <a:t> </a:t>
            </a:r>
            <a:r>
              <a:rPr lang="en-US" sz="1800" dirty="0" err="1"/>
              <a:t>olmamış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Malign </a:t>
            </a:r>
            <a:r>
              <a:rPr lang="en-US" sz="1800" dirty="0" err="1"/>
              <a:t>efüzyon</a:t>
            </a:r>
            <a:r>
              <a:rPr lang="en-US" sz="1800" dirty="0"/>
              <a:t> </a:t>
            </a:r>
            <a:r>
              <a:rPr lang="en-US" sz="1800" dirty="0" err="1"/>
              <a:t>hariç</a:t>
            </a: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Beyin</a:t>
            </a:r>
            <a:r>
              <a:rPr lang="en-US" sz="1800" dirty="0"/>
              <a:t> met </a:t>
            </a:r>
            <a:r>
              <a:rPr lang="en-US" sz="1800" dirty="0" err="1"/>
              <a:t>hariç</a:t>
            </a:r>
            <a:endParaRPr lang="en-US" sz="18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293918" y="5383606"/>
            <a:ext cx="2860754" cy="1218962"/>
          </a:xfrm>
          <a:prstGeom prst="rect">
            <a:avLst/>
          </a:prstGeom>
        </p:spPr>
        <p:txBody>
          <a:bodyPr vert="horz" lIns="91438" tIns="45719" rIns="91438" bIns="45719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Primer </a:t>
            </a:r>
            <a:r>
              <a:rPr lang="en-US" sz="1800" dirty="0" err="1"/>
              <a:t>kontrol</a:t>
            </a:r>
            <a:r>
              <a:rPr lang="en-US" sz="1800" dirty="0"/>
              <a:t> </a:t>
            </a:r>
            <a:r>
              <a:rPr lang="en-US" sz="1800" dirty="0" err="1"/>
              <a:t>altında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≤5 </a:t>
            </a:r>
            <a:r>
              <a:rPr lang="en-US" sz="1800" dirty="0" err="1"/>
              <a:t>metastatik</a:t>
            </a:r>
            <a:r>
              <a:rPr lang="en-US" sz="1800" dirty="0"/>
              <a:t> </a:t>
            </a:r>
            <a:r>
              <a:rPr lang="en-US" sz="1800" dirty="0" err="1"/>
              <a:t>bölge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3 ay </a:t>
            </a:r>
            <a:r>
              <a:rPr lang="en-US" sz="1800" dirty="0" err="1"/>
              <a:t>içinde</a:t>
            </a:r>
            <a:r>
              <a:rPr lang="en-US" sz="1800" dirty="0"/>
              <a:t> </a:t>
            </a:r>
            <a:r>
              <a:rPr lang="en-US" sz="1800" dirty="0" err="1"/>
              <a:t>progrese</a:t>
            </a:r>
            <a:r>
              <a:rPr lang="en-US" sz="1800" dirty="0"/>
              <a:t> </a:t>
            </a:r>
            <a:r>
              <a:rPr lang="en-US" sz="1800" dirty="0" err="1"/>
              <a:t>olmamış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Malign </a:t>
            </a:r>
            <a:r>
              <a:rPr lang="en-US" sz="1800" dirty="0" err="1"/>
              <a:t>efüzyon</a:t>
            </a:r>
            <a:r>
              <a:rPr lang="en-US" sz="1800" dirty="0"/>
              <a:t> </a:t>
            </a:r>
            <a:r>
              <a:rPr lang="en-US" sz="1800" dirty="0" err="1"/>
              <a:t>hariç</a:t>
            </a: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Beyin</a:t>
            </a:r>
            <a:r>
              <a:rPr lang="en-US" sz="1800" dirty="0"/>
              <a:t> met </a:t>
            </a:r>
            <a:r>
              <a:rPr lang="en-US" sz="1800" dirty="0" err="1"/>
              <a:t>hariç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7714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3-11-12 at 17.03.1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51" y="926554"/>
            <a:ext cx="8458178" cy="5532303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="" xmlns:a16="http://schemas.microsoft.com/office/drawing/2014/main" id="{2A614AD3-8CBE-89F8-D806-3F7016D6113D}"/>
              </a:ext>
            </a:extLst>
          </p:cNvPr>
          <p:cNvSpPr txBox="1"/>
          <p:nvPr/>
        </p:nvSpPr>
        <p:spPr>
          <a:xfrm>
            <a:off x="1183822" y="125366"/>
            <a:ext cx="6776357" cy="741998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Oligometastatik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</a:t>
            </a: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NSCL’de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devam eden klinik çalışmalar</a:t>
            </a:r>
          </a:p>
        </p:txBody>
      </p:sp>
    </p:spTree>
    <p:extLst>
      <p:ext uri="{BB962C8B-B14F-4D97-AF65-F5344CB8AC3E}">
        <p14:creationId xmlns:p14="http://schemas.microsoft.com/office/powerpoint/2010/main" val="4144517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3-11-12 at 17.05.2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822700"/>
            <a:ext cx="7124700" cy="5861785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="" xmlns:a16="http://schemas.microsoft.com/office/drawing/2014/main" id="{C277D41A-9BEA-66C3-5D53-824047E0C69D}"/>
              </a:ext>
            </a:extLst>
          </p:cNvPr>
          <p:cNvSpPr txBox="1"/>
          <p:nvPr/>
        </p:nvSpPr>
        <p:spPr>
          <a:xfrm>
            <a:off x="1183822" y="125366"/>
            <a:ext cx="6776357" cy="741998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Oligometastatik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</a:t>
            </a: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NSCL’de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devam eden klinik çalışmalar</a:t>
            </a:r>
          </a:p>
        </p:txBody>
      </p:sp>
    </p:spTree>
    <p:extLst>
      <p:ext uri="{BB962C8B-B14F-4D97-AF65-F5344CB8AC3E}">
        <p14:creationId xmlns:p14="http://schemas.microsoft.com/office/powerpoint/2010/main" val="3216690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creen Shot 2023-11-12 at 17.09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86" y="1618875"/>
            <a:ext cx="8352322" cy="3932839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4FFCD46A-327E-84E1-91D6-EFD29A31553D}"/>
              </a:ext>
            </a:extLst>
          </p:cNvPr>
          <p:cNvSpPr txBox="1"/>
          <p:nvPr/>
        </p:nvSpPr>
        <p:spPr>
          <a:xfrm>
            <a:off x="1183822" y="125366"/>
            <a:ext cx="6776357" cy="741998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Oligometastatik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</a:t>
            </a: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NSCL’de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devam eden klinik çalışmalar</a:t>
            </a:r>
          </a:p>
        </p:txBody>
      </p:sp>
    </p:spTree>
    <p:extLst>
      <p:ext uri="{BB962C8B-B14F-4D97-AF65-F5344CB8AC3E}">
        <p14:creationId xmlns:p14="http://schemas.microsoft.com/office/powerpoint/2010/main" val="450337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23-11-12 at 17.10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211943"/>
            <a:ext cx="8273104" cy="5102528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4FFCD46A-327E-84E1-91D6-EFD29A31553D}"/>
              </a:ext>
            </a:extLst>
          </p:cNvPr>
          <p:cNvSpPr txBox="1"/>
          <p:nvPr/>
        </p:nvSpPr>
        <p:spPr>
          <a:xfrm>
            <a:off x="1183822" y="125366"/>
            <a:ext cx="6776357" cy="741998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Oligometastatik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</a:t>
            </a:r>
            <a:r>
              <a:rPr lang="tr-TR" sz="2500" dirty="0" err="1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NSCL’de</a:t>
            </a:r>
            <a:r>
              <a:rPr lang="tr-TR" sz="25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 devam eden klinik çalışmalar</a:t>
            </a:r>
          </a:p>
        </p:txBody>
      </p:sp>
    </p:spTree>
    <p:extLst>
      <p:ext uri="{BB962C8B-B14F-4D97-AF65-F5344CB8AC3E}">
        <p14:creationId xmlns:p14="http://schemas.microsoft.com/office/powerpoint/2010/main" val="318528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IMG_9FB07052EE34-1.jpeg" descr="IMG_9FB07052EE34-1.jpeg"/>
          <p:cNvPicPr>
            <a:picLocks noChangeAspect="1"/>
          </p:cNvPicPr>
          <p:nvPr/>
        </p:nvPicPr>
        <p:blipFill>
          <a:blip r:embed="rId2"/>
          <a:srcRect b="24142"/>
          <a:stretch>
            <a:fillRect/>
          </a:stretch>
        </p:blipFill>
        <p:spPr>
          <a:xfrm>
            <a:off x="1948310" y="1101809"/>
            <a:ext cx="4728797" cy="36791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IMG_9A678ADE3CE6-1.jpeg" descr="IMG_9A678ADE3CE6-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822" y="1480904"/>
            <a:ext cx="6776357" cy="4360519"/>
          </a:xfrm>
          <a:prstGeom prst="rect">
            <a:avLst/>
          </a:prstGeom>
          <a:ln w="12700">
            <a:miter lim="400000"/>
          </a:ln>
        </p:spPr>
      </p:pic>
      <p:sp>
        <p:nvSpPr>
          <p:cNvPr id="433" name="NRG LU001"/>
          <p:cNvSpPr txBox="1"/>
          <p:nvPr/>
        </p:nvSpPr>
        <p:spPr>
          <a:xfrm>
            <a:off x="7595178" y="1101809"/>
            <a:ext cx="1230062" cy="350865"/>
          </a:xfrm>
          <a:prstGeom prst="rect">
            <a:avLst/>
          </a:prstGeom>
          <a:solidFill>
            <a:schemeClr val="accent1">
              <a:hueOff val="-245591"/>
              <a:satOff val="13830"/>
              <a:lumOff val="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1336" tIns="21336" rIns="21336" bIns="21336" anchor="ctr">
            <a:spAutoFit/>
          </a:bodyPr>
          <a:lstStyle>
            <a:lvl1pPr defTabSz="825500">
              <a:lnSpc>
                <a:spcPct val="100000"/>
              </a:lnSpc>
              <a:defRPr sz="3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sz="2000" dirty="0">
                <a:latin typeface="+mn-lt"/>
              </a:rPr>
              <a:t>NRG LU001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="" xmlns:a16="http://schemas.microsoft.com/office/drawing/2014/main" id="{AFAE1FC0-82F4-E66D-40BD-7A8C7C80425E}"/>
              </a:ext>
            </a:extLst>
          </p:cNvPr>
          <p:cNvSpPr txBox="1"/>
          <p:nvPr/>
        </p:nvSpPr>
        <p:spPr>
          <a:xfrm>
            <a:off x="1183822" y="271123"/>
            <a:ext cx="6776357" cy="607346"/>
          </a:xfrm>
          <a:prstGeom prst="rect">
            <a:avLst/>
          </a:prstGeom>
          <a:noFill/>
          <a:ln w="28575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4000" dirty="0"/>
              <a:t>Devam Eden Çalışmalar</a:t>
            </a:r>
            <a:endParaRPr lang="tr-TR" sz="2500" dirty="0">
              <a:solidFill>
                <a:srgbClr val="00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321667" y="5707232"/>
            <a:ext cx="2528872" cy="912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mtClean="0"/>
              <a:t>400 hasta</a:t>
            </a:r>
          </a:p>
          <a:p>
            <a:r>
              <a:rPr lang="en-US" sz="2000" smtClean="0"/>
              <a:t>2:1 randomizasyon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894662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784" y="1417638"/>
            <a:ext cx="4920431" cy="2655441"/>
          </a:xfrm>
        </p:spPr>
        <p:txBody>
          <a:bodyPr>
            <a:normAutofit/>
          </a:bodyPr>
          <a:lstStyle/>
          <a:p>
            <a:r>
              <a:rPr lang="tr-TR" sz="2000" dirty="0" err="1"/>
              <a:t>Primer</a:t>
            </a:r>
            <a:r>
              <a:rPr lang="tr-TR" sz="2000" dirty="0"/>
              <a:t> sonlanım noktası: OS</a:t>
            </a:r>
          </a:p>
          <a:p>
            <a:r>
              <a:rPr lang="tr-TR" sz="2000" dirty="0" err="1"/>
              <a:t>Sekonder</a:t>
            </a:r>
            <a:r>
              <a:rPr lang="tr-TR" sz="2000" dirty="0"/>
              <a:t> sonlanım noktası: </a:t>
            </a:r>
            <a:endParaRPr lang="tr-TR" sz="2000" dirty="0" smtClean="0"/>
          </a:p>
          <a:p>
            <a:pPr lvl="1"/>
            <a:r>
              <a:rPr lang="tr-TR" sz="2000" dirty="0" smtClean="0"/>
              <a:t>LC</a:t>
            </a:r>
            <a:r>
              <a:rPr lang="tr-TR" sz="2000" dirty="0"/>
              <a:t>, </a:t>
            </a:r>
            <a:endParaRPr lang="tr-TR" sz="2000" dirty="0" smtClean="0"/>
          </a:p>
          <a:p>
            <a:pPr lvl="1"/>
            <a:r>
              <a:rPr lang="tr-TR" sz="2000" dirty="0" smtClean="0"/>
              <a:t>PFS</a:t>
            </a:r>
          </a:p>
          <a:p>
            <a:pPr lvl="1"/>
            <a:r>
              <a:rPr lang="tr-TR" sz="2000" dirty="0" smtClean="0"/>
              <a:t>(</a:t>
            </a:r>
            <a:r>
              <a:rPr lang="tr-TR" sz="2000" dirty="0"/>
              <a:t>DMFS)</a:t>
            </a:r>
            <a:r>
              <a:rPr lang="tr-TR" sz="2000" dirty="0" err="1"/>
              <a:t>Distant</a:t>
            </a:r>
            <a:r>
              <a:rPr lang="tr-TR" sz="2000" dirty="0"/>
              <a:t> Metastaz </a:t>
            </a:r>
            <a:r>
              <a:rPr lang="tr-TR" sz="2000" dirty="0" err="1"/>
              <a:t>free</a:t>
            </a:r>
            <a:r>
              <a:rPr lang="tr-TR" sz="2000" dirty="0"/>
              <a:t> </a:t>
            </a:r>
            <a:r>
              <a:rPr lang="tr-TR" sz="2000" dirty="0" err="1"/>
              <a:t>survival</a:t>
            </a:r>
            <a:r>
              <a:rPr lang="tr-TR" sz="2000" dirty="0"/>
              <a:t>, </a:t>
            </a:r>
            <a:endParaRPr lang="tr-TR" sz="2000" dirty="0" smtClean="0"/>
          </a:p>
          <a:p>
            <a:pPr lvl="1"/>
            <a:r>
              <a:rPr lang="tr-TR" sz="2000" dirty="0" err="1" smtClean="0"/>
              <a:t>quality</a:t>
            </a:r>
            <a:r>
              <a:rPr lang="tr-TR" sz="2000" dirty="0" smtClean="0"/>
              <a:t> </a:t>
            </a:r>
            <a:r>
              <a:rPr lang="tr-TR" sz="2000" dirty="0"/>
              <a:t>of life, </a:t>
            </a:r>
            <a:endParaRPr lang="tr-TR" sz="2000" dirty="0" smtClean="0"/>
          </a:p>
          <a:p>
            <a:pPr lvl="1"/>
            <a:r>
              <a:rPr lang="tr-TR" sz="2000" dirty="0" smtClean="0"/>
              <a:t>yan </a:t>
            </a:r>
            <a:r>
              <a:rPr lang="tr-TR" sz="2000" dirty="0"/>
              <a:t>etki</a:t>
            </a:r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2552A3F-BD8F-7F48-ED29-9AD116EA5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29" y="1619733"/>
            <a:ext cx="3208324" cy="5107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EGFR,ALK/ROS1 -"/>
          <p:cNvSpPr txBox="1"/>
          <p:nvPr/>
        </p:nvSpPr>
        <p:spPr>
          <a:xfrm>
            <a:off x="0" y="1417638"/>
            <a:ext cx="2191213" cy="412421"/>
          </a:xfrm>
          <a:prstGeom prst="rect">
            <a:avLst/>
          </a:prstGeom>
          <a:solidFill>
            <a:schemeClr val="accent1">
              <a:hueOff val="-245591"/>
              <a:satOff val="13830"/>
              <a:lumOff val="1755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1336" tIns="21336" rIns="21336" bIns="21336" anchor="ctr">
            <a:spAutoFit/>
          </a:bodyPr>
          <a:lstStyle>
            <a:lvl1pPr defTabSz="825500">
              <a:lnSpc>
                <a:spcPct val="100000"/>
              </a:lnSpc>
              <a:defRPr sz="32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sz="2400" dirty="0">
                <a:latin typeface="+mn-lt"/>
              </a:rPr>
              <a:t>EGFR,ALK/ROS1 -</a:t>
            </a:r>
          </a:p>
        </p:txBody>
      </p:sp>
      <p:sp>
        <p:nvSpPr>
          <p:cNvPr id="6" name="Text Box 1">
            <a:extLst>
              <a:ext uri="{FF2B5EF4-FFF2-40B4-BE49-F238E27FC236}">
                <a16:creationId xmlns="" xmlns:a16="http://schemas.microsoft.com/office/drawing/2014/main" id="{38650B64-477E-07CF-7E8D-D4DC00FB8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827" y="243419"/>
            <a:ext cx="6370509" cy="41476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9pPr>
          </a:lstStyle>
          <a:p>
            <a:pPr algn="ctr"/>
            <a:r>
              <a:rPr lang="en-GB" altLang="tr-TR" sz="1200" b="1" dirty="0">
                <a:latin typeface="Arial" panose="020B0604020202020204" pitchFamily="34" charset="0"/>
              </a:rPr>
              <a:t>SARON trial schema. RT, radiotherapy; SABR, stereotactic ablative radiotherapy; SRS, stereotactic radiosurgery.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41C609E4-89EE-075A-2B0A-427EF5B65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939" y="4311259"/>
            <a:ext cx="5014364" cy="232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413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4FD4D443-A2FB-474C-12FD-57933D2FF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53" y="658144"/>
            <a:ext cx="4608746" cy="4853656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3645F459-2B39-E580-D436-18177CED2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915" y="656073"/>
            <a:ext cx="3902048" cy="319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="" xmlns:a16="http://schemas.microsoft.com/office/drawing/2014/main" id="{34B50A62-7DED-55F5-E219-DC204CEEF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1" y="6391408"/>
            <a:ext cx="2938989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cs typeface="msgothic" charset="0"/>
              </a:defRPr>
            </a:lvl9pPr>
          </a:lstStyle>
          <a:p>
            <a:r>
              <a:rPr lang="en-GB" altLang="tr-TR" sz="900" b="1" dirty="0">
                <a:latin typeface="Arial" panose="020B0604020202020204" pitchFamily="34" charset="0"/>
              </a:rPr>
              <a:t>John Conibear et al. BMJ Open 2018;8:e020690</a:t>
            </a:r>
          </a:p>
        </p:txBody>
      </p:sp>
    </p:spTree>
    <p:extLst>
      <p:ext uri="{BB962C8B-B14F-4D97-AF65-F5344CB8AC3E}">
        <p14:creationId xmlns:p14="http://schemas.microsoft.com/office/powerpoint/2010/main" val="2685030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pine:24-30 Gy/ 3fx…"/>
          <p:cNvSpPr txBox="1">
            <a:spLocks noGrp="1"/>
          </p:cNvSpPr>
          <p:nvPr>
            <p:ph type="body" idx="1"/>
          </p:nvPr>
        </p:nvSpPr>
        <p:spPr>
          <a:xfrm>
            <a:off x="2160498" y="4373586"/>
            <a:ext cx="5038902" cy="205716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sz="2000" dirty="0"/>
              <a:t>Spine:24-30 </a:t>
            </a:r>
            <a:r>
              <a:rPr sz="2000" dirty="0" err="1"/>
              <a:t>Gy</a:t>
            </a:r>
            <a:r>
              <a:rPr sz="2000" dirty="0"/>
              <a:t>/ 3fx</a:t>
            </a:r>
          </a:p>
          <a:p>
            <a:r>
              <a:rPr sz="2000" dirty="0" err="1"/>
              <a:t>Karaciğer</a:t>
            </a:r>
            <a:r>
              <a:rPr sz="2000" dirty="0"/>
              <a:t>:  45 </a:t>
            </a:r>
            <a:r>
              <a:rPr sz="2000" dirty="0" err="1"/>
              <a:t>Gy</a:t>
            </a:r>
            <a:r>
              <a:rPr sz="2000" dirty="0"/>
              <a:t>/ 3 </a:t>
            </a:r>
            <a:r>
              <a:rPr sz="2000" dirty="0" err="1"/>
              <a:t>fx</a:t>
            </a:r>
            <a:r>
              <a:rPr sz="2000" dirty="0"/>
              <a:t>  — 50-60 </a:t>
            </a:r>
            <a:r>
              <a:rPr sz="2000" dirty="0" err="1"/>
              <a:t>Gy</a:t>
            </a:r>
            <a:r>
              <a:rPr sz="2000" dirty="0"/>
              <a:t> / 5fx</a:t>
            </a:r>
          </a:p>
          <a:p>
            <a:r>
              <a:rPr sz="2000" dirty="0"/>
              <a:t>Adrenal bez: 30- 45 </a:t>
            </a:r>
            <a:r>
              <a:rPr sz="2000" dirty="0" err="1"/>
              <a:t>Gy</a:t>
            </a:r>
            <a:r>
              <a:rPr sz="2000" dirty="0"/>
              <a:t> / 3 </a:t>
            </a:r>
            <a:r>
              <a:rPr sz="2000" dirty="0" err="1"/>
              <a:t>fx</a:t>
            </a:r>
            <a:endParaRPr sz="2000" dirty="0"/>
          </a:p>
          <a:p>
            <a:r>
              <a:rPr sz="2000" dirty="0" err="1"/>
              <a:t>Kemik</a:t>
            </a:r>
            <a:r>
              <a:rPr sz="2000" dirty="0"/>
              <a:t> / </a:t>
            </a:r>
            <a:r>
              <a:rPr sz="2000" dirty="0" err="1"/>
              <a:t>lenf</a:t>
            </a:r>
            <a:r>
              <a:rPr sz="2000" dirty="0"/>
              <a:t> </a:t>
            </a:r>
            <a:r>
              <a:rPr sz="2000" dirty="0" err="1"/>
              <a:t>nodu</a:t>
            </a:r>
            <a:r>
              <a:rPr sz="2000" dirty="0"/>
              <a:t>: 30-45 </a:t>
            </a:r>
            <a:r>
              <a:rPr sz="2000" dirty="0" err="1"/>
              <a:t>Gy</a:t>
            </a:r>
            <a:r>
              <a:rPr sz="2000" dirty="0"/>
              <a:t> / 3 </a:t>
            </a:r>
            <a:r>
              <a:rPr sz="2000" dirty="0" err="1"/>
              <a:t>fx</a:t>
            </a:r>
            <a:endParaRPr sz="2000" dirty="0"/>
          </a:p>
          <a:p>
            <a:r>
              <a:rPr sz="2000" dirty="0" err="1"/>
              <a:t>Beyin</a:t>
            </a:r>
            <a:r>
              <a:rPr sz="2000" dirty="0"/>
              <a:t>: 18- 24 </a:t>
            </a:r>
            <a:r>
              <a:rPr sz="2000" dirty="0" err="1"/>
              <a:t>Gy</a:t>
            </a:r>
            <a:r>
              <a:rPr sz="2000" dirty="0"/>
              <a:t> / 1 </a:t>
            </a:r>
            <a:r>
              <a:rPr sz="2000" dirty="0" err="1"/>
              <a:t>fx</a:t>
            </a:r>
            <a:endParaRPr sz="2000" dirty="0"/>
          </a:p>
        </p:txBody>
      </p:sp>
      <p:pic>
        <p:nvPicPr>
          <p:cNvPr id="444" name="IMG_162C6B5F0A1F-1.jpeg" descr="IMG_162C6B5F0A1F-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498" y="2806220"/>
            <a:ext cx="4823004" cy="14749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5" name="IMG_935A885962C6-1.jpeg" descr="IMG_935A885962C6-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600" y="124412"/>
            <a:ext cx="5254800" cy="2681809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</p:spPr>
      </p:pic>
    </p:spTree>
    <p:extLst>
      <p:ext uri="{BB962C8B-B14F-4D97-AF65-F5344CB8AC3E}">
        <p14:creationId xmlns:p14="http://schemas.microsoft.com/office/powerpoint/2010/main" val="30691158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8417" y="5150556"/>
            <a:ext cx="3607916" cy="1563511"/>
          </a:xfrm>
        </p:spPr>
        <p:txBody>
          <a:bodyPr/>
          <a:lstStyle/>
          <a:p>
            <a:r>
              <a:rPr lang="en-US" dirty="0" smtClean="0"/>
              <a:t>PFS</a:t>
            </a:r>
          </a:p>
          <a:p>
            <a:r>
              <a:rPr lang="en-US" dirty="0" smtClean="0"/>
              <a:t>OS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sp>
        <p:nvSpPr>
          <p:cNvPr id="5" name="SABR-COMET-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SABR-COMET</a:t>
            </a:r>
            <a:r>
              <a:rPr dirty="0" smtClean="0"/>
              <a:t>-</a:t>
            </a:r>
            <a:r>
              <a:rPr lang="tr-TR" dirty="0" smtClean="0"/>
              <a:t>3</a:t>
            </a:r>
            <a:endParaRPr dirty="0"/>
          </a:p>
        </p:txBody>
      </p:sp>
      <p:pic>
        <p:nvPicPr>
          <p:cNvPr id="6" name="Picture 5" descr="Screen Shot 2023-11-23 at 19.21.0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9750"/>
            <a:ext cx="3481388" cy="4254500"/>
          </a:xfrm>
          <a:prstGeom prst="rect">
            <a:avLst/>
          </a:prstGeom>
        </p:spPr>
      </p:pic>
      <p:pic>
        <p:nvPicPr>
          <p:cNvPr id="7" name="Picture 6" descr="Screen Shot 2023-11-23 at 19.21.3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50" y="1919075"/>
            <a:ext cx="4693901" cy="310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280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" name="Table 1"/>
          <p:cNvGraphicFramePr/>
          <p:nvPr>
            <p:extLst>
              <p:ext uri="{D42A27DB-BD31-4B8C-83A1-F6EECF244321}">
                <p14:modId xmlns:p14="http://schemas.microsoft.com/office/powerpoint/2010/main" val="499180487"/>
              </p:ext>
            </p:extLst>
          </p:nvPr>
        </p:nvGraphicFramePr>
        <p:xfrm>
          <a:off x="5628159" y="2570368"/>
          <a:ext cx="3447156" cy="2158576"/>
        </p:xfrm>
        <a:graphic>
          <a:graphicData uri="http://schemas.openxmlformats.org/drawingml/2006/table">
            <a:tbl>
              <a:tblPr firstRow="1" firstCol="1"/>
              <a:tblGrid>
                <a:gridCol w="11490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90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90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39644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 b="0"/>
                      </a:pPr>
                      <a:r>
                        <a:rPr sz="1600">
                          <a:sym typeface="Graphik Semibold"/>
                        </a:rPr>
                        <a:t>Fraksiyon</a:t>
                      </a:r>
                    </a:p>
                  </a:txBody>
                  <a:tcPr marL="19050" marR="19050" marT="25400" marB="254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 b="0"/>
                      </a:pPr>
                      <a:r>
                        <a:rPr sz="1600">
                          <a:sym typeface="Graphik Semibold"/>
                        </a:rPr>
                        <a:t>Tercih Edilen Doz</a:t>
                      </a:r>
                    </a:p>
                  </a:txBody>
                  <a:tcPr marL="19050" marR="19050" marT="25400" marB="254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 b="0"/>
                      </a:pPr>
                      <a:r>
                        <a:rPr sz="1600">
                          <a:sym typeface="Graphik Semibold"/>
                        </a:rPr>
                        <a:t>Kabul Edilebilir Doz</a:t>
                      </a:r>
                    </a:p>
                  </a:txBody>
                  <a:tcPr marL="19050" marR="19050" marT="25400" marB="254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644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 b="0"/>
                      </a:pPr>
                      <a:r>
                        <a:rPr sz="1600">
                          <a:sym typeface="Graphik Semibold"/>
                        </a:rPr>
                        <a:t>1</a:t>
                      </a:r>
                    </a:p>
                  </a:txBody>
                  <a:tcPr marL="19050" marR="19050" marT="25400" marB="254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1600"/>
                        <a:t>20 Gy</a:t>
                      </a:r>
                    </a:p>
                  </a:txBody>
                  <a:tcPr marL="19050" marR="19050" marT="25400" marB="254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1600"/>
                        <a:t>16-24 Gy</a:t>
                      </a:r>
                    </a:p>
                  </a:txBody>
                  <a:tcPr marL="19050" marR="19050" marT="25400" marB="254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9644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 b="0"/>
                      </a:pPr>
                      <a:r>
                        <a:rPr sz="1600" dirty="0">
                          <a:sym typeface="Graphik Semibold"/>
                        </a:rPr>
                        <a:t>2</a:t>
                      </a:r>
                    </a:p>
                  </a:txBody>
                  <a:tcPr marL="19050" marR="19050" marT="25400" marB="254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1600"/>
                        <a:t>30 Gy</a:t>
                      </a:r>
                    </a:p>
                  </a:txBody>
                  <a:tcPr marL="19050" marR="19050" marT="25400" marB="254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1600"/>
                        <a:t>24-33 Gy</a:t>
                      </a:r>
                    </a:p>
                  </a:txBody>
                  <a:tcPr marL="19050" marR="19050" marT="25400" marB="254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9644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 b="0"/>
                      </a:pPr>
                      <a:r>
                        <a:rPr sz="1600">
                          <a:sym typeface="Graphik Semibold"/>
                        </a:rPr>
                        <a:t>3</a:t>
                      </a:r>
                    </a:p>
                  </a:txBody>
                  <a:tcPr marL="19050" marR="19050" marT="25400" marB="25400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1600"/>
                        <a:t>35 Gy</a:t>
                      </a:r>
                    </a:p>
                  </a:txBody>
                  <a:tcPr marL="19050" marR="19050" marT="25400" marB="25400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1800"/>
                      </a:pPr>
                      <a:r>
                        <a:rPr sz="1600" dirty="0"/>
                        <a:t>25-40 </a:t>
                      </a:r>
                      <a:r>
                        <a:rPr sz="1600" dirty="0" err="1"/>
                        <a:t>Gy</a:t>
                      </a:r>
                      <a:endParaRPr sz="1600" dirty="0"/>
                    </a:p>
                  </a:txBody>
                  <a:tcPr marL="19050" marR="19050" marT="25400" marB="254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F29DB3C3-7E97-1855-9BD3-ABF68361C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62" y="224972"/>
            <a:ext cx="7117175" cy="15094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Resim 6">
            <a:extLst>
              <a:ext uri="{FF2B5EF4-FFF2-40B4-BE49-F238E27FC236}">
                <a16:creationId xmlns="" xmlns:a16="http://schemas.microsoft.com/office/drawing/2014/main" id="{4A770E56-5792-E40A-CC4E-5A953C1BF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62" y="2108556"/>
            <a:ext cx="5090829" cy="329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4371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Neler Gelişmeli?"/>
          <p:cNvSpPr txBox="1">
            <a:spLocks noGrp="1"/>
          </p:cNvSpPr>
          <p:nvPr>
            <p:ph type="title"/>
          </p:nvPr>
        </p:nvSpPr>
        <p:spPr>
          <a:xfrm>
            <a:off x="456084" y="452664"/>
            <a:ext cx="8229600" cy="556079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tr-TR" dirty="0">
                <a:solidFill>
                  <a:schemeClr val="bg1"/>
                </a:solidFill>
              </a:rPr>
              <a:t>Çılgın SORULAR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57" name="Circulating DNA , minimal rezidüel hastalık, fonksiyonel görüntüleme ve tümör histolojisindeki biyobelirteçler prognozu belirlemek için hala gelişmekt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dirty="0"/>
              <a:t>Circulating DNA , minimal rezidüel hastalık, fonksiyonel görüntüleme ve tümör histolojisindeki biyobelirteçler prognozu belirlemek için </a:t>
            </a:r>
            <a:r>
              <a:rPr lang="tr-TR" dirty="0"/>
              <a:t>ne kadar önemli ?</a:t>
            </a:r>
          </a:p>
          <a:p>
            <a:r>
              <a:rPr lang="en-US" dirty="0"/>
              <a:t>Circulating </a:t>
            </a:r>
            <a:r>
              <a:rPr lang="en-US" dirty="0" err="1"/>
              <a:t>DNA’ya</a:t>
            </a:r>
            <a:r>
              <a:rPr lang="en-US" dirty="0"/>
              <a:t> </a:t>
            </a:r>
            <a:r>
              <a:rPr lang="en-US" dirty="0" err="1"/>
              <a:t>göre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dozu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kararı</a:t>
            </a:r>
            <a:r>
              <a:rPr lang="en-US" dirty="0"/>
              <a:t> </a:t>
            </a:r>
            <a:r>
              <a:rPr lang="en-US" dirty="0" err="1"/>
              <a:t>değişebilir</a:t>
            </a:r>
            <a:r>
              <a:rPr lang="en-US" dirty="0"/>
              <a:t> mi</a:t>
            </a:r>
            <a:r>
              <a:rPr lang="tr-TR" dirty="0"/>
              <a:t> ?</a:t>
            </a:r>
            <a:endParaRPr lang="en-US" dirty="0"/>
          </a:p>
          <a:p>
            <a:r>
              <a:rPr lang="en-US" dirty="0"/>
              <a:t>Primer </a:t>
            </a:r>
            <a:r>
              <a:rPr lang="en-US" dirty="0" err="1"/>
              <a:t>tümör</a:t>
            </a:r>
            <a:r>
              <a:rPr lang="en-US" dirty="0"/>
              <a:t> </a:t>
            </a:r>
            <a:r>
              <a:rPr lang="en-US" dirty="0" err="1"/>
              <a:t>dozu</a:t>
            </a:r>
            <a:r>
              <a:rPr lang="en-US" dirty="0"/>
              <a:t> ne </a:t>
            </a:r>
            <a:r>
              <a:rPr lang="en-US" dirty="0" err="1"/>
              <a:t>olmalı</a:t>
            </a:r>
            <a:r>
              <a:rPr lang="tr-TR" dirty="0"/>
              <a:t> </a:t>
            </a:r>
            <a:r>
              <a:rPr lang="en-US" dirty="0"/>
              <a:t>? (</a:t>
            </a:r>
            <a:r>
              <a:rPr lang="en-US" dirty="0" err="1"/>
              <a:t>genelde</a:t>
            </a:r>
            <a:r>
              <a:rPr lang="en-US" dirty="0"/>
              <a:t> 45Gy/15frk)</a:t>
            </a:r>
            <a:endParaRPr dirty="0"/>
          </a:p>
          <a:p>
            <a:r>
              <a:rPr lang="tr-TR" dirty="0"/>
              <a:t>Modern sistemik ve lokal tedavileri yaklaşımlarını doğru sıralaması ne olmalı</a:t>
            </a:r>
          </a:p>
          <a:p>
            <a:r>
              <a:rPr lang="tr-TR" dirty="0"/>
              <a:t>Farklı biyolojileri hedefleyen </a:t>
            </a:r>
            <a:r>
              <a:rPr lang="tr-TR" dirty="0" err="1"/>
              <a:t>çalışmalarl</a:t>
            </a:r>
            <a:r>
              <a:rPr lang="tr-TR" dirty="0"/>
              <a:t> SABR kombinasyonu</a:t>
            </a:r>
          </a:p>
          <a:p>
            <a:r>
              <a:rPr lang="tr-TR" dirty="0" err="1"/>
              <a:t>Tm</a:t>
            </a:r>
            <a:r>
              <a:rPr lang="tr-TR" dirty="0"/>
              <a:t> sayısı mı?, hacmi mi?</a:t>
            </a:r>
          </a:p>
          <a:p>
            <a:r>
              <a:rPr lang="tr-TR" dirty="0" err="1"/>
              <a:t>Metastatik</a:t>
            </a:r>
            <a:r>
              <a:rPr lang="tr-TR" dirty="0"/>
              <a:t> organ yeri mi? Sayı mı?</a:t>
            </a:r>
          </a:p>
        </p:txBody>
      </p:sp>
    </p:spTree>
    <p:extLst>
      <p:ext uri="{BB962C8B-B14F-4D97-AF65-F5344CB8AC3E}">
        <p14:creationId xmlns:p14="http://schemas.microsoft.com/office/powerpoint/2010/main" val="133986192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lide Title"/>
          <p:cNvSpPr txBox="1">
            <a:spLocks noGrp="1"/>
          </p:cNvSpPr>
          <p:nvPr>
            <p:ph type="title"/>
          </p:nvPr>
        </p:nvSpPr>
        <p:spPr>
          <a:xfrm>
            <a:off x="6293984" y="567419"/>
            <a:ext cx="2566988" cy="966044"/>
          </a:xfrm>
          <a:prstGeom prst="rect">
            <a:avLst/>
          </a:prstGeo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+mn-lt"/>
              </a:rPr>
              <a:t>ASTRO-2023</a:t>
            </a:r>
            <a:endParaRPr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20" y="205214"/>
            <a:ext cx="4719669" cy="132824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Metin kutusu 2">
            <a:extLst>
              <a:ext uri="{FF2B5EF4-FFF2-40B4-BE49-F238E27FC236}">
                <a16:creationId xmlns="" xmlns:a16="http://schemas.microsoft.com/office/drawing/2014/main" id="{4D2CD464-0226-ACBE-26B9-5F2CE705E427}"/>
              </a:ext>
            </a:extLst>
          </p:cNvPr>
          <p:cNvSpPr txBox="1"/>
          <p:nvPr/>
        </p:nvSpPr>
        <p:spPr>
          <a:xfrm>
            <a:off x="144520" y="1796548"/>
            <a:ext cx="5064579" cy="2319353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defTabSz="192024">
              <a:defRPr sz="3300">
                <a:solidFill>
                  <a:srgbClr val="1B2830"/>
                </a:solidFill>
              </a:defRPr>
            </a:pPr>
            <a:endParaRPr lang="tr-TR" sz="17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92024">
              <a:defRPr sz="3300">
                <a:solidFill>
                  <a:srgbClr val="1B2830"/>
                </a:solidFill>
              </a:defRPr>
            </a:pP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Çok merkezli</a:t>
            </a:r>
            <a:endParaRPr lang="tr-TR" sz="17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92024">
              <a:defRPr sz="3300">
                <a:solidFill>
                  <a:srgbClr val="1B2830"/>
                </a:solidFill>
              </a:defRPr>
            </a:pP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1487 hastadan oluşan bir kohort</a:t>
            </a:r>
            <a:endParaRPr lang="tr-TR" sz="17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92024">
              <a:defRPr sz="3300">
                <a:solidFill>
                  <a:srgbClr val="1B2830"/>
                </a:solidFill>
              </a:defRPr>
            </a:pP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309 hastaya (%20) likit biyopsi alındıktan sonra RT uygulanmış.</a:t>
            </a:r>
            <a:endParaRPr lang="tr-TR" sz="17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92024">
              <a:defRPr sz="3300">
                <a:solidFill>
                  <a:srgbClr val="1B2830"/>
                </a:solidFill>
              </a:defRPr>
            </a:pP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1-5 metastazı olan </a:t>
            </a:r>
            <a:r>
              <a:rPr lang="tr-TR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oligometastatik</a:t>
            </a: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hastalar</a:t>
            </a:r>
            <a:endParaRPr lang="tr-TR" sz="17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92024">
              <a:defRPr sz="3300">
                <a:solidFill>
                  <a:srgbClr val="1B2830"/>
                </a:solidFill>
              </a:defRPr>
            </a:pP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Genel sağkalım (OS) ve </a:t>
            </a:r>
            <a:r>
              <a:rPr lang="tr-TR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progresyonsuz</a:t>
            </a: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sağkalım (PFS), </a:t>
            </a:r>
            <a:r>
              <a:rPr lang="tr-TR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RT'nin</a:t>
            </a:r>
            <a:r>
              <a:rPr lang="tr-T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başlangıç zamanına göre tanımlandı.</a:t>
            </a:r>
          </a:p>
          <a:p>
            <a:pPr defTabSz="1024128" hangingPunct="0">
              <a:lnSpc>
                <a:spcPct val="90000"/>
              </a:lnSpc>
            </a:pPr>
            <a:endParaRPr lang="tr-TR" sz="13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nela Text Regular"/>
            </a:endParaRPr>
          </a:p>
        </p:txBody>
      </p:sp>
      <p:pic>
        <p:nvPicPr>
          <p:cNvPr id="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663" y="4115901"/>
            <a:ext cx="7158278" cy="23473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8374426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89" y="192708"/>
            <a:ext cx="3742354" cy="1185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3858" y="1538640"/>
            <a:ext cx="5235858" cy="318753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Title">
            <a:extLst>
              <a:ext uri="{FF2B5EF4-FFF2-40B4-BE49-F238E27FC236}">
                <a16:creationId xmlns="" xmlns:a16="http://schemas.microsoft.com/office/drawing/2014/main" id="{B3D7E0FD-626E-1771-077E-829718B382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93983" y="497716"/>
            <a:ext cx="2566988" cy="603428"/>
          </a:xfrm>
          <a:prstGeom prst="rect">
            <a:avLst/>
          </a:prstGeo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+mn-lt"/>
              </a:rPr>
              <a:t>ASTRO-2023</a:t>
            </a:r>
            <a:endParaRPr sz="2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964237" y="1378018"/>
            <a:ext cx="2810177" cy="1233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Faz</a:t>
            </a:r>
            <a:r>
              <a:rPr lang="en-US" sz="2000" dirty="0" smtClean="0"/>
              <a:t> III 344 hasta</a:t>
            </a:r>
          </a:p>
          <a:p>
            <a:r>
              <a:rPr lang="en-US" sz="2000" dirty="0" smtClean="0"/>
              <a:t>≤3 met</a:t>
            </a:r>
          </a:p>
          <a:p>
            <a:r>
              <a:rPr lang="en-US" sz="2000" dirty="0" err="1" smtClean="0"/>
              <a:t>Mutasyon</a:t>
            </a:r>
            <a:r>
              <a:rPr lang="en-US" sz="2000" dirty="0" smtClean="0"/>
              <a:t> </a:t>
            </a:r>
            <a:r>
              <a:rPr lang="en-US" sz="2000" dirty="0" err="1" smtClean="0"/>
              <a:t>bilinmiyor</a:t>
            </a:r>
            <a:endParaRPr lang="en-US" sz="2000" dirty="0"/>
          </a:p>
        </p:txBody>
      </p:sp>
      <p:pic>
        <p:nvPicPr>
          <p:cNvPr id="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092288"/>
            <a:ext cx="3812903" cy="144302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886364"/>
            <a:ext cx="4176373" cy="141461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Genel sağkalım (OS):"/>
          <p:cNvSpPr txBox="1"/>
          <p:nvPr/>
        </p:nvSpPr>
        <p:spPr>
          <a:xfrm>
            <a:off x="4597750" y="4183545"/>
            <a:ext cx="2187481" cy="703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1336" tIns="21336" rIns="21336" bIns="21336" anchor="ctr">
            <a:spAutoFit/>
          </a:bodyPr>
          <a:lstStyle>
            <a:lvl1pPr algn="l" defTabSz="457200">
              <a:lnSpc>
                <a:spcPts val="5700"/>
              </a:lnSpc>
              <a:defRPr sz="3733">
                <a:solidFill>
                  <a:srgbClr val="1B2830"/>
                </a:solidFill>
              </a:defRPr>
            </a:lvl1pPr>
          </a:lstStyle>
          <a:p>
            <a:r>
              <a:rPr sz="2000" dirty="0"/>
              <a:t>Genel sağkalım (OS):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11" name="Lokal-bölgesel progresyonsuz sağkalımı (LPFS):"/>
          <p:cNvSpPr txBox="1"/>
          <p:nvPr/>
        </p:nvSpPr>
        <p:spPr>
          <a:xfrm>
            <a:off x="4572000" y="2447933"/>
            <a:ext cx="4620980" cy="698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1336" tIns="21336" rIns="21336" bIns="21336" anchor="ctr">
            <a:spAutoFit/>
          </a:bodyPr>
          <a:lstStyle>
            <a:lvl1pPr algn="l" defTabSz="457200">
              <a:lnSpc>
                <a:spcPts val="5700"/>
              </a:lnSpc>
              <a:defRPr sz="3733">
                <a:solidFill>
                  <a:srgbClr val="1B2830"/>
                </a:solidFill>
              </a:defRPr>
            </a:lvl1pPr>
          </a:lstStyle>
          <a:p>
            <a:r>
              <a:rPr sz="1800" dirty="0"/>
              <a:t>Lokal-bölgesel progresyonsuz sağkalımı (LPFS</a:t>
            </a:r>
            <a:r>
              <a:rPr sz="1800" dirty="0" smtClean="0"/>
              <a:t>)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12" name="‘’ D45 ‘e kıyasla D63 kolunda LPFS, OS ve PFS anlamlı olarak artmıştır…"/>
          <p:cNvSpPr txBox="1"/>
          <p:nvPr/>
        </p:nvSpPr>
        <p:spPr>
          <a:xfrm>
            <a:off x="227873" y="5400653"/>
            <a:ext cx="4234761" cy="964495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336" tIns="21336" rIns="21336" bIns="21336" anchor="ctr">
            <a:spAutoFit/>
          </a:bodyPr>
          <a:lstStyle/>
          <a:p>
            <a:pPr defTabSz="192024">
              <a:lnSpc>
                <a:spcPts val="2394"/>
              </a:lnSpc>
              <a:defRPr sz="3733">
                <a:solidFill>
                  <a:srgbClr val="1B2830"/>
                </a:solidFill>
              </a:defRPr>
            </a:pPr>
            <a:r>
              <a:rPr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D45 ‘e kıyasla D63 kolunda LPFS, OS ve PFS anlamlı olarak artmıştır</a:t>
            </a:r>
            <a:endParaRPr sz="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92024">
              <a:lnSpc>
                <a:spcPts val="2394"/>
              </a:lnSpc>
              <a:defRPr sz="3733">
                <a:solidFill>
                  <a:srgbClr val="1B2830"/>
                </a:solidFill>
              </a:defRPr>
            </a:pPr>
            <a:r>
              <a:rPr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Toksisite kabul edilir.’’</a:t>
            </a:r>
          </a:p>
        </p:txBody>
      </p:sp>
    </p:spTree>
    <p:extLst>
      <p:ext uri="{BB962C8B-B14F-4D97-AF65-F5344CB8AC3E}">
        <p14:creationId xmlns:p14="http://schemas.microsoft.com/office/powerpoint/2010/main" val="37023855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>
            <a:extLst>
              <a:ext uri="{FF2B5EF4-FFF2-40B4-BE49-F238E27FC236}">
                <a16:creationId xmlns="" xmlns:a16="http://schemas.microsoft.com/office/drawing/2014/main" id="{9F8DD1F3-1AD1-2287-935B-26499466AEAF}"/>
              </a:ext>
            </a:extLst>
          </p:cNvPr>
          <p:cNvSpPr txBox="1">
            <a:spLocks/>
          </p:cNvSpPr>
          <p:nvPr/>
        </p:nvSpPr>
        <p:spPr>
          <a:xfrm>
            <a:off x="308067" y="1411513"/>
            <a:ext cx="8629105" cy="5127313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38" tIns="45719" rIns="91438" bIns="45719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1800" dirty="0"/>
              <a:t>Teknik olarak uygulanabilirse ve toksisite kabul edilebilir düzeydeyse amaç KÜR olmalıdır</a:t>
            </a:r>
          </a:p>
          <a:p>
            <a:r>
              <a:rPr lang="tr-TR" sz="1800" dirty="0"/>
              <a:t>Met sayısı: </a:t>
            </a:r>
            <a:r>
              <a:rPr lang="tr-TR" sz="1800" dirty="0" err="1"/>
              <a:t>Max</a:t>
            </a:r>
            <a:r>
              <a:rPr lang="tr-TR" sz="1800" dirty="0"/>
              <a:t> 5 ve 3 organ</a:t>
            </a:r>
          </a:p>
          <a:p>
            <a:r>
              <a:rPr lang="tr-TR" sz="1800" dirty="0"/>
              <a:t>Total tümör volümü önemli, ancak destekleyen data yok</a:t>
            </a:r>
          </a:p>
          <a:p>
            <a:r>
              <a:rPr lang="tr-TR" sz="1800" dirty="0" err="1"/>
              <a:t>Serozal</a:t>
            </a:r>
            <a:r>
              <a:rPr lang="tr-TR" sz="1800" dirty="0"/>
              <a:t> yüzeyler (</a:t>
            </a:r>
            <a:r>
              <a:rPr lang="tr-TR" sz="1800" dirty="0" err="1"/>
              <a:t>meningeal</a:t>
            </a:r>
            <a:r>
              <a:rPr lang="tr-TR" sz="1800" dirty="0"/>
              <a:t>, </a:t>
            </a:r>
            <a:r>
              <a:rPr lang="tr-TR" sz="1800" dirty="0" err="1"/>
              <a:t>perikardia</a:t>
            </a:r>
            <a:r>
              <a:rPr lang="tr-TR" sz="1800" dirty="0"/>
              <a:t>, </a:t>
            </a:r>
            <a:r>
              <a:rPr lang="tr-TR" sz="1800" dirty="0" err="1"/>
              <a:t>plavral</a:t>
            </a:r>
            <a:r>
              <a:rPr lang="tr-TR" sz="1800" dirty="0"/>
              <a:t>, mezenterik) ve kemik iliği </a:t>
            </a:r>
            <a:r>
              <a:rPr lang="tr-TR" sz="1800" dirty="0" err="1"/>
              <a:t>oligomet</a:t>
            </a:r>
            <a:r>
              <a:rPr lang="tr-TR" sz="1800" dirty="0"/>
              <a:t> tanımında yok</a:t>
            </a:r>
          </a:p>
          <a:p>
            <a:r>
              <a:rPr lang="tr-TR" sz="1800" dirty="0" err="1"/>
              <a:t>Pulmoner</a:t>
            </a:r>
            <a:r>
              <a:rPr lang="tr-TR" sz="1800" dirty="0"/>
              <a:t> met </a:t>
            </a:r>
            <a:r>
              <a:rPr lang="tr-TR" sz="1800" dirty="0" err="1"/>
              <a:t>oligomet</a:t>
            </a:r>
            <a:r>
              <a:rPr lang="tr-TR" sz="1800" dirty="0"/>
              <a:t> olarak kabul ediliyor</a:t>
            </a:r>
          </a:p>
          <a:p>
            <a:r>
              <a:rPr lang="tr-TR" sz="1800" dirty="0"/>
              <a:t>Ancak mediastinal lenf nodları bölgesel hastalıktır ve primer ile birlikte tedavi edilmelidir</a:t>
            </a:r>
          </a:p>
          <a:p>
            <a:r>
              <a:rPr lang="tr-TR" sz="1800" dirty="0"/>
              <a:t>PET-CT ve kranial MRI zorunludur</a:t>
            </a:r>
          </a:p>
          <a:p>
            <a:r>
              <a:rPr lang="tr-TR" sz="1800" dirty="0"/>
              <a:t>Mediastinal LN </a:t>
            </a:r>
            <a:r>
              <a:rPr lang="tr-TR" sz="1800" dirty="0" err="1"/>
              <a:t>larında</a:t>
            </a:r>
            <a:r>
              <a:rPr lang="tr-TR" sz="1800" dirty="0"/>
              <a:t> tedavi stratejisi değişecekse </a:t>
            </a:r>
            <a:r>
              <a:rPr lang="tr-TR" sz="1800" dirty="0" err="1"/>
              <a:t>bx</a:t>
            </a:r>
            <a:r>
              <a:rPr lang="tr-TR" sz="1800" dirty="0"/>
              <a:t> gerekir</a:t>
            </a:r>
          </a:p>
          <a:p>
            <a:r>
              <a:rPr lang="tr-TR" sz="1800" dirty="0"/>
              <a:t>Metastaz sayısının artması ile metastaza yönelik tedavinin etkinliğinin azalması arasında bir ilişki ?</a:t>
            </a:r>
          </a:p>
          <a:p>
            <a:r>
              <a:rPr lang="tr-TR" sz="1800" dirty="0" smtClean="0"/>
              <a:t>SABR </a:t>
            </a:r>
            <a:r>
              <a:rPr lang="tr-TR" sz="1800" dirty="0"/>
              <a:t>birçok çalışmada ≤5 lezyon sınır değer olarak kullanılmış. </a:t>
            </a:r>
            <a:r>
              <a:rPr lang="tr-TR" sz="1800" dirty="0"/>
              <a:t>Lezyon sayısı arttıkça RT </a:t>
            </a:r>
            <a:r>
              <a:rPr lang="tr-TR" sz="1800" dirty="0" err="1"/>
              <a:t>toksisite</a:t>
            </a:r>
            <a:r>
              <a:rPr lang="tr-TR" sz="1800" dirty="0"/>
              <a:t> riskini. </a:t>
            </a:r>
          </a:p>
          <a:p>
            <a:r>
              <a:rPr lang="tr-TR" sz="1800" dirty="0"/>
              <a:t>&gt;5 lezyon ancak düşük hacimli hastalığı olan bir hastada ablatif RT hâlâ uygun olabilir</a:t>
            </a:r>
          </a:p>
          <a:p>
            <a:pPr marL="0" indent="0">
              <a:buNone/>
            </a:pPr>
            <a:endParaRPr lang="tr-TR" sz="1800" dirty="0"/>
          </a:p>
        </p:txBody>
      </p:sp>
      <p:sp>
        <p:nvSpPr>
          <p:cNvPr id="3" name="Metin kutusu 2">
            <a:extLst>
              <a:ext uri="{FF2B5EF4-FFF2-40B4-BE49-F238E27FC236}">
                <a16:creationId xmlns="" xmlns:a16="http://schemas.microsoft.com/office/drawing/2014/main" id="{865206CB-6BE7-4602-F0E7-EC3FCF6F918E}"/>
              </a:ext>
            </a:extLst>
          </p:cNvPr>
          <p:cNvSpPr txBox="1"/>
          <p:nvPr/>
        </p:nvSpPr>
        <p:spPr>
          <a:xfrm>
            <a:off x="2188029" y="377861"/>
            <a:ext cx="4767943" cy="720197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4800" dirty="0"/>
              <a:t>S</a:t>
            </a:r>
            <a:r>
              <a:rPr lang="tr-TR" sz="48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onuç</a:t>
            </a:r>
            <a:endParaRPr lang="tr-TR" sz="1000" dirty="0">
              <a:solidFill>
                <a:srgbClr val="00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3017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B1C7AC5A-1D9A-2E75-051D-42A89E59D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5750"/>
            <a:ext cx="8229600" cy="4104930"/>
          </a:xfrm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2000" dirty="0"/>
              <a:t>SINDAS </a:t>
            </a:r>
            <a:r>
              <a:rPr lang="en-US" sz="2000" dirty="0" err="1"/>
              <a:t>ve</a:t>
            </a:r>
            <a:r>
              <a:rPr lang="en-US" sz="2000" dirty="0"/>
              <a:t> SABR-COMET de </a:t>
            </a:r>
            <a:r>
              <a:rPr lang="en-US" sz="2000" dirty="0" err="1"/>
              <a:t>başlangıçta</a:t>
            </a:r>
            <a:r>
              <a:rPr lang="en-US" sz="2000" dirty="0"/>
              <a:t> SABR</a:t>
            </a:r>
          </a:p>
          <a:p>
            <a:r>
              <a:rPr lang="en-US" sz="2000" dirty="0" err="1"/>
              <a:t>Oligomez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Iyendar</a:t>
            </a:r>
            <a:r>
              <a:rPr lang="en-US" sz="2000" dirty="0"/>
              <a:t> </a:t>
            </a:r>
            <a:r>
              <a:rPr lang="en-US" sz="2000" dirty="0" err="1"/>
              <a:t>çalışmasında</a:t>
            </a:r>
            <a:r>
              <a:rPr lang="en-US" sz="2000" dirty="0"/>
              <a:t> </a:t>
            </a:r>
            <a:r>
              <a:rPr lang="en-US" sz="2000" dirty="0" err="1"/>
              <a:t>konsolidasyon</a:t>
            </a:r>
            <a:r>
              <a:rPr lang="en-US" sz="2000" dirty="0"/>
              <a:t> </a:t>
            </a:r>
            <a:r>
              <a:rPr lang="en-US" sz="2000" dirty="0" err="1"/>
              <a:t>amaçlı</a:t>
            </a:r>
            <a:r>
              <a:rPr lang="en-US" sz="2000" dirty="0"/>
              <a:t> SABR</a:t>
            </a:r>
          </a:p>
          <a:p>
            <a:r>
              <a:rPr lang="en-US" sz="2000" dirty="0"/>
              <a:t>SABR </a:t>
            </a:r>
            <a:r>
              <a:rPr lang="en-US" sz="2000" dirty="0" err="1"/>
              <a:t>yapılacaksa</a:t>
            </a:r>
            <a:r>
              <a:rPr lang="en-US" sz="2000" dirty="0"/>
              <a:t> </a:t>
            </a:r>
            <a:r>
              <a:rPr lang="en-US" sz="2000" dirty="0" err="1"/>
              <a:t>başlangıçta</a:t>
            </a:r>
            <a:r>
              <a:rPr lang="en-US" sz="2000" dirty="0"/>
              <a:t> </a:t>
            </a:r>
            <a:r>
              <a:rPr lang="en-US" sz="2000" dirty="0" err="1"/>
              <a:t>uygulamak</a:t>
            </a:r>
            <a:r>
              <a:rPr lang="en-US" sz="2000" dirty="0"/>
              <a:t> </a:t>
            </a:r>
            <a:r>
              <a:rPr lang="en-US" sz="2000" dirty="0" err="1"/>
              <a:t>önemli</a:t>
            </a:r>
            <a:r>
              <a:rPr lang="en-US" sz="2000" dirty="0"/>
              <a:t>??</a:t>
            </a:r>
          </a:p>
          <a:p>
            <a:r>
              <a:rPr lang="en-US" sz="2000" dirty="0"/>
              <a:t>SABR </a:t>
            </a:r>
            <a:r>
              <a:rPr lang="en-US" sz="2000" dirty="0" err="1"/>
              <a:t>progresyona</a:t>
            </a:r>
            <a:r>
              <a:rPr lang="en-US" sz="2000" dirty="0"/>
              <a:t> </a:t>
            </a:r>
            <a:r>
              <a:rPr lang="en-US" sz="2000" dirty="0" err="1"/>
              <a:t>saklandıysa</a:t>
            </a:r>
            <a:r>
              <a:rPr lang="en-US" sz="2000" dirty="0"/>
              <a:t> </a:t>
            </a:r>
            <a:r>
              <a:rPr lang="en-US" sz="2000" dirty="0" err="1"/>
              <a:t>tüm</a:t>
            </a:r>
            <a:r>
              <a:rPr lang="en-US" sz="2000" dirty="0"/>
              <a:t> </a:t>
            </a:r>
            <a:r>
              <a:rPr lang="en-US" sz="2000" dirty="0" err="1"/>
              <a:t>lezyonlara</a:t>
            </a:r>
            <a:r>
              <a:rPr lang="en-US" sz="2000" dirty="0"/>
              <a:t> SABR </a:t>
            </a:r>
            <a:r>
              <a:rPr lang="en-US" sz="2000" dirty="0" err="1"/>
              <a:t>yapılabiliyorsa</a:t>
            </a:r>
            <a:r>
              <a:rPr lang="en-US" sz="2000" dirty="0"/>
              <a:t> OS ye </a:t>
            </a:r>
            <a:r>
              <a:rPr lang="en-US" sz="2000" dirty="0" err="1"/>
              <a:t>katkı</a:t>
            </a:r>
            <a:r>
              <a:rPr lang="en-US" sz="2000" dirty="0"/>
              <a:t> </a:t>
            </a:r>
            <a:r>
              <a:rPr lang="en-US" sz="2000" dirty="0" err="1"/>
              <a:t>sağlıyor</a:t>
            </a:r>
            <a:endParaRPr lang="en-US" sz="2000" dirty="0"/>
          </a:p>
          <a:p>
            <a:r>
              <a:rPr lang="en-US" sz="2000" dirty="0" err="1"/>
              <a:t>Uygulanacak</a:t>
            </a:r>
            <a:r>
              <a:rPr lang="en-US" sz="2000" dirty="0"/>
              <a:t> SABR </a:t>
            </a:r>
            <a:r>
              <a:rPr lang="en-US" sz="2000" dirty="0" err="1"/>
              <a:t>dozu</a:t>
            </a:r>
            <a:r>
              <a:rPr lang="en-US" sz="2000" dirty="0"/>
              <a:t> </a:t>
            </a:r>
            <a:r>
              <a:rPr lang="en-US" sz="2000" dirty="0" err="1"/>
              <a:t>çalışmalarda</a:t>
            </a:r>
            <a:r>
              <a:rPr lang="en-US" sz="2000" dirty="0"/>
              <a:t> </a:t>
            </a:r>
            <a:r>
              <a:rPr lang="en-US" sz="2000" dirty="0" err="1"/>
              <a:t>farklılıklar</a:t>
            </a:r>
            <a:r>
              <a:rPr lang="en-US" sz="2000" dirty="0"/>
              <a:t> </a:t>
            </a:r>
            <a:r>
              <a:rPr lang="en-US" sz="2000" dirty="0" err="1"/>
              <a:t>göstermekte</a:t>
            </a:r>
            <a:endParaRPr lang="en-US" sz="2000" dirty="0"/>
          </a:p>
          <a:p>
            <a:r>
              <a:rPr lang="en-US" sz="2000" dirty="0" err="1"/>
              <a:t>Akciğer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karaciğer</a:t>
            </a:r>
            <a:r>
              <a:rPr lang="en-US" sz="2000" dirty="0"/>
              <a:t> SABR </a:t>
            </a:r>
            <a:r>
              <a:rPr lang="en-US" sz="2000" dirty="0" err="1"/>
              <a:t>için</a:t>
            </a:r>
            <a:r>
              <a:rPr lang="en-US" sz="2000" dirty="0"/>
              <a:t> BED 100 </a:t>
            </a:r>
            <a:r>
              <a:rPr lang="en-US" sz="2000" dirty="0" err="1"/>
              <a:t>öneriliyor</a:t>
            </a:r>
            <a:endParaRPr lang="en-US" sz="2000" dirty="0"/>
          </a:p>
          <a:p>
            <a:r>
              <a:rPr lang="en-US" sz="2000" dirty="0" err="1"/>
              <a:t>Ancak</a:t>
            </a:r>
            <a:r>
              <a:rPr lang="en-US" sz="2000" dirty="0"/>
              <a:t> </a:t>
            </a:r>
            <a:r>
              <a:rPr lang="en-US" sz="2000" dirty="0" err="1"/>
              <a:t>diğer</a:t>
            </a:r>
            <a:r>
              <a:rPr lang="en-US" sz="2000" dirty="0"/>
              <a:t> </a:t>
            </a:r>
            <a:r>
              <a:rPr lang="en-US" sz="2000" dirty="0" err="1"/>
              <a:t>metastatik</a:t>
            </a:r>
            <a:r>
              <a:rPr lang="en-US" sz="2000" dirty="0"/>
              <a:t> </a:t>
            </a:r>
            <a:r>
              <a:rPr lang="en-US" sz="2000" dirty="0" err="1"/>
              <a:t>bölgelerde</a:t>
            </a:r>
            <a:r>
              <a:rPr lang="en-US" sz="2000" dirty="0"/>
              <a:t> </a:t>
            </a:r>
            <a:r>
              <a:rPr lang="en-US" sz="2000" dirty="0" err="1"/>
              <a:t>yüksek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</a:t>
            </a:r>
            <a:r>
              <a:rPr lang="en-US" sz="2000" dirty="0" err="1"/>
              <a:t>kontrol</a:t>
            </a:r>
            <a:r>
              <a:rPr lang="en-US" sz="2000" dirty="0"/>
              <a:t> </a:t>
            </a:r>
            <a:r>
              <a:rPr lang="en-US" sz="2000" dirty="0" err="1"/>
              <a:t>tek</a:t>
            </a:r>
            <a:r>
              <a:rPr lang="en-US" sz="2000" dirty="0"/>
              <a:t> </a:t>
            </a:r>
            <a:r>
              <a:rPr lang="en-US" sz="2000" dirty="0" err="1"/>
              <a:t>başına</a:t>
            </a:r>
            <a:r>
              <a:rPr lang="en-US" sz="2000" dirty="0"/>
              <a:t> </a:t>
            </a:r>
            <a:r>
              <a:rPr lang="en-US" sz="2000" dirty="0" err="1"/>
              <a:t>SABR’da</a:t>
            </a:r>
            <a:r>
              <a:rPr lang="en-US" sz="2000" dirty="0"/>
              <a:t> BED 75Gy; </a:t>
            </a:r>
          </a:p>
          <a:p>
            <a:r>
              <a:rPr lang="en-US" sz="2000" dirty="0" err="1"/>
              <a:t>Sistemik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uygulanacak</a:t>
            </a:r>
            <a:r>
              <a:rPr lang="en-US" sz="2000" dirty="0"/>
              <a:t> </a:t>
            </a:r>
            <a:r>
              <a:rPr lang="en-US" sz="2000" dirty="0" err="1"/>
              <a:t>ise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 </a:t>
            </a:r>
            <a:r>
              <a:rPr lang="en-US" sz="2000" dirty="0" err="1"/>
              <a:t>kontrol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BED 50-75Gy </a:t>
            </a:r>
            <a:r>
              <a:rPr lang="en-US" sz="2000" dirty="0" err="1"/>
              <a:t>olması</a:t>
            </a:r>
            <a:r>
              <a:rPr lang="en-US" sz="2000" dirty="0"/>
              <a:t> </a:t>
            </a:r>
            <a:r>
              <a:rPr lang="en-US" sz="2000" dirty="0" err="1" smtClean="0"/>
              <a:t>önemli</a:t>
            </a:r>
            <a:endParaRPr lang="en-US" sz="2000" dirty="0"/>
          </a:p>
        </p:txBody>
      </p:sp>
      <p:sp>
        <p:nvSpPr>
          <p:cNvPr id="6" name="Metin kutusu 5">
            <a:extLst>
              <a:ext uri="{FF2B5EF4-FFF2-40B4-BE49-F238E27FC236}">
                <a16:creationId xmlns="" xmlns:a16="http://schemas.microsoft.com/office/drawing/2014/main" id="{148C84AF-7E4F-D6ED-04A9-FDFC7E6D90A9}"/>
              </a:ext>
            </a:extLst>
          </p:cNvPr>
          <p:cNvSpPr txBox="1"/>
          <p:nvPr/>
        </p:nvSpPr>
        <p:spPr>
          <a:xfrm>
            <a:off x="2188029" y="377861"/>
            <a:ext cx="4767943" cy="720197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4800" dirty="0"/>
              <a:t>S</a:t>
            </a:r>
            <a:r>
              <a:rPr lang="tr-TR" sz="48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onuç</a:t>
            </a:r>
            <a:endParaRPr lang="tr-TR" sz="1000" dirty="0">
              <a:solidFill>
                <a:srgbClr val="00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19528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/>
              <a:t>İmmunoterapi</a:t>
            </a:r>
            <a:r>
              <a:rPr lang="en-US" sz="2000" dirty="0"/>
              <a:t>/</a:t>
            </a:r>
            <a:r>
              <a:rPr lang="en-US" sz="2000" dirty="0" err="1"/>
              <a:t>hedefe</a:t>
            </a:r>
            <a:r>
              <a:rPr lang="en-US" sz="2000" dirty="0"/>
              <a:t> </a:t>
            </a:r>
            <a:r>
              <a:rPr lang="en-US" sz="2000" dirty="0" err="1"/>
              <a:t>yönelik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uygulanıyorsa</a:t>
            </a:r>
            <a:r>
              <a:rPr lang="en-US" sz="2000" dirty="0"/>
              <a:t> SABR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birlikte</a:t>
            </a:r>
            <a:r>
              <a:rPr lang="en-US" sz="2000" dirty="0"/>
              <a:t> </a:t>
            </a:r>
            <a:r>
              <a:rPr lang="en-US" sz="2000" dirty="0" err="1"/>
              <a:t>uygulanmaması</a:t>
            </a:r>
            <a:r>
              <a:rPr lang="en-US" sz="2000" dirty="0"/>
              <a:t> </a:t>
            </a:r>
            <a:r>
              <a:rPr lang="en-US" sz="2000" dirty="0" err="1"/>
              <a:t>önemli</a:t>
            </a:r>
            <a:r>
              <a:rPr lang="en-US" sz="2000" dirty="0"/>
              <a:t>. </a:t>
            </a:r>
            <a:r>
              <a:rPr lang="en-US" sz="2000" dirty="0" err="1"/>
              <a:t>Ancak</a:t>
            </a:r>
            <a:r>
              <a:rPr lang="en-US" sz="2000" dirty="0"/>
              <a:t> optimum </a:t>
            </a:r>
            <a:r>
              <a:rPr lang="en-US" sz="2000" dirty="0" err="1"/>
              <a:t>zaman</a:t>
            </a:r>
            <a:r>
              <a:rPr lang="en-US" sz="2000" dirty="0"/>
              <a:t>??</a:t>
            </a:r>
          </a:p>
          <a:p>
            <a:r>
              <a:rPr lang="en-US" sz="2000" dirty="0" err="1"/>
              <a:t>İmmunoterapi</a:t>
            </a:r>
            <a:r>
              <a:rPr lang="en-US" sz="2000" dirty="0"/>
              <a:t>/</a:t>
            </a:r>
            <a:r>
              <a:rPr lang="en-US" sz="2000" dirty="0" err="1"/>
              <a:t>hedefe</a:t>
            </a:r>
            <a:r>
              <a:rPr lang="en-US" sz="2000" dirty="0"/>
              <a:t> </a:t>
            </a:r>
            <a:r>
              <a:rPr lang="en-US" sz="2000" dirty="0" err="1"/>
              <a:t>yönelik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SABR </a:t>
            </a:r>
            <a:r>
              <a:rPr lang="en-US" sz="2000" dirty="0" err="1"/>
              <a:t>kombinasyonunda</a:t>
            </a:r>
            <a:r>
              <a:rPr lang="en-US" sz="2000" dirty="0"/>
              <a:t> </a:t>
            </a:r>
            <a:r>
              <a:rPr lang="en-US" sz="2000" dirty="0" err="1"/>
              <a:t>doz</a:t>
            </a:r>
            <a:r>
              <a:rPr lang="en-US" sz="2000" dirty="0"/>
              <a:t>, </a:t>
            </a:r>
            <a:r>
              <a:rPr lang="en-US" sz="2000" dirty="0" err="1"/>
              <a:t>fraksiyon</a:t>
            </a:r>
            <a:r>
              <a:rPr lang="en-US" sz="2000" dirty="0"/>
              <a:t>??. </a:t>
            </a:r>
            <a:r>
              <a:rPr lang="en-US" sz="2000" dirty="0" err="1"/>
              <a:t>Ancak</a:t>
            </a:r>
            <a:r>
              <a:rPr lang="en-US" sz="2000" dirty="0"/>
              <a:t> </a:t>
            </a:r>
            <a:r>
              <a:rPr lang="en-US" sz="2000" dirty="0" err="1"/>
              <a:t>Oligocare’in</a:t>
            </a:r>
            <a:r>
              <a:rPr lang="en-US" sz="2000" dirty="0"/>
              <a:t> </a:t>
            </a:r>
            <a:r>
              <a:rPr lang="en-US" sz="2000" dirty="0" err="1"/>
              <a:t>önerisine</a:t>
            </a:r>
            <a:r>
              <a:rPr lang="en-US" sz="2000" dirty="0"/>
              <a:t> </a:t>
            </a:r>
            <a:r>
              <a:rPr lang="en-US" sz="2000" dirty="0" err="1"/>
              <a:t>göre</a:t>
            </a:r>
            <a:r>
              <a:rPr lang="en-US" sz="2000" dirty="0"/>
              <a:t> </a:t>
            </a:r>
            <a:r>
              <a:rPr lang="en-US" sz="2000" dirty="0" err="1"/>
              <a:t>doz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fraksiyonda</a:t>
            </a:r>
            <a:r>
              <a:rPr lang="en-US" sz="2000" dirty="0"/>
              <a:t> </a:t>
            </a:r>
            <a:r>
              <a:rPr lang="en-US" sz="2000" dirty="0" err="1"/>
              <a:t>değişikliğe</a:t>
            </a:r>
            <a:r>
              <a:rPr lang="en-US" sz="2000" dirty="0"/>
              <a:t> </a:t>
            </a:r>
            <a:r>
              <a:rPr lang="en-US" sz="2000" dirty="0" err="1"/>
              <a:t>gerek</a:t>
            </a:r>
            <a:r>
              <a:rPr lang="en-US" sz="2000" dirty="0"/>
              <a:t> </a:t>
            </a:r>
            <a:r>
              <a:rPr lang="en-US" sz="2000" dirty="0" err="1"/>
              <a:t>yok</a:t>
            </a:r>
            <a:endParaRPr lang="en-US" sz="2000" dirty="0"/>
          </a:p>
          <a:p>
            <a:r>
              <a:rPr lang="tr-TR" sz="2000" dirty="0" err="1"/>
              <a:t>Immun</a:t>
            </a:r>
            <a:r>
              <a:rPr lang="tr-TR" sz="2000" dirty="0"/>
              <a:t> </a:t>
            </a:r>
            <a:r>
              <a:rPr lang="tr-TR" sz="2000" dirty="0" err="1"/>
              <a:t>check</a:t>
            </a:r>
            <a:r>
              <a:rPr lang="tr-TR" sz="2000" dirty="0"/>
              <a:t> </a:t>
            </a:r>
            <a:r>
              <a:rPr lang="tr-TR" sz="2000" dirty="0" err="1"/>
              <a:t>point</a:t>
            </a:r>
            <a:r>
              <a:rPr lang="tr-TR" sz="2000" dirty="0"/>
              <a:t> inhibitörlerinin ve hedefe yönelik tedavilerin toplam tedavi süresi de tam olarak </a:t>
            </a:r>
            <a:r>
              <a:rPr lang="tr-TR" sz="2000" dirty="0" smtClean="0"/>
              <a:t>bilinmemektedir</a:t>
            </a:r>
          </a:p>
          <a:p>
            <a:r>
              <a:rPr lang="tr-TR" sz="2000" dirty="0" smtClean="0"/>
              <a:t>Likit biyopsi ile dolaşımdaki </a:t>
            </a:r>
            <a:r>
              <a:rPr lang="tr-TR" sz="2000" dirty="0" err="1" smtClean="0"/>
              <a:t>Tm</a:t>
            </a:r>
            <a:r>
              <a:rPr lang="tr-TR" sz="2000" dirty="0" smtClean="0"/>
              <a:t> DNA’sı doğru hastayı </a:t>
            </a:r>
            <a:r>
              <a:rPr lang="tr-TR" sz="2000" dirty="0" err="1" smtClean="0"/>
              <a:t>seçebimek</a:t>
            </a:r>
            <a:r>
              <a:rPr lang="tr-TR" sz="2000" dirty="0" smtClean="0"/>
              <a:t> için gelecekte belirteç olabilir</a:t>
            </a:r>
          </a:p>
          <a:p>
            <a:r>
              <a:rPr lang="tr-TR" sz="2000" dirty="0" err="1" smtClean="0"/>
              <a:t>Oligometastatik</a:t>
            </a:r>
            <a:r>
              <a:rPr lang="tr-TR" sz="2000" dirty="0" smtClean="0"/>
              <a:t> akciğer hastanın </a:t>
            </a:r>
            <a:r>
              <a:rPr lang="tr-TR" sz="2000" dirty="0" err="1" smtClean="0"/>
              <a:t>primer</a:t>
            </a:r>
            <a:r>
              <a:rPr lang="tr-TR" sz="2000" dirty="0" smtClean="0"/>
              <a:t> bölgesine </a:t>
            </a:r>
            <a:r>
              <a:rPr lang="tr-TR" sz="2000" dirty="0" err="1" smtClean="0"/>
              <a:t>küratif</a:t>
            </a:r>
            <a:r>
              <a:rPr lang="tr-TR" sz="2000" dirty="0" smtClean="0"/>
              <a:t> yaklaşılmalı</a:t>
            </a:r>
            <a:endParaRPr lang="tr-TR" sz="2000" dirty="0"/>
          </a:p>
          <a:p>
            <a:endParaRPr lang="en-US" sz="2000" dirty="0"/>
          </a:p>
        </p:txBody>
      </p:sp>
      <p:sp>
        <p:nvSpPr>
          <p:cNvPr id="4" name="Metin kutusu 2">
            <a:extLst>
              <a:ext uri="{FF2B5EF4-FFF2-40B4-BE49-F238E27FC236}">
                <a16:creationId xmlns="" xmlns:a16="http://schemas.microsoft.com/office/drawing/2014/main" id="{865206CB-6BE7-4602-F0E7-EC3FCF6F9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1336" tIns="21336" rIns="21336" bIns="21336" numCol="1" spcCol="16002" rtlCol="0" anchor="ctr">
            <a:spAutoFit/>
          </a:bodyPr>
          <a:lstStyle/>
          <a:p>
            <a:pPr algn="ctr" defTabSz="1024128" hangingPunct="0">
              <a:lnSpc>
                <a:spcPct val="90000"/>
              </a:lnSpc>
            </a:pPr>
            <a:r>
              <a:rPr lang="tr-TR" sz="4800" dirty="0"/>
              <a:t>S</a:t>
            </a:r>
            <a:r>
              <a:rPr lang="tr-TR" sz="4800" dirty="0">
                <a:solidFill>
                  <a:srgbClr val="000000"/>
                </a:solidFill>
                <a:latin typeface="Canela Text Regular"/>
                <a:ea typeface="Canela Text Regular"/>
                <a:cs typeface="Canela Text Regular"/>
                <a:sym typeface="Canela Text Regular"/>
              </a:rPr>
              <a:t>onuç</a:t>
            </a:r>
            <a:endParaRPr lang="tr-TR" sz="1000" dirty="0">
              <a:solidFill>
                <a:srgbClr val="000000"/>
              </a:solidFill>
              <a:latin typeface="Canela Text Regular"/>
              <a:ea typeface="Canela Text Regular"/>
              <a:cs typeface="Canela Text Regular"/>
              <a:sym typeface="Canela Tex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403900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9EE986B3-975C-46AE-85AF-4B17E300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 descr="metin, ağaç, açık hava, gök içeren bir resim&#10;&#10;Açıklama otomatik olarak oluşturuldu">
            <a:extLst>
              <a:ext uri="{FF2B5EF4-FFF2-40B4-BE49-F238E27FC236}">
                <a16:creationId xmlns="" xmlns:a16="http://schemas.microsoft.com/office/drawing/2014/main" id="{8DC94D83-39A9-4CA6-971A-0B8E0DFBD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"/>
            <a:ext cx="9144002" cy="6858001"/>
          </a:xfrm>
        </p:spPr>
      </p:pic>
      <p:sp>
        <p:nvSpPr>
          <p:cNvPr id="6" name="Dikdörtgen 5">
            <a:extLst>
              <a:ext uri="{FF2B5EF4-FFF2-40B4-BE49-F238E27FC236}">
                <a16:creationId xmlns="" xmlns:a16="http://schemas.microsoft.com/office/drawing/2014/main" id="{D6608E97-9A1A-48C9-ADF6-060D02B8613B}"/>
              </a:ext>
            </a:extLst>
          </p:cNvPr>
          <p:cNvSpPr/>
          <p:nvPr/>
        </p:nvSpPr>
        <p:spPr>
          <a:xfrm>
            <a:off x="2298365" y="1298125"/>
            <a:ext cx="4975598" cy="9333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8405" tIns="19202" rIns="38405" bIns="19202" rtlCol="0" anchor="ctr"/>
          <a:lstStyle/>
          <a:p>
            <a:pPr algn="ctr"/>
            <a:r>
              <a:rPr lang="tr-TR" sz="4500" b="1" dirty="0"/>
              <a:t>Teşekkür Ederim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="" xmlns:a16="http://schemas.microsoft.com/office/drawing/2014/main" id="{D4623894-DDA3-3A7A-ACF9-3E0913FE9553}"/>
              </a:ext>
            </a:extLst>
          </p:cNvPr>
          <p:cNvSpPr txBox="1">
            <a:spLocks/>
          </p:cNvSpPr>
          <p:nvPr/>
        </p:nvSpPr>
        <p:spPr>
          <a:xfrm>
            <a:off x="6323446" y="2787144"/>
            <a:ext cx="2762044" cy="416307"/>
          </a:xfrm>
          <a:prstGeom prst="rect">
            <a:avLst/>
          </a:prstGeom>
        </p:spPr>
        <p:txBody>
          <a:bodyPr lIns="38405" tIns="19202" rIns="38405" bIns="19202"/>
          <a:lstStyle>
            <a:lvl1pPr marL="5461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  <a:lvl2pPr marL="10922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2pPr>
            <a:lvl3pPr marL="16383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3pPr>
            <a:lvl4pPr marL="21844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4pPr>
            <a:lvl5pPr marL="27305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5pPr>
            <a:lvl6pPr marL="32766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6pPr>
            <a:lvl7pPr marL="38227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7pPr>
            <a:lvl8pPr marL="43688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8pPr>
            <a:lvl9pPr marL="4914900" marR="0" indent="-546100" algn="l" defTabSz="2438338" rtl="0" latinLnBrk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Tx/>
              <a:buSzPct val="150000"/>
              <a:buFontTx/>
              <a:buChar char="•"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nela Text Regular"/>
                <a:ea typeface="Canela Text Regular"/>
                <a:cs typeface="Canela Text Regular"/>
                <a:sym typeface="Canela Text Regular"/>
              </a:defRPr>
            </a:lvl9pPr>
          </a:lstStyle>
          <a:p>
            <a:pPr marL="0" indent="0" algn="r"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bernaakkus@yahoo.com</a:t>
            </a:r>
          </a:p>
        </p:txBody>
      </p:sp>
    </p:spTree>
    <p:extLst>
      <p:ext uri="{BB962C8B-B14F-4D97-AF65-F5344CB8AC3E}">
        <p14:creationId xmlns:p14="http://schemas.microsoft.com/office/powerpoint/2010/main" val="2538986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21197</TotalTime>
  <Words>2254</Words>
  <Application>Microsoft Macintosh PowerPoint</Application>
  <PresentationFormat>On-screen Show (4:3)</PresentationFormat>
  <Paragraphs>323</Paragraphs>
  <Slides>92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Office Theme</vt:lpstr>
      <vt:lpstr>Oligometastatik Küçük Hücre Dışı Akciğer Kanserinde SABR</vt:lpstr>
      <vt:lpstr>Sunum Akışı</vt:lpstr>
      <vt:lpstr>PowerPoint Presentation</vt:lpstr>
      <vt:lpstr>Tedavi Amacımız Ne?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Oligometastatik hastalık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Oligometastatik NSCLC İmmunoterapi-SABR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SABR-COMET-3</vt:lpstr>
      <vt:lpstr>PowerPoint Presentation</vt:lpstr>
      <vt:lpstr>Çılgın SORULAR</vt:lpstr>
      <vt:lpstr>ASTRO-2023</vt:lpstr>
      <vt:lpstr>ASTRO-2023</vt:lpstr>
      <vt:lpstr>PowerPoint Presentation</vt:lpstr>
      <vt:lpstr>PowerPoint Presentation</vt:lpstr>
      <vt:lpstr>Sonuç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BERNA YILDIRIM</dc:creator>
  <cp:lastModifiedBy>BERNA YILDIRIM</cp:lastModifiedBy>
  <cp:revision>124</cp:revision>
  <dcterms:created xsi:type="dcterms:W3CDTF">2023-11-04T06:33:37Z</dcterms:created>
  <dcterms:modified xsi:type="dcterms:W3CDTF">2023-11-24T22:40:30Z</dcterms:modified>
</cp:coreProperties>
</file>