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</p:sldIdLst>
  <p:sldSz cx="10071100" cy="56642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49262" rtl="0" fontAlgn="auto" latinLnBrk="0" hangingPunct="0">
      <a:lnSpc>
        <a:spcPct val="93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CDD"/>
          </a:solidFill>
        </a:fill>
      </a:tcStyle>
    </a:wholeTbl>
    <a:band2H>
      <a:tcTxStyle b="def" i="def"/>
      <a:tcStyle>
        <a:tcBdr/>
        <a:fill>
          <a:solidFill>
            <a:srgbClr val="E6F6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3" name="Shape 6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defTabSz="449262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Shape 3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xfrm>
            <a:off x="1996942" y="951408"/>
            <a:ext cx="6077216" cy="1917570"/>
          </a:xfrm>
          <a:prstGeom prst="rect">
            <a:avLst/>
          </a:prstGeom>
        </p:spPr>
        <p:txBody>
          <a:bodyPr lIns="29501" tIns="29501" rIns="29501" bIns="29501" anchor="b"/>
          <a:lstStyle>
            <a:lvl1pPr defTabSz="339261">
              <a:lnSpc>
                <a:spcPct val="100000"/>
              </a:lnSpc>
              <a:defRPr sz="46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8" name="Shape 48"/>
          <p:cNvSpPr/>
          <p:nvPr>
            <p:ph type="body" sz="quarter" idx="1"/>
          </p:nvPr>
        </p:nvSpPr>
        <p:spPr>
          <a:xfrm>
            <a:off x="1996942" y="2920601"/>
            <a:ext cx="6077216" cy="656401"/>
          </a:xfrm>
          <a:prstGeom prst="rect">
            <a:avLst/>
          </a:prstGeom>
        </p:spPr>
        <p:txBody>
          <a:bodyPr lIns="29501" tIns="29501" rIns="29501" bIns="29501"/>
          <a:lstStyle>
            <a:lvl1pPr marL="0" indent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algn="ctr" defTabSz="339261">
              <a:lnSpc>
                <a:spcPct val="100000"/>
              </a:lnSpc>
              <a:spcBef>
                <a:spcPts val="0"/>
              </a:spcBef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xfrm>
            <a:off x="4925399" y="5372877"/>
            <a:ext cx="212927" cy="211403"/>
          </a:xfrm>
          <a:prstGeom prst="rect">
            <a:avLst/>
          </a:prstGeom>
        </p:spPr>
        <p:txBody>
          <a:bodyPr lIns="29501" tIns="29501" rIns="29501" bIns="29501" anchor="t"/>
          <a:lstStyle>
            <a:lvl1pPr algn="ctr" defTabSz="339261">
              <a:lnSpc>
                <a:spcPct val="100000"/>
              </a:lnSpc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sldNum" sz="quarter" idx="2"/>
          </p:nvPr>
        </p:nvSpPr>
        <p:spPr>
          <a:xfrm>
            <a:off x="4925399" y="5372877"/>
            <a:ext cx="212927" cy="211403"/>
          </a:xfrm>
          <a:prstGeom prst="rect">
            <a:avLst/>
          </a:prstGeom>
        </p:spPr>
        <p:txBody>
          <a:bodyPr lIns="29501" tIns="29501" rIns="29501" bIns="29501" anchor="t"/>
          <a:lstStyle>
            <a:lvl1pPr algn="ctr" defTabSz="339261">
              <a:lnSpc>
                <a:spcPct val="100000"/>
              </a:lnSpc>
              <a:defRPr sz="10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503237" y="225425"/>
            <a:ext cx="9061451" cy="94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503237" y="1325562"/>
            <a:ext cx="9061451" cy="3282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943970" y="5117749"/>
            <a:ext cx="273652" cy="26425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ransition xmlns:p14="http://schemas.microsoft.com/office/powerpoint/2010/main" spd="med" advClick="1"/>
  <p:txStyles>
    <p:titleStyle>
      <a:lvl1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42900" marR="0" indent="0" algn="l" defTabSz="449262" rtl="0" latinLnBrk="0">
        <a:lnSpc>
          <a:spcPct val="93000"/>
        </a:lnSpc>
        <a:spcBef>
          <a:spcPts val="14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449262" rtl="0" latinLnBrk="0">
        <a:lnSpc>
          <a:spcPct val="93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da.yirmibesogluerkal@sbu.edu.tr?subject=" TargetMode="Externa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pn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n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png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pn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pn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9.png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0.png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1.png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2.png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3.png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png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7.png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8.png"/></Relationships>
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9.png"/><Relationship Id="rId3" Type="http://schemas.openxmlformats.org/officeDocument/2006/relationships/image" Target="../media/image70.png"/></Relationships>
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1.png"/></Relationships>
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/Relationships>
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
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6.png"/></Relationships>
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7.png"/></Relationships>
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8.png"/></Relationships>
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/Relationships>
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/Relationships>
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5.png"/></Relationships>

</file>

<file path=ppt/slides/_rels/slide6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6.png"/></Relationships>

</file>

<file path=ppt/slides/_rels/slide6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/Relationships>

</file>

<file path=ppt/slides/_rels/slide6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9.png"/></Relationships>

</file>

<file path=ppt/slides/_rels/slide6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0.png"/></Relationships>

</file>

<file path=ppt/slides/_rels/slide6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1.png"/></Relationships>

</file>

<file path=ppt/slides/_rels/slide6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2.png"/></Relationships>

</file>

<file path=ppt/slides/_rels/slide6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3.png"/></Relationships>

</file>

<file path=ppt/slides/_rels/slide6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4.png"/></Relationships>

</file>

<file path=ppt/slides/_rels/slide7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5.png"/></Relationships>

</file>

<file path=ppt/slides/_rels/slide7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6.png"/></Relationships>

</file>

<file path=ppt/slides/_rels/slide7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/Relationships>

</file>

<file path=ppt/slides/_rels/slide7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9.png"/><Relationship Id="rId3" Type="http://schemas.openxmlformats.org/officeDocument/2006/relationships/image" Target="../media/image100.png"/></Relationships>

</file>

<file path=ppt/slides/_rels/slide7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1.png"/></Relationships>

</file>

<file path=ppt/slides/_rels/slide7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2.png"/></Relationships>

</file>

<file path=ppt/slides/_rels/slide7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3.png"/></Relationships>

</file>

<file path=ppt/slides/_rels/slide7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4.png"/><Relationship Id="rId3" Type="http://schemas.openxmlformats.org/officeDocument/2006/relationships/image" Target="../media/image105.png"/></Relationships>

</file>

<file path=ppt/slides/_rels/slide7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6.png"/></Relationships>

</file>

<file path=ppt/slides/_rels/slide7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7.png"/></Relationships>

</file>

<file path=ppt/slides/_rels/slide8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/Relationships>

</file>

<file path=ppt/slides/_rels/slide8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0.png"/></Relationships>

</file>

<file path=ppt/slides/_rels/slide8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/Relationships>

</file>

<file path=ppt/slides/_rels/slide8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3.png"/><Relationship Id="rId3" Type="http://schemas.openxmlformats.org/officeDocument/2006/relationships/image" Target="../media/image114.png"/></Relationships>

</file>

<file path=ppt/slides/_rels/slide8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5.png"/></Relationships>

</file>

<file path=ppt/slides/_rels/slide8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118.png"/></Relationships>

</file>

<file path=ppt/slides/_rels/slide8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1863681" y="3725440"/>
            <a:ext cx="6343738" cy="1590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Prof. Dr. Eda Yirmibeşoğlu Erkal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Sağlık Bilimleri Üniversitesi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Ümraniye Eğitim ve Araştırma Hastanesi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u="sng">
                <a:hlinkClick r:id="rId2" invalidUrl="" action="" tgtFrame="" tooltip="" history="1" highlightClick="0" endSnd="0"/>
              </a:rPr>
              <a:t>eda.yirmibesogluerkal@sbu.edu.tr</a:t>
            </a:r>
          </a:p>
        </p:txBody>
      </p:sp>
      <p:sp>
        <p:nvSpPr>
          <p:cNvPr id="66" name="Shape 66"/>
          <p:cNvSpPr/>
          <p:nvPr/>
        </p:nvSpPr>
        <p:spPr>
          <a:xfrm>
            <a:off x="739376" y="380044"/>
            <a:ext cx="8592348" cy="28478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4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Küçük Hücreli Dışı</a:t>
            </a:r>
          </a:p>
          <a:p>
            <a:pPr algn="ctr" defTabSz="1300162">
              <a:lnSpc>
                <a:spcPct val="100000"/>
              </a:lnSpc>
              <a:defRPr sz="4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Akciğer Kanserine Bağlı</a:t>
            </a:r>
          </a:p>
          <a:p>
            <a:pPr algn="ctr" defTabSz="1300162">
              <a:lnSpc>
                <a:spcPct val="100000"/>
              </a:lnSpc>
              <a:defRPr sz="46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Beyin Metastazlarında Radyoterapi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" y="736877"/>
            <a:ext cx="10071102" cy="4939536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Shape 69"/>
          <p:cNvSpPr/>
          <p:nvPr/>
        </p:nvSpPr>
        <p:spPr>
          <a:xfrm>
            <a:off x="652059" y="278470"/>
            <a:ext cx="8766982" cy="4221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KHDAK’e bağlı beyin metastazları: Klasik ve güncel tedavi stratejilerine genel bakış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4"/>
          <p:cNvGrpSpPr/>
          <p:nvPr/>
        </p:nvGrpSpPr>
        <p:grpSpPr>
          <a:xfrm>
            <a:off x="1974850" y="482599"/>
            <a:ext cx="5689600" cy="3594102"/>
            <a:chOff x="0" y="0"/>
            <a:chExt cx="5689600" cy="3594100"/>
          </a:xfrm>
        </p:grpSpPr>
        <p:pic>
          <p:nvPicPr>
            <p:cNvPr id="7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-1"/>
              <a:ext cx="5689600" cy="1295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2" name="image3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7150" y="1289050"/>
              <a:ext cx="5575300" cy="1333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3" name="image4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7950" y="2603500"/>
              <a:ext cx="5473700" cy="990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5" name="Shape 75"/>
          <p:cNvSpPr/>
          <p:nvPr/>
        </p:nvSpPr>
        <p:spPr>
          <a:xfrm>
            <a:off x="730543" y="4223753"/>
            <a:ext cx="8178214" cy="1006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Tanı anında hastaların %18’inde beyin metastazı görülmektedir.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Hastaların %11’inde beyin tek başına metastaz bölgesi.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Tedavi sırasında hastaların %40’ında beyin metastazı gelişmektedir.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08200" y="-95250"/>
            <a:ext cx="5854700" cy="1892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image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089" y="1913140"/>
            <a:ext cx="4515066" cy="215492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image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15624" y="3528516"/>
            <a:ext cx="5076076" cy="1815363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Shape 80"/>
          <p:cNvSpPr/>
          <p:nvPr/>
        </p:nvSpPr>
        <p:spPr>
          <a:xfrm>
            <a:off x="4766783" y="2036690"/>
            <a:ext cx="4731976" cy="1590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1997 RTOG-RPA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yaş, KPS, primer tümörün cevabı (metastaz sayısı, AC ve KC metastaz varlığı, önceki tedavileri dahil edilmedi)</a:t>
            </a:r>
          </a:p>
        </p:txBody>
      </p:sp>
      <p:sp>
        <p:nvSpPr>
          <p:cNvPr id="81" name="Shape 81"/>
          <p:cNvSpPr/>
          <p:nvPr/>
        </p:nvSpPr>
        <p:spPr>
          <a:xfrm>
            <a:off x="168403" y="4031748"/>
            <a:ext cx="4400438" cy="1590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2008 Sperduto GPA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5 RTOG randomize çalışma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Yaş, KPS, beyin met. sayısı, ekstrakranial met. varlığı dikkate alınarak sınıflama yapıldı.</a:t>
            </a:r>
          </a:p>
        </p:txBody>
      </p:sp>
      <p:sp>
        <p:nvSpPr>
          <p:cNvPr id="82" name="Shape 82"/>
          <p:cNvSpPr/>
          <p:nvPr/>
        </p:nvSpPr>
        <p:spPr>
          <a:xfrm>
            <a:off x="1505136" y="1623810"/>
            <a:ext cx="7060828" cy="422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Multiple beyin metastazlarının standart tedavisi TBRT.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845" y="774700"/>
            <a:ext cx="5549903" cy="1625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image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34481" y="2667000"/>
            <a:ext cx="5524502" cy="23114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Shape 86"/>
          <p:cNvSpPr/>
          <p:nvPr/>
        </p:nvSpPr>
        <p:spPr>
          <a:xfrm>
            <a:off x="5900744" y="1141340"/>
            <a:ext cx="3948793" cy="1298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DS-GPA (hastalık spesifik)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Akciğer kanseri için spesifik.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Aynı prognostik faktörleri kapsar.</a:t>
            </a:r>
          </a:p>
        </p:txBody>
      </p:sp>
      <p:sp>
        <p:nvSpPr>
          <p:cNvPr id="87" name="Shape 87"/>
          <p:cNvSpPr/>
          <p:nvPr/>
        </p:nvSpPr>
        <p:spPr>
          <a:xfrm>
            <a:off x="423344" y="3122540"/>
            <a:ext cx="3558346" cy="2175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2017 Lung-molGPA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Moleküler özelliklere göre sınıflama güncellendi.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EGFR ve ALK genetik mutasyonlar  eklendi (adenokarsinom alt grubunda)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68849" y="84228"/>
            <a:ext cx="4133402" cy="2491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image1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374" y="3300815"/>
            <a:ext cx="4040060" cy="2274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image1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73160" y="3315680"/>
            <a:ext cx="4040061" cy="2244479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hape 92"/>
          <p:cNvSpPr/>
          <p:nvPr/>
        </p:nvSpPr>
        <p:spPr>
          <a:xfrm>
            <a:off x="1081492" y="2538340"/>
            <a:ext cx="7908116" cy="1082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1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Yeni teknikler ile SRS veya SRT ön plana çıktı.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1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Yan etkileri azaltmak, yaşam kalitesini arttırmak ve kontrolü sağlamak amaç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6300" y="1073150"/>
            <a:ext cx="5778500" cy="35179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Shape 95"/>
          <p:cNvSpPr/>
          <p:nvPr/>
        </p:nvSpPr>
        <p:spPr>
          <a:xfrm>
            <a:off x="1278642" y="291357"/>
            <a:ext cx="7513816" cy="84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4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Yeni sistemik tedavilerle radyoterapi kombinasyonu tartışılan konu olarak gündemde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age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63575"/>
            <a:ext cx="10071100" cy="4137051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/>
          <p:nvPr/>
        </p:nvSpPr>
        <p:spPr>
          <a:xfrm>
            <a:off x="2195879" y="245643"/>
            <a:ext cx="5679341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KHDAK’e bağlı beyin metaztazları için TBRT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image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300" y="1473200"/>
            <a:ext cx="6032500" cy="33274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Shape 101"/>
          <p:cNvSpPr/>
          <p:nvPr/>
        </p:nvSpPr>
        <p:spPr>
          <a:xfrm>
            <a:off x="1255773" y="354857"/>
            <a:ext cx="7559555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Beyin metastazlarında lokal kontrolü arttırmak için cerrahiyi takiben adjuvant veya primer tedavi olarak TBRT uygulanmaktadır.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06600" y="2190750"/>
            <a:ext cx="6057900" cy="18923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Shape 104"/>
          <p:cNvSpPr/>
          <p:nvPr/>
        </p:nvSpPr>
        <p:spPr>
          <a:xfrm>
            <a:off x="1367542" y="608857"/>
            <a:ext cx="7336016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3500" tIns="63500" rIns="63500" bIns="6350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Multiple beyin metastazlarında standart tedavi olan TBRT %70-93 genel cevap oranları ve %60-80 vakada lokal ve uzak beyin metastazı kontrolü ile semptomlarda iyileşme sağlamaktadır.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300" y="2114550"/>
            <a:ext cx="6032500" cy="186690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Shape 107"/>
          <p:cNvSpPr/>
          <p:nvPr/>
        </p:nvSpPr>
        <p:spPr>
          <a:xfrm>
            <a:off x="457706" y="316758"/>
            <a:ext cx="9155687" cy="177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600" tIns="228600" rIns="228600" bIns="22860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Tedavi kararında prognostik özelliklerine göre hasta seçimi önerilmektedir.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Total doz 30Gy/10f ile %59 radyolojik cevap, %24 tam cevap görülmektedir.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age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3403" y="1873250"/>
            <a:ext cx="5504294" cy="3658133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hape 110"/>
          <p:cNvSpPr/>
          <p:nvPr/>
        </p:nvSpPr>
        <p:spPr>
          <a:xfrm>
            <a:off x="223029" y="126258"/>
            <a:ext cx="9625042" cy="178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2018 Cochrane Library meta-analizinde standart tedavi dozlarının üzeri GS artışı sağlamadığı gibi nörolojik fonksiyonları ve semptomları da iyileştirmemektedir.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Daha düşük dozlarda ise GS kötüleşmekte ve nörolojik fonksiyonlar iyileşmemektedir.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300" y="2432050"/>
            <a:ext cx="6032500" cy="1917700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Shape 113"/>
          <p:cNvSpPr/>
          <p:nvPr/>
        </p:nvSpPr>
        <p:spPr>
          <a:xfrm>
            <a:off x="1984508" y="329458"/>
            <a:ext cx="7166004" cy="178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 için tartışma konuları: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 vs en iyi bakım</a:t>
            </a: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TBRT’nin diğer lokal tedavilerle kombinasyonu</a:t>
            </a: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 ile sistemik tedavilerin kombinasyonu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image2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15881"/>
            <a:ext cx="10071100" cy="3432437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Shape 116"/>
          <p:cNvSpPr/>
          <p:nvPr/>
        </p:nvSpPr>
        <p:spPr>
          <a:xfrm>
            <a:off x="898669" y="93244"/>
            <a:ext cx="8273761" cy="11460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(QUARTZ) Cerrahi ve SRT’ye uygun olmayan KHDAK’e bağlı beyin metaztazları tedavisinde TBRT ile vs tek başına destek tedavisi: Faz III, non-inferiority, randomize çalışma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image2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121" y="9101"/>
            <a:ext cx="7159914" cy="5163399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Shape 119"/>
          <p:cNvSpPr/>
          <p:nvPr/>
        </p:nvSpPr>
        <p:spPr>
          <a:xfrm>
            <a:off x="5825923" y="725641"/>
            <a:ext cx="349079" cy="277665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FFFF"/>
          </a:solidFill>
          <a:ln w="25400">
            <a:solidFill>
              <a:srgbClr val="CC4A3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20" name="Shape 120"/>
          <p:cNvSpPr/>
          <p:nvPr/>
        </p:nvSpPr>
        <p:spPr>
          <a:xfrm>
            <a:off x="3012400" y="4108605"/>
            <a:ext cx="349080" cy="27766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FFFF"/>
          </a:solidFill>
          <a:ln w="25400">
            <a:solidFill>
              <a:srgbClr val="CC4A3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21" name="Shape 121"/>
          <p:cNvSpPr/>
          <p:nvPr/>
        </p:nvSpPr>
        <p:spPr>
          <a:xfrm>
            <a:off x="6246964" y="3096828"/>
            <a:ext cx="349080" cy="277663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FFFF"/>
          </a:solidFill>
          <a:ln w="25400">
            <a:solidFill>
              <a:srgbClr val="CC4A3F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22" name="Shape 122"/>
          <p:cNvSpPr/>
          <p:nvPr/>
        </p:nvSpPr>
        <p:spPr>
          <a:xfrm>
            <a:off x="7766009" y="448092"/>
            <a:ext cx="2290984" cy="178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 ile birlikte destek tedavisi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60 yaş altı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RPA sınıf 1</a:t>
            </a:r>
          </a:p>
        </p:txBody>
      </p:sp>
      <p:sp>
        <p:nvSpPr>
          <p:cNvPr id="123" name="Shape 123"/>
          <p:cNvSpPr/>
          <p:nvPr/>
        </p:nvSpPr>
        <p:spPr>
          <a:xfrm>
            <a:off x="7766009" y="3381792"/>
            <a:ext cx="2290984" cy="211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Tek başına destek tedavisi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GPA skoru düşük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kötü prognoz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ileri yaş</a:t>
            </a:r>
          </a:p>
        </p:txBody>
      </p:sp>
      <p:sp>
        <p:nvSpPr>
          <p:cNvPr id="124" name="Shape 124"/>
          <p:cNvSpPr/>
          <p:nvPr/>
        </p:nvSpPr>
        <p:spPr>
          <a:xfrm>
            <a:off x="2834600" y="895094"/>
            <a:ext cx="349080" cy="277663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FFFFFF"/>
          </a:solidFill>
          <a:ln w="25400">
            <a:solidFill>
              <a:srgbClr val="CC4A3F"/>
            </a:solidFill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2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53754" y="2368005"/>
            <a:ext cx="5010202" cy="13344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image2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1750" y="234950"/>
            <a:ext cx="4920415" cy="2229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24.png"/>
          <p:cNvPicPr>
            <a:picLocks noChangeAspect="1"/>
          </p:cNvPicPr>
          <p:nvPr/>
        </p:nvPicPr>
        <p:blipFill>
          <a:blip r:embed="rId4">
            <a:extLst/>
          </a:blip>
          <a:srcRect l="0" t="3953" r="0" b="0"/>
          <a:stretch>
            <a:fillRect/>
          </a:stretch>
        </p:blipFill>
        <p:spPr>
          <a:xfrm>
            <a:off x="165100" y="4260848"/>
            <a:ext cx="5424478" cy="110870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Shape 129"/>
          <p:cNvSpPr/>
          <p:nvPr/>
        </p:nvSpPr>
        <p:spPr>
          <a:xfrm>
            <a:off x="4946610" y="128690"/>
            <a:ext cx="5424489" cy="211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71 merkez çalışmaya dahil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Primer sonlanım noktası QALYs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Destek tedavi+TBRT 46.7 gün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Destek tedavi 41.7 gün</a:t>
            </a:r>
          </a:p>
        </p:txBody>
      </p:sp>
      <p:sp>
        <p:nvSpPr>
          <p:cNvPr id="130" name="Shape 130"/>
          <p:cNvSpPr/>
          <p:nvPr/>
        </p:nvSpPr>
        <p:spPr>
          <a:xfrm>
            <a:off x="172151" y="2719881"/>
            <a:ext cx="4944411" cy="1082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En sık yan etki enfeksiyon, nörolojik yan etki, pulmoner semptomlar (gruplar arası fark yok)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age2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0364" y="87495"/>
            <a:ext cx="5143957" cy="2867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image2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68750" y="3181350"/>
            <a:ext cx="5569976" cy="2251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Shape 134"/>
          <p:cNvSpPr/>
          <p:nvPr/>
        </p:nvSpPr>
        <p:spPr>
          <a:xfrm>
            <a:off x="5734010" y="524291"/>
            <a:ext cx="3896095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 bağımlı QALYs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EQ-5D (EORTCQoL-BN20)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GS ve yaşam kalitesini birleştiriyor</a:t>
            </a:r>
          </a:p>
        </p:txBody>
      </p:sp>
      <p:sp>
        <p:nvSpPr>
          <p:cNvPr id="135" name="Shape 135"/>
          <p:cNvSpPr/>
          <p:nvPr/>
        </p:nvSpPr>
        <p:spPr>
          <a:xfrm>
            <a:off x="178602" y="3052971"/>
            <a:ext cx="3272110" cy="178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 yan etkileri: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Başdönmesi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Saç dökülmesi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Kusma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Kuru, kaşıntılı saçlı deri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mage27.png"/>
          <p:cNvPicPr>
            <a:picLocks noChangeAspect="1"/>
          </p:cNvPicPr>
          <p:nvPr/>
        </p:nvPicPr>
        <p:blipFill>
          <a:blip r:embed="rId2">
            <a:extLst/>
          </a:blip>
          <a:srcRect l="0" t="5217" r="0" b="0"/>
          <a:stretch>
            <a:fillRect/>
          </a:stretch>
        </p:blipFill>
        <p:spPr>
          <a:xfrm>
            <a:off x="3172038" y="3663658"/>
            <a:ext cx="6302162" cy="1601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mage28.png"/>
          <p:cNvPicPr>
            <a:picLocks noChangeAspect="1"/>
          </p:cNvPicPr>
          <p:nvPr/>
        </p:nvPicPr>
        <p:blipFill>
          <a:blip r:embed="rId3">
            <a:extLst/>
          </a:blip>
          <a:srcRect l="0" t="3632" r="0" b="0"/>
          <a:stretch>
            <a:fillRect/>
          </a:stretch>
        </p:blipFill>
        <p:spPr>
          <a:xfrm>
            <a:off x="399302" y="619081"/>
            <a:ext cx="4962877" cy="2701948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/>
          <p:nvPr/>
        </p:nvSpPr>
        <p:spPr>
          <a:xfrm>
            <a:off x="5022810" y="270292"/>
            <a:ext cx="4569541" cy="2441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QUARTZ çalışmasına göre genç hastalarda TBRT sağkalım katkısı sağlayabilmektedir.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Diğer gruplar için QALY ve GS farkı olmaksızın destek tedavi tek başına önerilebilmektedir.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/>
          <p:nvPr/>
        </p:nvSpPr>
        <p:spPr>
          <a:xfrm>
            <a:off x="1111965" y="1928877"/>
            <a:ext cx="7847170" cy="18064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 yan etkilerini azaltmak amaç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Sınırlı sayıda metastatik odak - sınırlı tedavi etkisi?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Randomize çalışmalar alt grup analiz sonuçları ne öneriyor?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age2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343512"/>
            <a:ext cx="10071100" cy="4145576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1425124" y="359943"/>
            <a:ext cx="7220852" cy="6888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RTOG 9508, Faz III randomize çalışma</a:t>
            </a:r>
          </a:p>
          <a:p>
            <a:pPr algn="ctr" defTabSz="1300162">
              <a:lnSpc>
                <a:spcPct val="100000"/>
              </a:lnSpc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1-3 beyin metastazı olan hastalarda TBRT vs TBRT ve SRS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age3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0746" y="2235200"/>
            <a:ext cx="8409608" cy="3262744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Shape 147"/>
          <p:cNvSpPr/>
          <p:nvPr/>
        </p:nvSpPr>
        <p:spPr>
          <a:xfrm>
            <a:off x="221424" y="143292"/>
            <a:ext cx="9628253" cy="211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RPA sınıflaması yerine GPA sınıflaması ile analiz yapılmış.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İyi prognozlu (GPA 3.5-4) hastalarda metastaz sayısından bağımsız olarak TBRT+SRS tek başına SRS’e göre sağkalım avantajı gösterilmiş.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Özellikle alt grup analizde ise 1, 2 veya 3 metastazı olan (GPA 3.5-4 veya RPA sınıf I) hastalarda TBRT+SRS ile sağkalım katkısı bulunmuş.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 151"/>
          <p:cNvGrpSpPr/>
          <p:nvPr/>
        </p:nvGrpSpPr>
        <p:grpSpPr>
          <a:xfrm>
            <a:off x="1727476" y="1730064"/>
            <a:ext cx="6616148" cy="3603846"/>
            <a:chOff x="0" y="0"/>
            <a:chExt cx="6616146" cy="3603845"/>
          </a:xfrm>
        </p:grpSpPr>
        <p:pic>
          <p:nvPicPr>
            <p:cNvPr id="149" name="image31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-1"/>
              <a:ext cx="6616147" cy="25117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0" name="image32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2420763"/>
              <a:ext cx="6470539" cy="11830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2" name="Shape 152"/>
          <p:cNvSpPr/>
          <p:nvPr/>
        </p:nvSpPr>
        <p:spPr>
          <a:xfrm>
            <a:off x="858703" y="270291"/>
            <a:ext cx="8353695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Bu çalışmanın sonuçları TBRT+SRS katkısını gösterdiği için TBRT yan etkilerini azaltacak RTOG çalışmaları yürütülmüştür. 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Memantine ve hipokampus koruyucu TBRT ile yan etkilerin azaldığı, geciktiği gösterilmiştir.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image3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3930"/>
            <a:ext cx="10071100" cy="543634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2771324" y="766344"/>
            <a:ext cx="7220852" cy="6888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EORTC 22952-26001 ikincil analizi</a:t>
            </a:r>
          </a:p>
          <a:p>
            <a:pPr algn="ctr" defTabSz="1300162">
              <a:lnSpc>
                <a:spcPct val="100000"/>
              </a:lnSpc>
              <a:defRPr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1-3 beyin metastazında SRS veya cerrahiyi takiben TBRT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34.png"/>
          <p:cNvPicPr>
            <a:picLocks noChangeAspect="1"/>
          </p:cNvPicPr>
          <p:nvPr/>
        </p:nvPicPr>
        <p:blipFill>
          <a:blip r:embed="rId2">
            <a:extLst/>
          </a:blip>
          <a:srcRect l="0" t="1712" r="0" b="0"/>
          <a:stretch>
            <a:fillRect/>
          </a:stretch>
        </p:blipFill>
        <p:spPr>
          <a:xfrm>
            <a:off x="57150" y="190499"/>
            <a:ext cx="4456058" cy="25888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age3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87453" y="3249920"/>
            <a:ext cx="5467747" cy="222378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/>
          <p:nvPr/>
        </p:nvSpPr>
        <p:spPr>
          <a:xfrm>
            <a:off x="5308713" y="168692"/>
            <a:ext cx="4244899" cy="211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Bu çalışmada ekstrakranial hastalığın kontrol altında olması ve sadece beyin metastazı olan hastaları içermesi nedeni ile SSS dışı nedenle ölüm riski azalmıştır.</a:t>
            </a:r>
          </a:p>
        </p:txBody>
      </p:sp>
      <p:sp>
        <p:nvSpPr>
          <p:cNvPr id="160" name="Shape 160"/>
          <p:cNvSpPr/>
          <p:nvPr/>
        </p:nvSpPr>
        <p:spPr>
          <a:xfrm>
            <a:off x="177715" y="3325740"/>
            <a:ext cx="4005313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DS-GPA değerleri sınıflanmıştır.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GPA 2.5-4 (iyi prognoz) ve GPA 0.5-2.0 (kötü prognoz)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3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847" y="466439"/>
            <a:ext cx="7233915" cy="4731322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hape 163"/>
          <p:cNvSpPr/>
          <p:nvPr/>
        </p:nvSpPr>
        <p:spPr>
          <a:xfrm>
            <a:off x="5538701" y="747640"/>
            <a:ext cx="4293346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Prognoza göre bakıldığında GS farkı bulunmamıştır.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 uygulanmayabilir.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3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1171566"/>
            <a:ext cx="6235700" cy="2425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3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94200" y="3878174"/>
            <a:ext cx="5277812" cy="1392757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hape 167"/>
          <p:cNvSpPr/>
          <p:nvPr/>
        </p:nvSpPr>
        <p:spPr>
          <a:xfrm>
            <a:off x="1352450" y="265039"/>
            <a:ext cx="7366200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Sistemik hastalık progresyonuna ve iyi prognoza bakılmaksızın TBRT eklenmesi sağkalımda iyileşme göstermemiştir.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3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3700" y="1142749"/>
            <a:ext cx="8821305" cy="4405532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hape 170"/>
          <p:cNvSpPr/>
          <p:nvPr/>
        </p:nvSpPr>
        <p:spPr>
          <a:xfrm>
            <a:off x="2159343" y="296443"/>
            <a:ext cx="5752415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Alliance çalışması: SRS+TBRT vs SRS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4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9757" y="1739625"/>
            <a:ext cx="8271586" cy="2184950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1868848" y="613191"/>
            <a:ext cx="6333403" cy="79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NCCTC N0574 faz III çalışması ikincil analizi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DS-GPA için iki farklı eşik değer kullanılmış.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382472"/>
            <a:ext cx="10071100" cy="2899256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Shape 176"/>
          <p:cNvSpPr/>
          <p:nvPr/>
        </p:nvSpPr>
        <p:spPr>
          <a:xfrm>
            <a:off x="1161369" y="384591"/>
            <a:ext cx="7748362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Sınırlı beyin metastazı olan ve iyi prognozlu KHDAK tanılı hastalarda lokal kontrole katkı sağlamasına rağmen adjuvant TBRT sağkalım katkısı sağlamamış.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image3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2977" y="1572670"/>
            <a:ext cx="9545145" cy="2518860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Shape 179"/>
          <p:cNvSpPr/>
          <p:nvPr/>
        </p:nvSpPr>
        <p:spPr>
          <a:xfrm>
            <a:off x="1425124" y="296444"/>
            <a:ext cx="7220852" cy="8158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SRS vs Cerrahi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Randomize klinik çalışma ikincil analizi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4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46300" y="1466850"/>
            <a:ext cx="5778500" cy="27305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Shape 182"/>
          <p:cNvSpPr/>
          <p:nvPr/>
        </p:nvSpPr>
        <p:spPr>
          <a:xfrm>
            <a:off x="1663615" y="409991"/>
            <a:ext cx="6743870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EORTC verileri ile yapılmış.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1-2 metastaz ve 4cm altında tümör çapı olan hastalar dahil edilmiş.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4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77" y="182523"/>
            <a:ext cx="4444972" cy="3963915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Shape 185"/>
          <p:cNvSpPr/>
          <p:nvPr/>
        </p:nvSpPr>
        <p:spPr>
          <a:xfrm>
            <a:off x="4660815" y="244891"/>
            <a:ext cx="4893529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Lokal kontrol SRS ve cerrahi gruplarında TBRT eklenmiş hastalarda diğerlerine göre daha iyi.</a:t>
            </a:r>
          </a:p>
        </p:txBody>
      </p:sp>
      <p:pic>
        <p:nvPicPr>
          <p:cNvPr id="186" name="image4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95850" y="1517650"/>
            <a:ext cx="4779984" cy="2254906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hape 187"/>
          <p:cNvSpPr/>
          <p:nvPr/>
        </p:nvSpPr>
        <p:spPr>
          <a:xfrm>
            <a:off x="164022" y="4152991"/>
            <a:ext cx="9480147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Tümör boyutu, metastaz yerleşim yeri ve sayısı, nörolojik durumu, ekstrakraniyal hastalık varlığına göre analiz edildiğinde erken lokal kontrol SRS grubunda daha iyi bulunmuş. Geç nüksler ise daha fazla görülmüştür.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 191"/>
          <p:cNvGrpSpPr/>
          <p:nvPr/>
        </p:nvGrpSpPr>
        <p:grpSpPr>
          <a:xfrm>
            <a:off x="1987549" y="1304676"/>
            <a:ext cx="5684725" cy="3216525"/>
            <a:chOff x="0" y="0"/>
            <a:chExt cx="5684723" cy="3216524"/>
          </a:xfrm>
        </p:grpSpPr>
        <p:pic>
          <p:nvPicPr>
            <p:cNvPr id="189" name="image45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7371" r="0" b="0"/>
            <a:stretch>
              <a:fillRect/>
            </a:stretch>
          </p:blipFill>
          <p:spPr>
            <a:xfrm>
              <a:off x="30277" y="0"/>
              <a:ext cx="5654447" cy="11781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0" name="image4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1006724"/>
              <a:ext cx="5638803" cy="2209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2" name="Shape 192"/>
          <p:cNvSpPr/>
          <p:nvPr/>
        </p:nvSpPr>
        <p:spPr>
          <a:xfrm>
            <a:off x="1517590" y="168691"/>
            <a:ext cx="7035921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Lokal tedavilerin arttırılmasından daha fazla yarar sağlayabilecek hastaların belirlenmesi için kontrollü prospektif çalışmalara ihtiyaç vardır.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4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08000"/>
            <a:ext cx="10071100" cy="4648200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Shape 195"/>
          <p:cNvSpPr/>
          <p:nvPr/>
        </p:nvSpPr>
        <p:spPr>
          <a:xfrm>
            <a:off x="1387023" y="880644"/>
            <a:ext cx="4907072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TBRT öncesi ve sonrası hafıza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7814" y="1596688"/>
            <a:ext cx="5535472" cy="3944024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hape 198"/>
          <p:cNvSpPr/>
          <p:nvPr/>
        </p:nvSpPr>
        <p:spPr>
          <a:xfrm>
            <a:off x="764216" y="406434"/>
            <a:ext cx="8542668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TBRT ile başlıca kognitif fonksiyon bozukluğunun sözel hafızada olduğu gösterilmiştir. Metastatik odaklar ciddi nörolojik, nörokognitif ve duygusal bozukluklara neden olmaktadır.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age4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13014"/>
            <a:ext cx="10071100" cy="3838172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hape 201"/>
          <p:cNvSpPr/>
          <p:nvPr/>
        </p:nvSpPr>
        <p:spPr>
          <a:xfrm>
            <a:off x="2582013" y="398043"/>
            <a:ext cx="4907073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HK-TBRT ile memantine kullanımı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image50.png"/>
          <p:cNvPicPr>
            <a:picLocks noChangeAspect="1"/>
          </p:cNvPicPr>
          <p:nvPr/>
        </p:nvPicPr>
        <p:blipFill>
          <a:blip r:embed="rId2">
            <a:extLst/>
          </a:blip>
          <a:srcRect l="0" t="578" r="1156" b="578"/>
          <a:stretch>
            <a:fillRect/>
          </a:stretch>
        </p:blipFill>
        <p:spPr>
          <a:xfrm>
            <a:off x="37528" y="520699"/>
            <a:ext cx="7887843" cy="5664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51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8388"/>
          <a:stretch>
            <a:fillRect/>
          </a:stretch>
        </p:blipFill>
        <p:spPr>
          <a:xfrm>
            <a:off x="4368800" y="2876549"/>
            <a:ext cx="5600700" cy="1105298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Shape 205"/>
          <p:cNvSpPr/>
          <p:nvPr/>
        </p:nvSpPr>
        <p:spPr>
          <a:xfrm>
            <a:off x="5962689" y="1146592"/>
            <a:ext cx="3286991" cy="46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%57’si akciğer kanseri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5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39950" y="2292350"/>
            <a:ext cx="5791200" cy="1790700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Shape 208"/>
          <p:cNvSpPr/>
          <p:nvPr/>
        </p:nvSpPr>
        <p:spPr>
          <a:xfrm>
            <a:off x="1035089" y="575091"/>
            <a:ext cx="8000922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HK-TBRT kognitif fonksiyonları ve hasta tarafından bildirilen semptomları azaltmaktadır.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Toksisite, intrakraniyal progresyonsuz sağkalım ve GS’da fark gözlenmemiştir.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5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26573"/>
            <a:ext cx="10071100" cy="4166653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Shape 211"/>
          <p:cNvSpPr/>
          <p:nvPr/>
        </p:nvSpPr>
        <p:spPr>
          <a:xfrm>
            <a:off x="800739" y="347244"/>
            <a:ext cx="8469622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HK-TBRT’nin uzun dönem nörokognitif fonksiyonu koruyucu etkisi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5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0166" y="2335987"/>
            <a:ext cx="5202132" cy="25799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image5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56198" y="549039"/>
            <a:ext cx="5287937" cy="119591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Shape 215"/>
          <p:cNvSpPr/>
          <p:nvPr/>
        </p:nvSpPr>
        <p:spPr>
          <a:xfrm>
            <a:off x="-13814" y="254034"/>
            <a:ext cx="2850726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Retrospektif seri (2015-2017)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47 hasta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Ortalama yaş 65</a:t>
            </a:r>
          </a:p>
        </p:txBody>
      </p:sp>
      <p:sp>
        <p:nvSpPr>
          <p:cNvPr id="216" name="Shape 216"/>
          <p:cNvSpPr/>
          <p:nvPr/>
        </p:nvSpPr>
        <p:spPr>
          <a:xfrm>
            <a:off x="5415453" y="2074884"/>
            <a:ext cx="4422874" cy="3102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Güvenirlik ve etkinlik kanıtlanmamıştır.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Uzun dönem nörokognitif fonksiyonları koruyabileceği belirtilmiştir.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GS ve PS arasında anlamlı fark bulunmamıştır.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Hipokampus çevresinde nüks riski artmamıştır.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age5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6327" y="1230867"/>
            <a:ext cx="7438446" cy="3202466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Shape 219"/>
          <p:cNvSpPr/>
          <p:nvPr/>
        </p:nvSpPr>
        <p:spPr>
          <a:xfrm>
            <a:off x="1425124" y="461544"/>
            <a:ext cx="7220852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Hipokampus konturlaması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image5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60749"/>
            <a:ext cx="10071100" cy="37865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5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39184" y="4778504"/>
            <a:ext cx="5702303" cy="266702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Shape 223"/>
          <p:cNvSpPr/>
          <p:nvPr/>
        </p:nvSpPr>
        <p:spPr>
          <a:xfrm>
            <a:off x="1425124" y="131344"/>
            <a:ext cx="7220852" cy="11460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Sınırlı sayıda beyin metastazında SRS, TBRT veya iki tedavinin birlikte uygulanması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META-ANALİZ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5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0900" y="2330450"/>
            <a:ext cx="5829300" cy="2273300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Shape 226"/>
          <p:cNvSpPr/>
          <p:nvPr/>
        </p:nvSpPr>
        <p:spPr>
          <a:xfrm>
            <a:off x="1564768" y="266735"/>
            <a:ext cx="6941564" cy="178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Birincil sonlanım GS, lokal kontrol (var olan metastazın cevabı), beyinde uzak kontrol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İkincil sonlanım nörokognitif fonksiyon, yaşam kalitesi ve tedavi toksisitesi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age6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56902"/>
            <a:ext cx="10071100" cy="4950396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Shape 229"/>
          <p:cNvSpPr/>
          <p:nvPr/>
        </p:nvSpPr>
        <p:spPr>
          <a:xfrm>
            <a:off x="1866419" y="190534"/>
            <a:ext cx="6338262" cy="46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TBRT+SRS vs TBRT GS için anlamlı fark yok.  </a:t>
            </a:r>
          </a:p>
        </p:txBody>
      </p:sp>
      <p:sp>
        <p:nvSpPr>
          <p:cNvPr id="230" name="Shape 230"/>
          <p:cNvSpPr/>
          <p:nvPr/>
        </p:nvSpPr>
        <p:spPr>
          <a:xfrm>
            <a:off x="1614873" y="2832136"/>
            <a:ext cx="6841354" cy="46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TBRT+SRS vs TBRT lokal kontrol oranları daha iyi.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image6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4650" y="1739900"/>
            <a:ext cx="9321800" cy="2184400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Shape 233"/>
          <p:cNvSpPr/>
          <p:nvPr/>
        </p:nvSpPr>
        <p:spPr>
          <a:xfrm>
            <a:off x="2756385" y="749334"/>
            <a:ext cx="5709863" cy="46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SRS vs TBRT+SRS GS için anlamlı fark yok. 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image6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1094" y="-114300"/>
            <a:ext cx="9608912" cy="5664200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Shape 236"/>
          <p:cNvSpPr/>
          <p:nvPr/>
        </p:nvSpPr>
        <p:spPr>
          <a:xfrm>
            <a:off x="1976029" y="2298736"/>
            <a:ext cx="6398441" cy="46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TBRT+ SRS vs SRS lokal açısından daha iyi.</a:t>
            </a:r>
          </a:p>
        </p:txBody>
      </p:sp>
      <p:sp>
        <p:nvSpPr>
          <p:cNvPr id="237" name="Shape 237"/>
          <p:cNvSpPr/>
          <p:nvPr/>
        </p:nvSpPr>
        <p:spPr>
          <a:xfrm>
            <a:off x="1129520" y="2728840"/>
            <a:ext cx="8091459" cy="46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TBRT+ SRS vs SRS beyin için uzak kontrol açısından daha iyi.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age6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33978" y="1381832"/>
            <a:ext cx="4603144" cy="3154536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Shape 240"/>
          <p:cNvSpPr/>
          <p:nvPr/>
        </p:nvSpPr>
        <p:spPr>
          <a:xfrm>
            <a:off x="1109007" y="241335"/>
            <a:ext cx="7853086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Seçilmiş hastalarda (4’den az metastaz) TBRT+SRS vs SRS tek başına arasında GS açısından fark yoktur.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SRS ile yan etkiler daha az görülmektedir.</a:t>
            </a:r>
          </a:p>
        </p:txBody>
      </p:sp>
      <p:sp>
        <p:nvSpPr>
          <p:cNvPr id="241" name="Shape 241"/>
          <p:cNvSpPr/>
          <p:nvPr/>
        </p:nvSpPr>
        <p:spPr>
          <a:xfrm>
            <a:off x="1024428" y="4568642"/>
            <a:ext cx="8022244" cy="8158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Tek başına SRS, yeni metastatik odaklar açısından sık MRI takibi ile rutin olarak önerilmelidir.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image6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2743" y="708795"/>
            <a:ext cx="7701824" cy="5057916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Shape 244"/>
          <p:cNvSpPr/>
          <p:nvPr/>
        </p:nvSpPr>
        <p:spPr>
          <a:xfrm>
            <a:off x="1024428" y="34743"/>
            <a:ext cx="8022244" cy="8158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SRS vs SRS+TBRT faz III çalışmalar: 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Bireysel hasta verisi metaanalizi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image6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500" y="768350"/>
            <a:ext cx="3314700" cy="1409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age66.png"/>
          <p:cNvPicPr>
            <a:picLocks noChangeAspect="1"/>
          </p:cNvPicPr>
          <p:nvPr/>
        </p:nvPicPr>
        <p:blipFill>
          <a:blip r:embed="rId3">
            <a:extLst/>
          </a:blip>
          <a:srcRect l="0" t="4556" r="0" b="0"/>
          <a:stretch>
            <a:fillRect/>
          </a:stretch>
        </p:blipFill>
        <p:spPr>
          <a:xfrm>
            <a:off x="2959100" y="2447874"/>
            <a:ext cx="5829300" cy="2060627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Shape 248"/>
          <p:cNvSpPr/>
          <p:nvPr/>
        </p:nvSpPr>
        <p:spPr>
          <a:xfrm>
            <a:off x="4475498" y="359191"/>
            <a:ext cx="5004306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Hastaların %59’unun primeri akciğer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SRS+TBRT kohortunda akciğer hastası fazla olmasına rağmen istatiksel olarak anlamlı fark yok.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image6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5650" y="1873250"/>
            <a:ext cx="6019800" cy="3136900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Shape 251"/>
          <p:cNvSpPr/>
          <p:nvPr/>
        </p:nvSpPr>
        <p:spPr>
          <a:xfrm>
            <a:off x="843299" y="219492"/>
            <a:ext cx="8739246" cy="1781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1-4 metastaz olan hastalarda ve 50 yaş altı hastalarda SRS tek başına önerilmektedir.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TBRT’nin uygulanmamasının uzak beyin nüksü açısından olumsuz etkisi görülmemiştir.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image6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9571" y="1025388"/>
            <a:ext cx="6611958" cy="4524512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Shape 254"/>
          <p:cNvSpPr/>
          <p:nvPr/>
        </p:nvSpPr>
        <p:spPr>
          <a:xfrm>
            <a:off x="1024428" y="174443"/>
            <a:ext cx="8022244" cy="8158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SRS vs SRS+TBRT kongnitif fonksiyonlar açısından etkisi: 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Randomize çalışma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image6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700" y="457200"/>
            <a:ext cx="4527902" cy="2254344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Shape 257"/>
          <p:cNvSpPr/>
          <p:nvPr/>
        </p:nvSpPr>
        <p:spPr>
          <a:xfrm>
            <a:off x="2418098" y="257591"/>
            <a:ext cx="5004306" cy="460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Hastaların %70’i akciğer kanseri</a:t>
            </a:r>
          </a:p>
        </p:txBody>
      </p:sp>
      <p:pic>
        <p:nvPicPr>
          <p:cNvPr id="258" name="image7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5950" y="3778250"/>
            <a:ext cx="8424721" cy="1638816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Shape 259"/>
          <p:cNvSpPr/>
          <p:nvPr/>
        </p:nvSpPr>
        <p:spPr>
          <a:xfrm>
            <a:off x="2217064" y="2657892"/>
            <a:ext cx="7482641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1-3 beyin metastazında tek başına SRS, SRS+TBRT’ye göre 3. ayda daha az kognitif bozulmaya neden olmaktadır. GS’da fark olmaması tek başına SRS’yi tercih edilebilir yapmaktadır.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image7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306952"/>
            <a:ext cx="10071100" cy="3761496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Shape 262"/>
          <p:cNvSpPr/>
          <p:nvPr/>
        </p:nvSpPr>
        <p:spPr>
          <a:xfrm>
            <a:off x="772512" y="212543"/>
            <a:ext cx="8526076" cy="8158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1-3 beyin metastazında SRS veya cerrahiyi takiben TBRT vs İzlem: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EORTC 22952-26001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image7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503" y="0"/>
            <a:ext cx="3772574" cy="5664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image7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49644" y="1283835"/>
            <a:ext cx="4384134" cy="2590086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Shape 266"/>
          <p:cNvSpPr/>
          <p:nvPr/>
        </p:nvSpPr>
        <p:spPr>
          <a:xfrm>
            <a:off x="4420201" y="154474"/>
            <a:ext cx="5443018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İntrakraniyal progresyon SRS ve cerrahiyi takiben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izlem vs TBRT; %78 vs %48 </a:t>
            </a:r>
          </a:p>
        </p:txBody>
      </p:sp>
      <p:sp>
        <p:nvSpPr>
          <p:cNvPr id="267" name="Shape 267"/>
          <p:cNvSpPr/>
          <p:nvPr/>
        </p:nvSpPr>
        <p:spPr>
          <a:xfrm>
            <a:off x="3935368" y="3882361"/>
            <a:ext cx="6105652" cy="1590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Cerrahiyi takiben, 2. yılda TBRT ilk lokalizasyonda nüksü %59’dan %42’ye düşürmektedir.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SRS’i takiben TBRT ilk lokalizasyonda nüksü %31’den %19’a düşürmektedir.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image7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24" y="0"/>
            <a:ext cx="4148265" cy="5664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7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54324" y="1520188"/>
            <a:ext cx="4554729" cy="4123878"/>
          </a:xfrm>
          <a:prstGeom prst="rect">
            <a:avLst/>
          </a:prstGeom>
          <a:ln w="12700">
            <a:miter lim="400000"/>
          </a:ln>
        </p:spPr>
      </p:pic>
      <p:sp>
        <p:nvSpPr>
          <p:cNvPr id="271" name="Shape 271"/>
          <p:cNvSpPr/>
          <p:nvPr/>
        </p:nvSpPr>
        <p:spPr>
          <a:xfrm>
            <a:off x="4096603" y="59455"/>
            <a:ext cx="5870169" cy="1590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Birincil sonlanım noktası açısından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(WHO PS 2 ortalama süresi, 10 ay vs 9.5 ay)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izlem vs TBRT arasında fark yok.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2. yılda yaşayan ve bağımsız olabilen hastalar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%22.3 vs %22.6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image7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47361" y="1125973"/>
            <a:ext cx="5739506" cy="3412255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Shape 274"/>
          <p:cNvSpPr/>
          <p:nvPr/>
        </p:nvSpPr>
        <p:spPr>
          <a:xfrm>
            <a:off x="147275" y="203922"/>
            <a:ext cx="9939677" cy="79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1-3 metastazı olan hastalarda SRS’i takiben TBRT’si intakraniyal nüksleri %80’den %50’ye, cerrahiyi takiben %60’dan %30’a düşürmektedir.</a:t>
            </a:r>
          </a:p>
        </p:txBody>
      </p:sp>
      <p:sp>
        <p:nvSpPr>
          <p:cNvPr id="275" name="Shape 275"/>
          <p:cNvSpPr/>
          <p:nvPr/>
        </p:nvSpPr>
        <p:spPr>
          <a:xfrm>
            <a:off x="1343159" y="4542556"/>
            <a:ext cx="7547907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TBRT, progresyonsuz sağkalımda minimal etki görülmesine rağmen GS ve işlevsel bağımsızlık açısından katkı sağlamamaktadır.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image7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0282" y="2479078"/>
            <a:ext cx="7871536" cy="2992043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Shape 278"/>
          <p:cNvSpPr/>
          <p:nvPr/>
        </p:nvSpPr>
        <p:spPr>
          <a:xfrm>
            <a:off x="371257" y="300756"/>
            <a:ext cx="9328586" cy="2187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3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Genel durumu iyi olan, sistemik hastalık kontrol altında ve sınırlı sayıda beyin metastazı olan hastalarda sık arayla görüntüleme yapılarak TBRT’si uygulanmayabilir.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3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3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Lokal kontrol arttığı için lokal radyoterapi uygulamaları çalışmalarla desteklenmelidir.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image7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091" y="0"/>
            <a:ext cx="9588918" cy="566420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Shape 281"/>
          <p:cNvSpPr/>
          <p:nvPr/>
        </p:nvSpPr>
        <p:spPr>
          <a:xfrm>
            <a:off x="806057" y="623514"/>
            <a:ext cx="8458986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Beyin metastazında cerrahiyi takiben tümör yatağına SRS’nin rolü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image7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258" y="208983"/>
            <a:ext cx="5372103" cy="1469106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Shape 284"/>
          <p:cNvSpPr/>
          <p:nvPr/>
        </p:nvSpPr>
        <p:spPr>
          <a:xfrm>
            <a:off x="5565242" y="78275"/>
            <a:ext cx="4258941" cy="211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Hastaların %46’sı akciğer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14 çalışma, 629 hasta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2 prospektif, 12 retrospektif çalışma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Ortalama SRS dozu 17Gy (15-20Gy)</a:t>
            </a:r>
          </a:p>
        </p:txBody>
      </p:sp>
      <p:pic>
        <p:nvPicPr>
          <p:cNvPr id="285" name="image8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1700" y="1807606"/>
            <a:ext cx="5895324" cy="627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image8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803" y="2635250"/>
            <a:ext cx="4982240" cy="15374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image8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07473" y="3921097"/>
            <a:ext cx="5032179" cy="1727294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Shape 288"/>
          <p:cNvSpPr/>
          <p:nvPr/>
        </p:nvSpPr>
        <p:spPr>
          <a:xfrm>
            <a:off x="5032442" y="2452372"/>
            <a:ext cx="4982241" cy="1451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En sık yan etki, ödem ve radyasyon nekrozu (%50’si asemptomatik)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Kavite çevresi 1-3 mm marj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Marjın lokal kontrol ile ilişkisi yok.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roup 292"/>
          <p:cNvGrpSpPr/>
          <p:nvPr/>
        </p:nvGrpSpPr>
        <p:grpSpPr>
          <a:xfrm>
            <a:off x="401147" y="240742"/>
            <a:ext cx="4950807" cy="5112135"/>
            <a:chOff x="0" y="0"/>
            <a:chExt cx="4950805" cy="5112134"/>
          </a:xfrm>
        </p:grpSpPr>
        <p:pic>
          <p:nvPicPr>
            <p:cNvPr id="290" name="image83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0165" y="0"/>
              <a:ext cx="4890308" cy="11797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1" name="image84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1744" r="0" b="0"/>
            <a:stretch>
              <a:fillRect/>
            </a:stretch>
          </p:blipFill>
          <p:spPr>
            <a:xfrm>
              <a:off x="-1" y="1139390"/>
              <a:ext cx="4950807" cy="39727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3" name="Shape 293"/>
          <p:cNvSpPr/>
          <p:nvPr/>
        </p:nvSpPr>
        <p:spPr>
          <a:xfrm>
            <a:off x="5539842" y="1611240"/>
            <a:ext cx="4258941" cy="2441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Postoperatif SRS, GTR yapılabilecek ve hedef hacim küçük olacak hastalarda en uygun tedavidir.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Hedef hacme verilen marjın yararı gösterilememiştir.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image8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2601"/>
            <a:ext cx="10071100" cy="5558997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Shape 296"/>
          <p:cNvSpPr/>
          <p:nvPr/>
        </p:nvSpPr>
        <p:spPr>
          <a:xfrm>
            <a:off x="2177970" y="1165043"/>
            <a:ext cx="5715159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ASTRO kılavuzu: Beyin metastazları için RT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8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9445" y="0"/>
            <a:ext cx="7932210" cy="5664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image8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04804"/>
            <a:ext cx="10071100" cy="1124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8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880285"/>
            <a:ext cx="10071101" cy="1903629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Shape 302"/>
          <p:cNvSpPr/>
          <p:nvPr/>
        </p:nvSpPr>
        <p:spPr>
          <a:xfrm>
            <a:off x="1004236" y="984337"/>
            <a:ext cx="8062626" cy="1120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İntakt beyin metastazında tek başına SRS endikasyonları?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ECOG 0-2 ve 4’e kadar olan metastazlarda SRS önerilir (kanıt düzeyi yüksek)</a:t>
            </a:r>
          </a:p>
        </p:txBody>
      </p:sp>
      <p:sp>
        <p:nvSpPr>
          <p:cNvPr id="303" name="Shape 303"/>
          <p:cNvSpPr/>
          <p:nvPr/>
        </p:nvSpPr>
        <p:spPr>
          <a:xfrm>
            <a:off x="157067" y="3596254"/>
            <a:ext cx="9756966" cy="2111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160" tIns="65160" rIns="65160" bIns="65160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Cerrahi olan beyin metastazında tek başına izlem, TBRT ve SRS endikasyonları?</a:t>
            </a: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İntakraniyal hastalığı kontrol etmek için SRS veya TBRT önerilir (kanıt düzeyi yüksek)</a:t>
            </a: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Sınırlı sayıda ek metastatik odak varsa yan etkisi az olduğu için SRS önerilir.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image8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7688" y="1602186"/>
            <a:ext cx="6995725" cy="4010780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Shape 306"/>
          <p:cNvSpPr/>
          <p:nvPr/>
        </p:nvSpPr>
        <p:spPr>
          <a:xfrm>
            <a:off x="688799" y="58462"/>
            <a:ext cx="8693498" cy="176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19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İntakt beyin metastazlarında TBRT endikasyonları?</a:t>
            </a: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19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Cerrahi veya SRS uygun olmayan hastalara 30Gy/10fx</a:t>
            </a: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19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İyi prognozlu ve TBRT alan hastalarda HK-TBRT önerilir</a:t>
            </a: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19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TBRT veya HK-TBRT memantin eklenmesi önerilir (kanıt düzeyi düşük)</a:t>
            </a: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19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SRS’i takiben TBRT rutin olarak önerilmez</a:t>
            </a:r>
          </a:p>
          <a:p>
            <a:pPr marL="227262" indent="-227262">
              <a:lnSpc>
                <a:spcPct val="100000"/>
              </a:lnSpc>
              <a:buSzPct val="100000"/>
              <a:buAutoNum type="arabicPeriod" startAt="1"/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19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Prognozu kötü olan hastalarda destek tedavi veya TBRT (5fx) tercih edilir.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9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894483"/>
            <a:ext cx="10071100" cy="1875234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Shape 309"/>
          <p:cNvSpPr/>
          <p:nvPr/>
        </p:nvSpPr>
        <p:spPr>
          <a:xfrm>
            <a:off x="53015" y="359302"/>
            <a:ext cx="9965070" cy="1412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Semptomatik radyonekroz riski?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V12’nin 10cc altında olması önerilir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(duruma göre değerlendirme önerilir, kanıt düzeyi düşük).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Fraksiyone şemalar tercih edilebilir.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image9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3450" y="1117600"/>
            <a:ext cx="5664200" cy="3429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image9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94977" y="1457999"/>
            <a:ext cx="3481147" cy="4108894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Shape 314"/>
          <p:cNvSpPr/>
          <p:nvPr/>
        </p:nvSpPr>
        <p:spPr>
          <a:xfrm>
            <a:off x="196822" y="133727"/>
            <a:ext cx="9677456" cy="1259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Bir önceki ASTRO kılavuzunun ardında HK-TBRT, SRS ve sistemik tedaviler ön plana çıktı.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Farklı tedavi modaliteleri için uygun hasta seçiminin yeni klinik çalışmalar ile desteklenmesine ihtiyaç var.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image9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7638" y="0"/>
            <a:ext cx="9475824" cy="5664200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Shape 317"/>
          <p:cNvSpPr/>
          <p:nvPr/>
        </p:nvSpPr>
        <p:spPr>
          <a:xfrm>
            <a:off x="676584" y="853129"/>
            <a:ext cx="6482732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ISRS kılavuzu: Postoperatif cerrahi kavite için SRS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image94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3234"/>
          <a:stretch>
            <a:fillRect/>
          </a:stretch>
        </p:blipFill>
        <p:spPr>
          <a:xfrm>
            <a:off x="1786731" y="1112043"/>
            <a:ext cx="6497645" cy="3440030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Shape 320"/>
          <p:cNvSpPr/>
          <p:nvPr/>
        </p:nvSpPr>
        <p:spPr>
          <a:xfrm>
            <a:off x="2273299" y="424832"/>
            <a:ext cx="5524502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Lokal kontrol için reçetelenen doz 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image9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82850" y="844550"/>
            <a:ext cx="5105400" cy="3746500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Shape 323"/>
          <p:cNvSpPr/>
          <p:nvPr/>
        </p:nvSpPr>
        <p:spPr>
          <a:xfrm>
            <a:off x="995026" y="94138"/>
            <a:ext cx="8081048" cy="75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Cerrahi sonrası kaviteye lokal kontrol açısından izlem yerine SRS öneriliyor.</a:t>
            </a:r>
          </a:p>
        </p:txBody>
      </p:sp>
      <p:sp>
        <p:nvSpPr>
          <p:cNvPr id="324" name="Shape 324"/>
          <p:cNvSpPr/>
          <p:nvPr/>
        </p:nvSpPr>
        <p:spPr>
          <a:xfrm>
            <a:off x="1284663" y="4665822"/>
            <a:ext cx="7501774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1 tane çıkarılmış metastaz, ECOG 0-2, kavite〈5cm olan hastalarda yan etki nedeni ile TBRT yerine SRS öneriyor.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image96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2681"/>
          <a:stretch>
            <a:fillRect/>
          </a:stretch>
        </p:blipFill>
        <p:spPr>
          <a:xfrm>
            <a:off x="2557783" y="1248710"/>
            <a:ext cx="4721061" cy="4366389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Shape 327"/>
          <p:cNvSpPr/>
          <p:nvPr/>
        </p:nvSpPr>
        <p:spPr>
          <a:xfrm>
            <a:off x="1922298" y="168772"/>
            <a:ext cx="6713223" cy="1412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Cerrahi kavite, cerrahi hattı ile birlikte 2-3 mm marj ile PTV önerilmektedir.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Tümörün dura veya sinüs teması varsa daha geniş CTV önerilmektedir.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image9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9550" y="228600"/>
            <a:ext cx="9652000" cy="520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image9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48050" y="5130800"/>
            <a:ext cx="6578600" cy="355600"/>
          </a:xfrm>
          <a:prstGeom prst="rect">
            <a:avLst/>
          </a:prstGeom>
          <a:ln w="12700">
            <a:miter lim="400000"/>
          </a:ln>
        </p:spPr>
      </p:pic>
      <p:sp>
        <p:nvSpPr>
          <p:cNvPr id="331" name="Shape 331"/>
          <p:cNvSpPr/>
          <p:nvPr/>
        </p:nvSpPr>
        <p:spPr>
          <a:xfrm>
            <a:off x="227967" y="1417010"/>
            <a:ext cx="8224506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Postoperatif total çıkarılmış kavite konturlaması için konsensus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image9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2547" y="0"/>
            <a:ext cx="4722206" cy="566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image10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24450" y="1054100"/>
            <a:ext cx="4749800" cy="3759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1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51966" y="1737360"/>
            <a:ext cx="4709036" cy="3855721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Shape 337"/>
          <p:cNvSpPr/>
          <p:nvPr/>
        </p:nvSpPr>
        <p:spPr>
          <a:xfrm>
            <a:off x="57787" y="76312"/>
            <a:ext cx="5906766" cy="33685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CTV konturlarken;</a:t>
            </a:r>
          </a:p>
          <a:p>
            <a: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T1 ağırlıklı kontrastlı görüntüde kontrast tutan yerleri (ödem hariç)</a:t>
            </a:r>
          </a:p>
          <a:p>
            <a: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Postoperatif BT veya MRI’da görülen cerrahi hattını</a:t>
            </a:r>
          </a:p>
          <a:p>
            <a: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Eğer preop dura ile ilişkili ise kemik greftine 5-10mm marj</a:t>
            </a:r>
          </a:p>
          <a:p>
            <a: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Eğer dura ile ilişkisi yoksa kemik greftine 1-5 mm marj</a:t>
            </a:r>
          </a:p>
          <a:p>
            <a:pPr algn="ctr" defTabSz="1300162">
              <a:lnSpc>
                <a:spcPct val="100000"/>
              </a:lnSpc>
              <a:defRPr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Venöz sinüs ile ilişkili ise sinüs boyunca 1-5 mm marj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image1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7260" y="1550669"/>
            <a:ext cx="5239869" cy="3685760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Shape 340"/>
          <p:cNvSpPr/>
          <p:nvPr/>
        </p:nvSpPr>
        <p:spPr>
          <a:xfrm>
            <a:off x="1678938" y="371971"/>
            <a:ext cx="6713223" cy="1412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Klinik sonuçlar ve nüks özelliklerini gösteren çalışmalar çıkana kadar kılavuz önerilerinin yanısıra klinik kararın vaka bazında belirlenmesi önerilmektedir.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image1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09141"/>
            <a:ext cx="10071100" cy="3645919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Shape 343"/>
          <p:cNvSpPr/>
          <p:nvPr/>
        </p:nvSpPr>
        <p:spPr>
          <a:xfrm>
            <a:off x="451507" y="131770"/>
            <a:ext cx="9168087" cy="11460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 Akciğer kanseri beyin metastazları için modern SRS: 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Güncel yaklaşımlar ve gelecek bakış açısı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2023 derleme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image104.png"/>
          <p:cNvPicPr>
            <a:picLocks noChangeAspect="1"/>
          </p:cNvPicPr>
          <p:nvPr/>
        </p:nvPicPr>
        <p:blipFill>
          <a:blip r:embed="rId2">
            <a:extLst/>
          </a:blip>
          <a:srcRect l="1542" t="0" r="0" b="0"/>
          <a:stretch>
            <a:fillRect/>
          </a:stretch>
        </p:blipFill>
        <p:spPr>
          <a:xfrm>
            <a:off x="234750" y="1075688"/>
            <a:ext cx="8346725" cy="197227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6" name="image105.png"/>
          <p:cNvPicPr>
            <a:picLocks noChangeAspect="1"/>
          </p:cNvPicPr>
          <p:nvPr/>
        </p:nvPicPr>
        <p:blipFill>
          <a:blip r:embed="rId3">
            <a:extLst/>
          </a:blip>
          <a:srcRect l="0" t="13934" r="0" b="0"/>
          <a:stretch>
            <a:fillRect/>
          </a:stretch>
        </p:blipFill>
        <p:spPr>
          <a:xfrm>
            <a:off x="434379" y="4336153"/>
            <a:ext cx="9014146" cy="1281059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Shape 347"/>
          <p:cNvSpPr/>
          <p:nvPr/>
        </p:nvSpPr>
        <p:spPr>
          <a:xfrm>
            <a:off x="1742439" y="105272"/>
            <a:ext cx="8447724" cy="1082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Teknolojinin ilerlemesi ile daha az invaziv ve daha doğru tedaviler uygulansa da bu teknolojiler arasında etkinlik ve toksisite açısından birbirlerine üstün etki gösterilmemiştir. </a:t>
            </a:r>
          </a:p>
        </p:txBody>
      </p:sp>
      <p:sp>
        <p:nvSpPr>
          <p:cNvPr id="348" name="Shape 348"/>
          <p:cNvSpPr/>
          <p:nvPr/>
        </p:nvSpPr>
        <p:spPr>
          <a:xfrm>
            <a:off x="1007500" y="3150938"/>
            <a:ext cx="8056100" cy="1082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Yan etkilerden biri olan radyasyon nekrozu için rCBV (rölatif beyin kan volümü) tanıda kullanılabilir. Diffüzyon ağırlıklı MR görüntüleri de RN için yardımcı olabilir.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image10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78033"/>
            <a:ext cx="10071100" cy="3508134"/>
          </a:xfrm>
          <a:prstGeom prst="rect">
            <a:avLst/>
          </a:prstGeom>
          <a:ln w="12700">
            <a:miter lim="400000"/>
          </a:ln>
        </p:spPr>
      </p:pic>
      <p:sp>
        <p:nvSpPr>
          <p:cNvPr id="351" name="Shape 351"/>
          <p:cNvSpPr/>
          <p:nvPr/>
        </p:nvSpPr>
        <p:spPr>
          <a:xfrm>
            <a:off x="1678938" y="371971"/>
            <a:ext cx="6713223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Önerilen tedavi dozları ve doz sınırlamaları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image107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2090"/>
          <a:stretch>
            <a:fillRect/>
          </a:stretch>
        </p:blipFill>
        <p:spPr>
          <a:xfrm>
            <a:off x="1687854" y="1470289"/>
            <a:ext cx="6134410" cy="2930692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Shape 354"/>
          <p:cNvSpPr/>
          <p:nvPr/>
        </p:nvSpPr>
        <p:spPr>
          <a:xfrm>
            <a:off x="2696867" y="75889"/>
            <a:ext cx="3691766" cy="4856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SRS ile tekrar ışınlama</a:t>
            </a:r>
          </a:p>
        </p:txBody>
      </p:sp>
      <p:sp>
        <p:nvSpPr>
          <p:cNvPr id="355" name="Shape 355"/>
          <p:cNvSpPr/>
          <p:nvPr/>
        </p:nvSpPr>
        <p:spPr>
          <a:xfrm>
            <a:off x="59253" y="522516"/>
            <a:ext cx="9952595" cy="1082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Güncel bir konsensus olmamasına rağmen SRS lokal ve intakraniyal uzak nükslerde TBRT, cerrahi veya sistemik tedavilere göre daha avantajlı görülmekte.</a:t>
            </a:r>
          </a:p>
        </p:txBody>
      </p:sp>
      <p:sp>
        <p:nvSpPr>
          <p:cNvPr id="356" name="Shape 356"/>
          <p:cNvSpPr/>
          <p:nvPr/>
        </p:nvSpPr>
        <p:spPr>
          <a:xfrm>
            <a:off x="828519" y="4399227"/>
            <a:ext cx="8414061" cy="1259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NRG-BN009 faz III çalışma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SRS’i takiben birinci veya ikinci uzak beyin nüksü sırasında, yılda 4 ve üzeri yeni beyin metastazı gelişen hastalarda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HK-TBRT+SRS etkisi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image108.png"/>
          <p:cNvPicPr>
            <a:picLocks noChangeAspect="1"/>
          </p:cNvPicPr>
          <p:nvPr/>
        </p:nvPicPr>
        <p:blipFill>
          <a:blip r:embed="rId2">
            <a:extLst/>
          </a:blip>
          <a:srcRect l="0" t="1415" r="0" b="1415"/>
          <a:stretch>
            <a:fillRect/>
          </a:stretch>
        </p:blipFill>
        <p:spPr>
          <a:xfrm>
            <a:off x="2294240" y="1377253"/>
            <a:ext cx="5654862" cy="2616246"/>
          </a:xfrm>
          <a:prstGeom prst="rect">
            <a:avLst/>
          </a:prstGeom>
          <a:ln w="12700">
            <a:miter lim="400000"/>
          </a:ln>
        </p:spPr>
      </p:pic>
      <p:sp>
        <p:nvSpPr>
          <p:cNvPr id="359" name="Shape 359"/>
          <p:cNvSpPr/>
          <p:nvPr/>
        </p:nvSpPr>
        <p:spPr>
          <a:xfrm>
            <a:off x="411145" y="60725"/>
            <a:ext cx="9248810" cy="1259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SRS takiben lokal nükslerde cerrahi en iyi tedavi seçeceği olarak görülse de tekrarlayan SRS de uygulanabilir tedavi seçeneği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16-18Gy öneriliyor. Doz arttırılması lokal kontrolü arttırabilir. 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Devam eden iki çalışmanın sonuçlarına ihtiyacımız var</a:t>
            </a:r>
          </a:p>
        </p:txBody>
      </p:sp>
      <p:pic>
        <p:nvPicPr>
          <p:cNvPr id="360" name="image10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5387" y="4050143"/>
            <a:ext cx="8020326" cy="14011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image1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6977" y="757667"/>
            <a:ext cx="9237147" cy="4835139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Shape 363"/>
          <p:cNvSpPr/>
          <p:nvPr/>
        </p:nvSpPr>
        <p:spPr>
          <a:xfrm>
            <a:off x="993247" y="166896"/>
            <a:ext cx="8084606" cy="751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Cerrahiye ek SRS vs SRT ve adjuvant vs neoadjuvant SRS devam eden çalışmalar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image1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300" y="1527858"/>
            <a:ext cx="9842500" cy="1765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6" name="image112.png"/>
          <p:cNvPicPr>
            <a:picLocks noChangeAspect="1"/>
          </p:cNvPicPr>
          <p:nvPr/>
        </p:nvPicPr>
        <p:blipFill>
          <a:blip r:embed="rId3">
            <a:extLst/>
          </a:blip>
          <a:srcRect l="0" t="4817" r="0" b="4817"/>
          <a:stretch>
            <a:fillRect/>
          </a:stretch>
        </p:blipFill>
        <p:spPr>
          <a:xfrm>
            <a:off x="18798" y="3649564"/>
            <a:ext cx="9817101" cy="1744400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Shape 367"/>
          <p:cNvSpPr/>
          <p:nvPr/>
        </p:nvSpPr>
        <p:spPr>
          <a:xfrm>
            <a:off x="828519" y="123713"/>
            <a:ext cx="8414061" cy="155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Checkpoint inhibitörleri KHDAK tanılı hastalarda prognozu iyileştirdiği gibi BM görülme riskini azaltmaktadır.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Spesifik histolojiler için SRS ile kombinasyonları etkinlik ve toksisite açısından prospektif çalışmaların sonuçları beklenmelidir.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0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RT’nin tedaviden çıkarılması için yeterli kanıt bulunmamaktadır.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image1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" y="1418098"/>
            <a:ext cx="5814753" cy="20999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image11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4180" y="4224227"/>
            <a:ext cx="6423679" cy="1286386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Shape 371"/>
          <p:cNvSpPr/>
          <p:nvPr/>
        </p:nvSpPr>
        <p:spPr>
          <a:xfrm>
            <a:off x="2313685" y="57673"/>
            <a:ext cx="7651486" cy="1742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Tirozin kinaz inhibitörleri ve SRS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EGFR ve ALK inhibitörlerinin SSS üzerinde etkileri gösterilmektedir. Randomize çalışmaların alt grup analizlerinden asemptomatik beyin metastazlarında seçilmiş hastalarda kullanımları önerilmektedir.</a:t>
            </a:r>
          </a:p>
        </p:txBody>
      </p:sp>
      <p:sp>
        <p:nvSpPr>
          <p:cNvPr id="372" name="Shape 372"/>
          <p:cNvSpPr/>
          <p:nvPr/>
        </p:nvSpPr>
        <p:spPr>
          <a:xfrm>
            <a:off x="993752" y="3535874"/>
            <a:ext cx="8312194" cy="75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Eşzamanlı uygulamalar için devam eden çalışmaların sonuçları beklenmelidir.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image115.png"/>
          <p:cNvPicPr>
            <a:picLocks noChangeAspect="1"/>
          </p:cNvPicPr>
          <p:nvPr/>
        </p:nvPicPr>
        <p:blipFill>
          <a:blip r:embed="rId2">
            <a:extLst/>
          </a:blip>
          <a:srcRect l="0" t="4186" r="0" b="0"/>
          <a:stretch>
            <a:fillRect/>
          </a:stretch>
        </p:blipFill>
        <p:spPr>
          <a:xfrm>
            <a:off x="1136847" y="1690771"/>
            <a:ext cx="7797384" cy="3597114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Shape 375"/>
          <p:cNvSpPr/>
          <p:nvPr/>
        </p:nvSpPr>
        <p:spPr>
          <a:xfrm>
            <a:off x="1156601" y="1127761"/>
            <a:ext cx="7757896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SRS ve TKI eşzamanlı kullanımı için devam eden çalışmalar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image116.png"/>
          <p:cNvPicPr>
            <a:picLocks noChangeAspect="1"/>
          </p:cNvPicPr>
          <p:nvPr/>
        </p:nvPicPr>
        <p:blipFill>
          <a:blip r:embed="rId2">
            <a:extLst/>
          </a:blip>
          <a:srcRect l="2227" t="1651" r="5800" b="1651"/>
          <a:stretch>
            <a:fillRect/>
          </a:stretch>
        </p:blipFill>
        <p:spPr>
          <a:xfrm>
            <a:off x="52115" y="876113"/>
            <a:ext cx="5296483" cy="3697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image117.png"/>
          <p:cNvPicPr>
            <a:picLocks noChangeAspect="1"/>
          </p:cNvPicPr>
          <p:nvPr/>
        </p:nvPicPr>
        <p:blipFill>
          <a:blip r:embed="rId3">
            <a:extLst/>
          </a:blip>
          <a:srcRect l="0" t="7733" r="0" b="0"/>
          <a:stretch>
            <a:fillRect/>
          </a:stretch>
        </p:blipFill>
        <p:spPr>
          <a:xfrm>
            <a:off x="2068010" y="4800846"/>
            <a:ext cx="6456294" cy="808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image118.png"/>
          <p:cNvPicPr>
            <a:picLocks noChangeAspect="1"/>
          </p:cNvPicPr>
          <p:nvPr/>
        </p:nvPicPr>
        <p:blipFill>
          <a:blip r:embed="rId4">
            <a:extLst/>
          </a:blip>
          <a:srcRect l="0" t="0" r="0" b="84293"/>
          <a:stretch>
            <a:fillRect/>
          </a:stretch>
        </p:blipFill>
        <p:spPr>
          <a:xfrm>
            <a:off x="-18549" y="225995"/>
            <a:ext cx="9880602" cy="422872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Shape 380"/>
          <p:cNvSpPr/>
          <p:nvPr/>
        </p:nvSpPr>
        <p:spPr>
          <a:xfrm>
            <a:off x="6402912" y="1808481"/>
            <a:ext cx="2605641" cy="306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 hücreleri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Makrofajlar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Sitotoksisite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Tümör büyümesi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Dendritik hücreler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NK hücreleri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İnvazyon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Antijenler</a:t>
            </a:r>
          </a:p>
          <a:p>
            <a:pPr algn="ctr">
              <a:lnSpc>
                <a:spcPct val="100000"/>
              </a:lnSpc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941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88200" algn="l"/>
                <a:tab pos="7632700" algn="l"/>
                <a:tab pos="8077200" algn="l"/>
                <a:tab pos="8534400" algn="l"/>
              </a:tabLst>
              <a:defRPr b="1" sz="2200">
                <a:solidFill>
                  <a:srgbClr val="C0504D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Nekroz</a:t>
            </a:r>
          </a:p>
        </p:txBody>
      </p:sp>
      <p:sp>
        <p:nvSpPr>
          <p:cNvPr id="381" name="Shape 381"/>
          <p:cNvSpPr/>
          <p:nvPr/>
        </p:nvSpPr>
        <p:spPr>
          <a:xfrm>
            <a:off x="5543691" y="611301"/>
            <a:ext cx="4324087" cy="11460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/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Bizi neler bekliyor?</a:t>
            </a:r>
          </a:p>
          <a:p>
            <a:pPr algn="ctr" defTabSz="1300162">
              <a:lnSpc>
                <a:spcPct val="100000"/>
              </a:lnSpc>
              <a:def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t>Tümör mikroçevresi ve RT ile etkileşimi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/>
          <p:nvPr/>
        </p:nvSpPr>
        <p:spPr>
          <a:xfrm>
            <a:off x="2755138" y="2576577"/>
            <a:ext cx="4560823" cy="511045"/>
          </a:xfrm>
          <a:prstGeom prst="rect">
            <a:avLst/>
          </a:prstGeom>
          <a:solidFill>
            <a:srgbClr val="C0504D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63500" dist="25400" dir="5400000">
              <a:srgbClr val="000000">
                <a:alpha val="34997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ctr">
            <a:spAutoFit/>
          </a:bodyPr>
          <a:lstStyle>
            <a:lvl1pPr algn="ctr" defTabSz="1300162">
              <a:lnSpc>
                <a:spcPct val="100000"/>
              </a:lnSpc>
              <a:defRPr sz="24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Sabrınız için teşekkür ederim…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CC99"/>
      </a:accent1>
      <a:accent2>
        <a:srgbClr val="3333C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49262" rtl="0" fontAlgn="auto" latinLnBrk="0" hangingPunct="0">
          <a:lnSpc>
            <a:spcPct val="93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