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405" r:id="rId4"/>
    <p:sldId id="316" r:id="rId5"/>
    <p:sldId id="317" r:id="rId6"/>
    <p:sldId id="379" r:id="rId7"/>
    <p:sldId id="287" r:id="rId8"/>
    <p:sldId id="293" r:id="rId9"/>
    <p:sldId id="323" r:id="rId10"/>
    <p:sldId id="363" r:id="rId11"/>
    <p:sldId id="324" r:id="rId12"/>
    <p:sldId id="351" r:id="rId13"/>
    <p:sldId id="326" r:id="rId14"/>
    <p:sldId id="325" r:id="rId15"/>
    <p:sldId id="327" r:id="rId16"/>
    <p:sldId id="360" r:id="rId17"/>
    <p:sldId id="367" r:id="rId18"/>
    <p:sldId id="361" r:id="rId19"/>
    <p:sldId id="329" r:id="rId20"/>
    <p:sldId id="364" r:id="rId21"/>
    <p:sldId id="332" r:id="rId22"/>
    <p:sldId id="331" r:id="rId23"/>
    <p:sldId id="409" r:id="rId24"/>
    <p:sldId id="334" r:id="rId25"/>
    <p:sldId id="335" r:id="rId26"/>
    <p:sldId id="337" r:id="rId27"/>
    <p:sldId id="340" r:id="rId28"/>
    <p:sldId id="276" r:id="rId29"/>
    <p:sldId id="318" r:id="rId30"/>
    <p:sldId id="381" r:id="rId31"/>
    <p:sldId id="319" r:id="rId32"/>
    <p:sldId id="339" r:id="rId33"/>
    <p:sldId id="345" r:id="rId34"/>
    <p:sldId id="389" r:id="rId35"/>
    <p:sldId id="393" r:id="rId36"/>
    <p:sldId id="407" r:id="rId37"/>
    <p:sldId id="410" r:id="rId38"/>
    <p:sldId id="411" r:id="rId39"/>
    <p:sldId id="404" r:id="rId40"/>
    <p:sldId id="402" r:id="rId41"/>
    <p:sldId id="403" r:id="rId42"/>
    <p:sldId id="392" r:id="rId43"/>
    <p:sldId id="354" r:id="rId44"/>
    <p:sldId id="387" r:id="rId45"/>
    <p:sldId id="399" r:id="rId46"/>
    <p:sldId id="338" r:id="rId47"/>
    <p:sldId id="344" r:id="rId48"/>
    <p:sldId id="396" r:id="rId49"/>
    <p:sldId id="321" r:id="rId50"/>
    <p:sldId id="350" r:id="rId51"/>
    <p:sldId id="406" r:id="rId52"/>
    <p:sldId id="352" r:id="rId53"/>
    <p:sldId id="397" r:id="rId54"/>
    <p:sldId id="398" r:id="rId55"/>
    <p:sldId id="369" r:id="rId56"/>
    <p:sldId id="386" r:id="rId57"/>
    <p:sldId id="289" r:id="rId5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0204"/>
    <a:srgbClr val="121C0B"/>
    <a:srgbClr val="3D0102"/>
    <a:srgbClr val="570E68"/>
    <a:srgbClr val="FFD6EB"/>
    <a:srgbClr val="AE4AFF"/>
    <a:srgbClr val="FFB7F7"/>
    <a:srgbClr val="E2BCFF"/>
    <a:srgbClr val="F7F7F7"/>
    <a:srgbClr val="EFF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Orta Stil 3 - Vurgu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4"/>
    <p:restoredTop sz="86769"/>
  </p:normalViewPr>
  <p:slideViewPr>
    <p:cSldViewPr snapToGrid="0">
      <p:cViewPr varScale="1">
        <p:scale>
          <a:sx n="97" d="100"/>
          <a:sy n="97" d="100"/>
        </p:scale>
        <p:origin x="1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9T10:31:13.1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9T10:31:15.1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5A07E-FB5F-DA4F-9959-79557455980C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E6071-B579-044A-88C5-4FA9DC30DC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9379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114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Ac</a:t>
            </a:r>
            <a:r>
              <a:rPr lang="tr-TR" dirty="0"/>
              <a:t> kanserinin %15 i KHAK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6604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Ac</a:t>
            </a:r>
            <a:r>
              <a:rPr lang="tr-TR" dirty="0"/>
              <a:t> kanserinin %15 i KHAK</a:t>
            </a:r>
          </a:p>
          <a:p>
            <a:r>
              <a:rPr lang="tr-TR" dirty="0"/>
              <a:t>İdame </a:t>
            </a:r>
            <a:r>
              <a:rPr lang="tr-TR" dirty="0" err="1"/>
              <a:t>KT’yi</a:t>
            </a:r>
            <a:r>
              <a:rPr lang="tr-TR" dirty="0"/>
              <a:t> </a:t>
            </a:r>
            <a:r>
              <a:rPr lang="tr-TR" dirty="0" err="1"/>
              <a:t>aratıran</a:t>
            </a:r>
            <a:r>
              <a:rPr lang="tr-TR" dirty="0"/>
              <a:t> 10 adet kontrollü çalışmada1980-1990 fayda gösterilemedi</a:t>
            </a:r>
          </a:p>
          <a:p>
            <a:r>
              <a:rPr lang="tr-TR" dirty="0"/>
              <a:t>Yüksek doz KT onkolojik sonucu arttırmadığı gibi </a:t>
            </a:r>
            <a:r>
              <a:rPr lang="tr-TR" dirty="0" err="1"/>
              <a:t>toksisiteyi</a:t>
            </a:r>
            <a:r>
              <a:rPr lang="tr-TR" dirty="0"/>
              <a:t> arttırdı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7325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0589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UM tam yanıt en iyi </a:t>
            </a:r>
            <a:r>
              <a:rPr lang="tr-TR" dirty="0" err="1"/>
              <a:t>prognozlu</a:t>
            </a:r>
            <a:r>
              <a:rPr lang="tr-TR" dirty="0"/>
              <a:t> grup</a:t>
            </a:r>
          </a:p>
          <a:p>
            <a:r>
              <a:rPr lang="tr-TR" dirty="0"/>
              <a:t>Çok spesifik hasta grubu</a:t>
            </a:r>
          </a:p>
          <a:p>
            <a:r>
              <a:rPr lang="tr-TR" dirty="0"/>
              <a:t>KT kolunda bulantı, kusma </a:t>
            </a:r>
            <a:r>
              <a:rPr lang="tr-TR" dirty="0" err="1"/>
              <a:t>alopesi</a:t>
            </a:r>
            <a:r>
              <a:rPr lang="tr-TR" dirty="0"/>
              <a:t>, </a:t>
            </a:r>
            <a:r>
              <a:rPr lang="tr-TR" dirty="0" err="1"/>
              <a:t>bb</a:t>
            </a:r>
            <a:r>
              <a:rPr lang="tr-TR" dirty="0"/>
              <a:t> </a:t>
            </a:r>
            <a:r>
              <a:rPr lang="tr-TR" dirty="0" err="1"/>
              <a:t>toksisitesi</a:t>
            </a:r>
            <a:endParaRPr lang="tr-TR" dirty="0"/>
          </a:p>
          <a:p>
            <a:r>
              <a:rPr lang="tr-TR" dirty="0"/>
              <a:t>RT kolunda </a:t>
            </a:r>
            <a:r>
              <a:rPr lang="tr-TR" dirty="0" err="1"/>
              <a:t>özefajit</a:t>
            </a:r>
            <a:endParaRPr lang="tr-TR" dirty="0"/>
          </a:p>
          <a:p>
            <a:r>
              <a:rPr lang="tr-TR" dirty="0"/>
              <a:t>UM TY olan tüm hastalara PCI uygulandı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313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032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42 hastane  4 farklı ülkeden 16 Hollanda, 22 İngiltere, 3 Norveç, 1 Belçika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5285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2840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%89 hastada </a:t>
            </a:r>
            <a:r>
              <a:rPr lang="tr-TR" dirty="0" err="1"/>
              <a:t>rezidü</a:t>
            </a:r>
            <a:r>
              <a:rPr lang="tr-TR" dirty="0"/>
              <a:t> hastalık var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5372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8573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485 hastanın 260ı analize alındı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1447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3600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8569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Oligomet</a:t>
            </a:r>
            <a:r>
              <a:rPr lang="tr-TR" dirty="0"/>
              <a:t> ve beyin met yok</a:t>
            </a:r>
          </a:p>
          <a:p>
            <a:r>
              <a:rPr lang="tr-TR" dirty="0" err="1"/>
              <a:t>Gross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(GTV)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known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as </a:t>
            </a:r>
            <a:r>
              <a:rPr lang="tr-TR" dirty="0" err="1"/>
              <a:t>determined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examination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post-</a:t>
            </a:r>
            <a:r>
              <a:rPr lang="tr-TR" dirty="0" err="1"/>
              <a:t>chemotherapy</a:t>
            </a:r>
            <a:r>
              <a:rPr lang="tr-TR" dirty="0"/>
              <a:t> </a:t>
            </a:r>
            <a:r>
              <a:rPr lang="tr-TR" dirty="0" err="1"/>
              <a:t>imaging</a:t>
            </a:r>
            <a:r>
              <a:rPr lang="tr-TR" dirty="0"/>
              <a:t> </a:t>
            </a:r>
            <a:r>
              <a:rPr lang="tr-TR" dirty="0" err="1"/>
              <a:t>studies</a:t>
            </a:r>
            <a:r>
              <a:rPr lang="tr-TR" dirty="0"/>
              <a:t>.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thoracic</a:t>
            </a:r>
            <a:r>
              <a:rPr lang="tr-TR" dirty="0"/>
              <a:t> </a:t>
            </a:r>
            <a:r>
              <a:rPr lang="tr-TR" dirty="0" err="1"/>
              <a:t>lymph</a:t>
            </a:r>
            <a:r>
              <a:rPr lang="tr-TR" dirty="0"/>
              <a:t> </a:t>
            </a:r>
            <a:r>
              <a:rPr lang="tr-TR" dirty="0" err="1"/>
              <a:t>nodes</a:t>
            </a:r>
            <a:r>
              <a:rPr lang="tr-TR" dirty="0"/>
              <a:t> &gt; 1 cm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axis</a:t>
            </a:r>
            <a:r>
              <a:rPr lang="tr-TR" dirty="0"/>
              <a:t> </a:t>
            </a:r>
            <a:r>
              <a:rPr lang="tr-TR" dirty="0" err="1"/>
              <a:t>diameter</a:t>
            </a:r>
            <a:r>
              <a:rPr lang="tr-TR" dirty="0"/>
              <a:t> on </a:t>
            </a:r>
            <a:r>
              <a:rPr lang="tr-TR" dirty="0" err="1"/>
              <a:t>diagnostic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planning</a:t>
            </a:r>
            <a:r>
              <a:rPr lang="tr-TR" dirty="0"/>
              <a:t> CT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positive</a:t>
            </a:r>
            <a:r>
              <a:rPr lang="tr-TR" dirty="0"/>
              <a:t> on PET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included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thoracic</a:t>
            </a:r>
            <a:r>
              <a:rPr lang="tr-TR" dirty="0"/>
              <a:t> GTV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labeled</a:t>
            </a:r>
            <a:r>
              <a:rPr lang="tr-TR" dirty="0"/>
              <a:t> </a:t>
            </a:r>
            <a:r>
              <a:rPr lang="tr-TR" dirty="0" err="1"/>
              <a:t>GTVn</a:t>
            </a:r>
            <a:r>
              <a:rPr lang="tr-TR" dirty="0"/>
              <a:t>.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multiple</a:t>
            </a:r>
            <a:r>
              <a:rPr lang="tr-TR" dirty="0"/>
              <a:t> </a:t>
            </a:r>
            <a:r>
              <a:rPr lang="tr-TR" dirty="0" err="1"/>
              <a:t>nodes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contoured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distinguished</a:t>
            </a:r>
            <a:r>
              <a:rPr lang="tr-TR" dirty="0"/>
              <a:t> </a:t>
            </a:r>
            <a:r>
              <a:rPr lang="tr-TR" dirty="0" err="1"/>
              <a:t>numerically</a:t>
            </a:r>
            <a:r>
              <a:rPr lang="tr-TR" dirty="0"/>
              <a:t> (GTVn1, GTVn2, </a:t>
            </a:r>
            <a:r>
              <a:rPr lang="tr-TR" dirty="0" err="1"/>
              <a:t>etc</a:t>
            </a:r>
            <a:r>
              <a:rPr lang="tr-TR" dirty="0"/>
              <a:t>.) </a:t>
            </a:r>
          </a:p>
          <a:p>
            <a:r>
              <a:rPr lang="tr-TR" dirty="0" err="1"/>
              <a:t>Recommended</a:t>
            </a:r>
            <a:r>
              <a:rPr lang="tr-TR" dirty="0"/>
              <a:t> </a:t>
            </a:r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/>
              <a:t>target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(CTV) is GTV + 0.5 cm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account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microscopic</a:t>
            </a:r>
            <a:r>
              <a:rPr lang="tr-TR" dirty="0"/>
              <a:t> </a:t>
            </a:r>
            <a:r>
              <a:rPr lang="tr-TR" dirty="0" err="1"/>
              <a:t>extension</a:t>
            </a:r>
            <a:r>
              <a:rPr lang="tr-TR" dirty="0"/>
              <a:t> of </a:t>
            </a:r>
            <a:r>
              <a:rPr lang="tr-TR" dirty="0" err="1"/>
              <a:t>tumor</a:t>
            </a:r>
            <a:r>
              <a:rPr lang="tr-TR" dirty="0"/>
              <a:t>. CTV=GTV </a:t>
            </a:r>
            <a:r>
              <a:rPr lang="tr-TR" dirty="0" err="1"/>
              <a:t>plus</a:t>
            </a:r>
            <a:r>
              <a:rPr lang="tr-TR" dirty="0"/>
              <a:t> 0-1.0 cm is </a:t>
            </a:r>
            <a:r>
              <a:rPr lang="tr-TR" dirty="0" err="1"/>
              <a:t>allowed</a:t>
            </a:r>
            <a:r>
              <a:rPr lang="tr-TR" dirty="0"/>
              <a:t>. </a:t>
            </a:r>
            <a:r>
              <a:rPr lang="tr-TR" dirty="0" err="1"/>
              <a:t>It</a:t>
            </a:r>
            <a:r>
              <a:rPr lang="tr-TR" dirty="0"/>
              <a:t> is </a:t>
            </a:r>
            <a:r>
              <a:rPr lang="tr-TR" dirty="0" err="1"/>
              <a:t>acceptable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CTV=GTV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protect</a:t>
            </a:r>
            <a:r>
              <a:rPr lang="tr-TR" dirty="0"/>
              <a:t> </a:t>
            </a:r>
            <a:r>
              <a:rPr lang="tr-TR" dirty="0" err="1"/>
              <a:t>critical</a:t>
            </a:r>
            <a:r>
              <a:rPr lang="tr-TR" dirty="0"/>
              <a:t> </a:t>
            </a:r>
            <a:r>
              <a:rPr lang="tr-TR" dirty="0" err="1"/>
              <a:t>structures</a:t>
            </a:r>
            <a:r>
              <a:rPr lang="tr-TR" dirty="0"/>
              <a:t>. </a:t>
            </a:r>
            <a:r>
              <a:rPr lang="tr-TR" dirty="0" err="1"/>
              <a:t>Alternatively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tumors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indistinct</a:t>
            </a:r>
            <a:r>
              <a:rPr lang="tr-TR" dirty="0"/>
              <a:t> </a:t>
            </a:r>
            <a:r>
              <a:rPr lang="tr-TR" dirty="0" err="1"/>
              <a:t>margins</a:t>
            </a:r>
            <a:r>
              <a:rPr lang="tr-TR" dirty="0"/>
              <a:t>, CTV=GTV+1.0 cm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preferred</a:t>
            </a:r>
            <a:r>
              <a:rPr lang="tr-TR" dirty="0"/>
              <a:t>.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had a </a:t>
            </a:r>
            <a:r>
              <a:rPr lang="tr-TR" dirty="0" err="1"/>
              <a:t>complete</a:t>
            </a:r>
            <a:r>
              <a:rPr lang="tr-TR" dirty="0"/>
              <a:t> </a:t>
            </a:r>
            <a:r>
              <a:rPr lang="tr-TR" dirty="0" err="1"/>
              <a:t>response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chemotherapy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primary</a:t>
            </a:r>
            <a:r>
              <a:rPr lang="tr-TR" dirty="0"/>
              <a:t> site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regional</a:t>
            </a:r>
            <a:r>
              <a:rPr lang="tr-TR" dirty="0"/>
              <a:t> </a:t>
            </a:r>
            <a:r>
              <a:rPr lang="tr-TR" dirty="0" err="1"/>
              <a:t>lymphatics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CTV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defined</a:t>
            </a:r>
            <a:r>
              <a:rPr lang="tr-TR" dirty="0"/>
              <a:t> as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region</a:t>
            </a:r>
            <a:r>
              <a:rPr lang="tr-TR" dirty="0"/>
              <a:t> of </a:t>
            </a:r>
            <a:r>
              <a:rPr lang="tr-TR" dirty="0" err="1"/>
              <a:t>origin</a:t>
            </a:r>
            <a:r>
              <a:rPr lang="tr-TR" dirty="0"/>
              <a:t> of </a:t>
            </a:r>
            <a:r>
              <a:rPr lang="tr-TR" dirty="0" err="1"/>
              <a:t>clinically</a:t>
            </a:r>
            <a:r>
              <a:rPr lang="tr-TR" dirty="0"/>
              <a:t> </a:t>
            </a:r>
            <a:r>
              <a:rPr lang="tr-TR" dirty="0" err="1"/>
              <a:t>evident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at </a:t>
            </a:r>
            <a:r>
              <a:rPr lang="tr-TR" dirty="0" err="1"/>
              <a:t>diagnosis</a:t>
            </a:r>
            <a:r>
              <a:rPr lang="tr-TR" dirty="0"/>
              <a:t>. </a:t>
            </a:r>
            <a:r>
              <a:rPr lang="tr-TR" dirty="0" err="1"/>
              <a:t>This</a:t>
            </a:r>
            <a:r>
              <a:rPr lang="tr-TR" dirty="0"/>
              <a:t> is not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r>
              <a:rPr lang="tr-TR" dirty="0"/>
              <a:t> as </a:t>
            </a:r>
            <a:r>
              <a:rPr lang="tr-TR" dirty="0" err="1"/>
              <a:t>pretreatment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.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example</a:t>
            </a:r>
            <a:r>
              <a:rPr lang="tr-TR" dirty="0"/>
              <a:t>,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patient</a:t>
            </a:r>
            <a:r>
              <a:rPr lang="tr-TR" dirty="0"/>
              <a:t> had a 10 cm </a:t>
            </a:r>
            <a:r>
              <a:rPr lang="tr-TR" dirty="0" err="1"/>
              <a:t>mediastinal</a:t>
            </a:r>
            <a:r>
              <a:rPr lang="tr-TR" dirty="0"/>
              <a:t> </a:t>
            </a:r>
            <a:r>
              <a:rPr lang="tr-TR" dirty="0" err="1"/>
              <a:t>mass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involved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paratracheal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subcarinal</a:t>
            </a:r>
            <a:r>
              <a:rPr lang="tr-TR" dirty="0"/>
              <a:t> </a:t>
            </a:r>
            <a:r>
              <a:rPr lang="tr-TR" dirty="0" err="1"/>
              <a:t>lymph</a:t>
            </a:r>
            <a:r>
              <a:rPr lang="tr-TR" dirty="0"/>
              <a:t> </a:t>
            </a:r>
            <a:r>
              <a:rPr lang="tr-TR" dirty="0" err="1"/>
              <a:t>nodes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had a </a:t>
            </a:r>
            <a:r>
              <a:rPr lang="tr-TR" dirty="0" err="1"/>
              <a:t>complete</a:t>
            </a:r>
            <a:r>
              <a:rPr lang="tr-TR" dirty="0"/>
              <a:t> </a:t>
            </a:r>
            <a:r>
              <a:rPr lang="tr-TR" dirty="0" err="1"/>
              <a:t>response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chemotherapy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CTV </a:t>
            </a:r>
            <a:r>
              <a:rPr lang="tr-TR" dirty="0" err="1"/>
              <a:t>would</a:t>
            </a:r>
            <a:r>
              <a:rPr lang="tr-TR" dirty="0"/>
              <a:t> not </a:t>
            </a:r>
            <a:r>
              <a:rPr lang="tr-TR" dirty="0" err="1"/>
              <a:t>necessarily</a:t>
            </a:r>
            <a:r>
              <a:rPr lang="tr-TR" dirty="0"/>
              <a:t> be a 10 cm </a:t>
            </a:r>
            <a:r>
              <a:rPr lang="tr-TR" dirty="0" err="1"/>
              <a:t>volume</a:t>
            </a:r>
            <a:r>
              <a:rPr lang="tr-TR" dirty="0"/>
              <a:t> but </a:t>
            </a:r>
            <a:r>
              <a:rPr lang="tr-TR" dirty="0" err="1"/>
              <a:t>rather</a:t>
            </a:r>
            <a:r>
              <a:rPr lang="tr-TR" dirty="0"/>
              <a:t> a </a:t>
            </a:r>
            <a:r>
              <a:rPr lang="tr-TR" dirty="0" err="1"/>
              <a:t>carefully</a:t>
            </a:r>
            <a:r>
              <a:rPr lang="tr-TR" dirty="0"/>
              <a:t> </a:t>
            </a:r>
            <a:r>
              <a:rPr lang="tr-TR" dirty="0" err="1"/>
              <a:t>defined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subcarinal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paratracheal</a:t>
            </a:r>
            <a:r>
              <a:rPr lang="tr-TR" dirty="0"/>
              <a:t> </a:t>
            </a:r>
            <a:r>
              <a:rPr lang="tr-TR" dirty="0" err="1"/>
              <a:t>tissues</a:t>
            </a:r>
            <a:r>
              <a:rPr lang="tr-TR" dirty="0"/>
              <a:t>. </a:t>
            </a:r>
            <a:r>
              <a:rPr lang="tr-TR" dirty="0" err="1"/>
              <a:t>CTVs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labeled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correspond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appropriate</a:t>
            </a:r>
            <a:r>
              <a:rPr lang="tr-TR" dirty="0"/>
              <a:t> GTV. </a:t>
            </a:r>
            <a:r>
              <a:rPr lang="tr-TR" dirty="0" err="1"/>
              <a:t>In</a:t>
            </a:r>
            <a:r>
              <a:rPr lang="tr-TR" dirty="0"/>
              <a:t> general, </a:t>
            </a:r>
            <a:r>
              <a:rPr lang="tr-TR" dirty="0" err="1"/>
              <a:t>each</a:t>
            </a:r>
            <a:r>
              <a:rPr lang="tr-TR" dirty="0"/>
              <a:t> GTV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 CTV.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situations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CTVs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overlap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be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 CTV.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5281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Oligomet</a:t>
            </a:r>
            <a:endParaRPr lang="tr-TR" dirty="0"/>
          </a:p>
          <a:p>
            <a:r>
              <a:rPr lang="tr-TR" dirty="0"/>
              <a:t>Erken kapatıldığı için tam data yok ama fazla </a:t>
            </a:r>
            <a:r>
              <a:rPr lang="tr-TR" dirty="0" err="1"/>
              <a:t>toksisite</a:t>
            </a:r>
            <a:r>
              <a:rPr lang="tr-TR" dirty="0"/>
              <a:t> raporlanmış gibi görünüyor…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9142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Oligomet</a:t>
            </a:r>
            <a:r>
              <a:rPr lang="tr-TR" dirty="0"/>
              <a:t> ve beyin met yok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34959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volumes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consolidative</a:t>
            </a:r>
            <a:r>
              <a:rPr lang="tr-TR" dirty="0"/>
              <a:t> TRT,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CREST </a:t>
            </a:r>
            <a:r>
              <a:rPr lang="tr-TR" dirty="0" err="1"/>
              <a:t>trial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RTOG 0937 </a:t>
            </a:r>
            <a:r>
              <a:rPr lang="tr-TR" dirty="0" err="1"/>
              <a:t>treated</a:t>
            </a:r>
            <a:r>
              <a:rPr lang="tr-TR" dirty="0"/>
              <a:t> </a:t>
            </a:r>
            <a:r>
              <a:rPr lang="tr-TR" dirty="0" err="1"/>
              <a:t>postchemotherapy</a:t>
            </a:r>
            <a:r>
              <a:rPr lang="tr-TR" dirty="0"/>
              <a:t> </a:t>
            </a:r>
            <a:r>
              <a:rPr lang="tr-TR" dirty="0" err="1"/>
              <a:t>gross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appropriate</a:t>
            </a:r>
            <a:r>
              <a:rPr lang="tr-TR" dirty="0"/>
              <a:t> </a:t>
            </a:r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planned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</a:t>
            </a:r>
            <a:r>
              <a:rPr lang="tr-TR" dirty="0" err="1"/>
              <a:t>margins</a:t>
            </a:r>
            <a:r>
              <a:rPr lang="tr-TR" dirty="0"/>
              <a:t>,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pretreatment</a:t>
            </a:r>
            <a:r>
              <a:rPr lang="tr-TR" dirty="0"/>
              <a:t> </a:t>
            </a:r>
            <a:r>
              <a:rPr lang="tr-TR" dirty="0" err="1"/>
              <a:t>hilar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mediastinal</a:t>
            </a:r>
            <a:r>
              <a:rPr lang="tr-TR" dirty="0"/>
              <a:t> </a:t>
            </a:r>
            <a:r>
              <a:rPr lang="tr-TR" dirty="0" err="1"/>
              <a:t>nodal</a:t>
            </a:r>
            <a:r>
              <a:rPr lang="tr-TR" dirty="0"/>
              <a:t> </a:t>
            </a:r>
            <a:r>
              <a:rPr lang="tr-TR" dirty="0" err="1"/>
              <a:t>stations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initially</a:t>
            </a:r>
            <a:r>
              <a:rPr lang="tr-TR" dirty="0"/>
              <a:t> </a:t>
            </a:r>
            <a:r>
              <a:rPr lang="tr-TR" dirty="0" err="1"/>
              <a:t>involved</a:t>
            </a:r>
            <a:r>
              <a:rPr lang="tr-TR" dirty="0"/>
              <a:t> but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responded</a:t>
            </a:r>
            <a:r>
              <a:rPr lang="tr-TR" dirty="0"/>
              <a:t> (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completely</a:t>
            </a:r>
            <a:r>
              <a:rPr lang="tr-TR" dirty="0"/>
              <a:t>)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chemotherapy</a:t>
            </a:r>
            <a:r>
              <a:rPr lang="tr-TR" dirty="0"/>
              <a:t>. A </a:t>
            </a:r>
            <a:r>
              <a:rPr lang="tr-TR" dirty="0" err="1"/>
              <a:t>singlearm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 2 </a:t>
            </a:r>
            <a:r>
              <a:rPr lang="tr-TR" dirty="0" err="1"/>
              <a:t>study</a:t>
            </a:r>
            <a:r>
              <a:rPr lang="tr-TR" dirty="0"/>
              <a:t> of </a:t>
            </a:r>
            <a:r>
              <a:rPr lang="tr-TR" dirty="0" err="1"/>
              <a:t>thoracic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in ES-SCLC had </a:t>
            </a:r>
            <a:r>
              <a:rPr lang="tr-TR" dirty="0" err="1"/>
              <a:t>nearly</a:t>
            </a:r>
            <a:r>
              <a:rPr lang="tr-TR" dirty="0"/>
              <a:t> 50% </a:t>
            </a:r>
            <a:r>
              <a:rPr lang="tr-TR" dirty="0" err="1"/>
              <a:t>rates</a:t>
            </a:r>
            <a:r>
              <a:rPr lang="tr-TR" dirty="0"/>
              <a:t> of </a:t>
            </a:r>
            <a:r>
              <a:rPr lang="tr-TR" dirty="0" err="1"/>
              <a:t>locoregional</a:t>
            </a:r>
            <a:r>
              <a:rPr lang="tr-TR" dirty="0"/>
              <a:t> </a:t>
            </a:r>
            <a:r>
              <a:rPr lang="tr-TR" dirty="0" err="1"/>
              <a:t>recurrence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postchemotherapy</a:t>
            </a:r>
            <a:r>
              <a:rPr lang="tr-TR" dirty="0"/>
              <a:t> </a:t>
            </a:r>
            <a:r>
              <a:rPr lang="tr-TR" dirty="0" err="1"/>
              <a:t>gross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treated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margin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irradiation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previously</a:t>
            </a:r>
            <a:r>
              <a:rPr lang="tr-TR" dirty="0"/>
              <a:t> </a:t>
            </a:r>
            <a:r>
              <a:rPr lang="tr-TR" dirty="0" err="1"/>
              <a:t>involved</a:t>
            </a:r>
            <a:r>
              <a:rPr lang="tr-TR" dirty="0"/>
              <a:t> </a:t>
            </a:r>
            <a:r>
              <a:rPr lang="tr-TR" dirty="0" err="1"/>
              <a:t>nodal</a:t>
            </a:r>
            <a:r>
              <a:rPr lang="tr-TR" dirty="0"/>
              <a:t> regions.2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0021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272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251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8345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13317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Standart </a:t>
            </a:r>
            <a:r>
              <a:rPr lang="tr-TR" dirty="0" err="1"/>
              <a:t>tx</a:t>
            </a:r>
            <a:r>
              <a:rPr lang="tr-TR" dirty="0"/>
              <a:t> olan TRT önerilmedi</a:t>
            </a:r>
          </a:p>
          <a:p>
            <a:r>
              <a:rPr lang="tr-TR" dirty="0"/>
              <a:t>PDL1 testi yapılmadı</a:t>
            </a:r>
          </a:p>
          <a:p>
            <a:r>
              <a:rPr lang="tr-TR" dirty="0"/>
              <a:t>CNS met dahil edilmedi</a:t>
            </a:r>
          </a:p>
          <a:p>
            <a:r>
              <a:rPr lang="tr-TR" dirty="0"/>
              <a:t>PCI her iki kolda da izin verildi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36149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Experimental</a:t>
            </a:r>
            <a:r>
              <a:rPr lang="tr-TR" dirty="0"/>
              <a:t> kollarda PCI izin verilmedi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3931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completion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PACIFIC </a:t>
            </a:r>
            <a:r>
              <a:rPr lang="tr-TR" dirty="0" err="1"/>
              <a:t>trial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of </a:t>
            </a:r>
            <a:r>
              <a:rPr lang="tr-TR" dirty="0" err="1"/>
              <a:t>administering</a:t>
            </a:r>
            <a:r>
              <a:rPr lang="tr-TR" dirty="0"/>
              <a:t> an </a:t>
            </a:r>
            <a:r>
              <a:rPr lang="tr-TR" dirty="0" err="1"/>
              <a:t>immune-checkpoint</a:t>
            </a:r>
            <a:r>
              <a:rPr lang="tr-TR" dirty="0"/>
              <a:t> </a:t>
            </a:r>
            <a:r>
              <a:rPr lang="tr-TR" dirty="0" err="1"/>
              <a:t>inhibitor</a:t>
            </a:r>
            <a:r>
              <a:rPr lang="tr-TR" dirty="0"/>
              <a:t> as </a:t>
            </a:r>
            <a:r>
              <a:rPr lang="tr-TR" dirty="0" err="1"/>
              <a:t>consolidation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CRT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known</a:t>
            </a:r>
            <a:r>
              <a:rPr lang="tr-TR" dirty="0"/>
              <a:t>.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“PD-L1 </a:t>
            </a:r>
            <a:r>
              <a:rPr lang="tr-TR" dirty="0" err="1"/>
              <a:t>blockadE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of </a:t>
            </a:r>
            <a:r>
              <a:rPr lang="tr-TR" dirty="0" err="1"/>
              <a:t>Lung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Carboplatin</a:t>
            </a:r>
            <a:r>
              <a:rPr lang="tr-TR" dirty="0"/>
              <a:t>, </a:t>
            </a:r>
            <a:r>
              <a:rPr lang="tr-TR" dirty="0" err="1"/>
              <a:t>Paclitaxel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MPDL3280A” (DETERRED) </a:t>
            </a:r>
            <a:r>
              <a:rPr lang="tr-TR" dirty="0" err="1"/>
              <a:t>trial</a:t>
            </a:r>
            <a:r>
              <a:rPr lang="tr-TR" dirty="0"/>
              <a:t> (</a:t>
            </a:r>
            <a:r>
              <a:rPr lang="tr-TR" dirty="0" err="1"/>
              <a:t>ClinicalTrial.gov</a:t>
            </a:r>
            <a:r>
              <a:rPr lang="tr-TR" dirty="0"/>
              <a:t> </a:t>
            </a:r>
            <a:r>
              <a:rPr lang="tr-TR" dirty="0" err="1"/>
              <a:t>identifier</a:t>
            </a:r>
            <a:r>
              <a:rPr lang="tr-TR" dirty="0"/>
              <a:t>: NCT02525757) in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(</a:t>
            </a:r>
            <a:r>
              <a:rPr lang="tr-TR" dirty="0" err="1"/>
              <a:t>Supplementary</a:t>
            </a:r>
            <a:r>
              <a:rPr lang="tr-TR" dirty="0"/>
              <a:t> </a:t>
            </a:r>
            <a:r>
              <a:rPr lang="tr-TR" dirty="0" err="1"/>
              <a:t>Fig</a:t>
            </a:r>
            <a:r>
              <a:rPr lang="tr-TR" dirty="0"/>
              <a:t>. 1).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1 (N ¼ 10), </a:t>
            </a:r>
            <a:r>
              <a:rPr lang="tr-TR" dirty="0" err="1"/>
              <a:t>standard</a:t>
            </a:r>
            <a:r>
              <a:rPr lang="tr-TR" dirty="0"/>
              <a:t> </a:t>
            </a:r>
            <a:r>
              <a:rPr lang="tr-TR" dirty="0" err="1"/>
              <a:t>course</a:t>
            </a:r>
            <a:r>
              <a:rPr lang="tr-TR" dirty="0"/>
              <a:t> CRT (60–66 </a:t>
            </a:r>
            <a:r>
              <a:rPr lang="tr-TR" dirty="0" err="1"/>
              <a:t>Gy</a:t>
            </a:r>
            <a:r>
              <a:rPr lang="tr-TR" dirty="0"/>
              <a:t> in 30–33 </a:t>
            </a:r>
            <a:r>
              <a:rPr lang="tr-TR" dirty="0" err="1"/>
              <a:t>fractions</a:t>
            </a:r>
            <a:r>
              <a:rPr lang="tr-TR" dirty="0"/>
              <a:t>)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conventional</a:t>
            </a:r>
            <a:r>
              <a:rPr lang="tr-TR" dirty="0"/>
              <a:t>, normal organ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</a:t>
            </a:r>
            <a:r>
              <a:rPr lang="tr-TR" dirty="0" err="1"/>
              <a:t>constraints</a:t>
            </a:r>
            <a:r>
              <a:rPr lang="tr-TR" dirty="0"/>
              <a:t> (</a:t>
            </a:r>
            <a:r>
              <a:rPr lang="tr-TR" dirty="0" err="1"/>
              <a:t>Supplementary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1)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intensitymodulated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passive</a:t>
            </a:r>
            <a:r>
              <a:rPr lang="tr-TR" dirty="0"/>
              <a:t> </a:t>
            </a:r>
            <a:r>
              <a:rPr lang="tr-TR" dirty="0" err="1"/>
              <a:t>scattering</a:t>
            </a:r>
            <a:r>
              <a:rPr lang="tr-TR" dirty="0"/>
              <a:t> </a:t>
            </a:r>
            <a:r>
              <a:rPr lang="tr-TR" dirty="0" err="1"/>
              <a:t>protons</a:t>
            </a:r>
            <a:r>
              <a:rPr lang="tr-TR" dirty="0"/>
              <a:t> (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dose</a:t>
            </a:r>
            <a:r>
              <a:rPr lang="tr-TR" dirty="0"/>
              <a:t> </a:t>
            </a:r>
            <a:r>
              <a:rPr lang="tr-TR" dirty="0" err="1"/>
              <a:t>adjusted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relative</a:t>
            </a:r>
            <a:r>
              <a:rPr lang="tr-TR" dirty="0"/>
              <a:t> </a:t>
            </a:r>
            <a:r>
              <a:rPr lang="tr-TR" dirty="0" err="1"/>
              <a:t>biological</a:t>
            </a:r>
            <a:r>
              <a:rPr lang="tr-TR" dirty="0"/>
              <a:t> </a:t>
            </a:r>
            <a:r>
              <a:rPr lang="tr-TR" dirty="0" err="1"/>
              <a:t>equivalence</a:t>
            </a:r>
            <a:r>
              <a:rPr lang="tr-TR" dirty="0"/>
              <a:t> of 1.1)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administered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weekly</a:t>
            </a:r>
            <a:r>
              <a:rPr lang="tr-TR" dirty="0"/>
              <a:t> </a:t>
            </a:r>
            <a:r>
              <a:rPr lang="tr-TR" dirty="0" err="1"/>
              <a:t>carboplatin</a:t>
            </a:r>
            <a:r>
              <a:rPr lang="tr-TR" dirty="0"/>
              <a:t> (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curve</a:t>
            </a:r>
            <a:r>
              <a:rPr lang="tr-TR" dirty="0"/>
              <a:t>, 2.0)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paclitaxel</a:t>
            </a:r>
            <a:r>
              <a:rPr lang="tr-TR" dirty="0"/>
              <a:t> 50 mg/m2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0914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Abstract</a:t>
            </a:r>
            <a:r>
              <a:rPr lang="tr-TR" dirty="0"/>
              <a:t> </a:t>
            </a:r>
            <a:r>
              <a:rPr lang="tr-TR" dirty="0" err="1"/>
              <a:t>Objective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investigate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role of </a:t>
            </a:r>
            <a:r>
              <a:rPr lang="tr-TR" dirty="0" err="1"/>
              <a:t>consolidative</a:t>
            </a:r>
            <a:r>
              <a:rPr lang="tr-TR" dirty="0"/>
              <a:t> </a:t>
            </a:r>
            <a:r>
              <a:rPr lang="tr-TR" dirty="0" err="1"/>
              <a:t>thoracic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(TRT) in </a:t>
            </a:r>
            <a:r>
              <a:rPr lang="tr-TR" dirty="0" err="1"/>
              <a:t>extensive-stage</a:t>
            </a:r>
            <a:r>
              <a:rPr lang="tr-TR" dirty="0"/>
              <a:t> </a:t>
            </a:r>
            <a:r>
              <a:rPr lang="tr-TR" dirty="0" err="1"/>
              <a:t>small-cell</a:t>
            </a:r>
            <a:r>
              <a:rPr lang="tr-TR" dirty="0"/>
              <a:t> </a:t>
            </a:r>
            <a:r>
              <a:rPr lang="tr-TR" dirty="0" err="1"/>
              <a:t>lung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(ESSCLC) </a:t>
            </a:r>
            <a:r>
              <a:rPr lang="tr-TR" dirty="0" err="1"/>
              <a:t>receiving</a:t>
            </a:r>
            <a:r>
              <a:rPr lang="tr-TR" dirty="0"/>
              <a:t> </a:t>
            </a:r>
            <a:r>
              <a:rPr lang="tr-TR" dirty="0" err="1"/>
              <a:t>frst-line</a:t>
            </a:r>
            <a:r>
              <a:rPr lang="tr-TR" dirty="0"/>
              <a:t> </a:t>
            </a:r>
            <a:r>
              <a:rPr lang="tr-TR" dirty="0" err="1"/>
              <a:t>chemo-immunotherapy</a:t>
            </a:r>
            <a:r>
              <a:rPr lang="tr-TR" dirty="0"/>
              <a:t> </a:t>
            </a:r>
            <a:r>
              <a:rPr lang="tr-TR" dirty="0" err="1"/>
              <a:t>followed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immunotherapy</a:t>
            </a:r>
            <a:r>
              <a:rPr lang="tr-TR" dirty="0"/>
              <a:t> </a:t>
            </a:r>
            <a:r>
              <a:rPr lang="tr-TR" dirty="0" err="1"/>
              <a:t>maintenance</a:t>
            </a:r>
            <a:r>
              <a:rPr lang="tr-TR" dirty="0"/>
              <a:t>.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 </a:t>
            </a:r>
            <a:r>
              <a:rPr lang="tr-TR" dirty="0" err="1"/>
              <a:t>Outcomes</a:t>
            </a:r>
            <a:r>
              <a:rPr lang="tr-TR" dirty="0"/>
              <a:t> of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</a:t>
            </a:r>
            <a:r>
              <a:rPr lang="tr-TR" dirty="0" err="1"/>
              <a:t>progression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frst-line</a:t>
            </a:r>
            <a:r>
              <a:rPr lang="tr-TR" dirty="0"/>
              <a:t> </a:t>
            </a:r>
            <a:r>
              <a:rPr lang="tr-TR" dirty="0" err="1"/>
              <a:t>chemotherapy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retrospectively</a:t>
            </a:r>
            <a:r>
              <a:rPr lang="tr-TR" dirty="0"/>
              <a:t> </a:t>
            </a:r>
            <a:r>
              <a:rPr lang="tr-TR" dirty="0" err="1"/>
              <a:t>reviewed</a:t>
            </a:r>
            <a:r>
              <a:rPr lang="tr-TR" dirty="0"/>
              <a:t> (</a:t>
            </a:r>
            <a:r>
              <a:rPr lang="tr-TR" dirty="0" err="1"/>
              <a:t>January</a:t>
            </a:r>
            <a:r>
              <a:rPr lang="tr-TR" dirty="0"/>
              <a:t> 2020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December</a:t>
            </a:r>
            <a:r>
              <a:rPr lang="tr-TR" dirty="0"/>
              <a:t> 2021). </a:t>
            </a:r>
            <a:r>
              <a:rPr lang="tr-TR" dirty="0" err="1"/>
              <a:t>Based</a:t>
            </a:r>
            <a:r>
              <a:rPr lang="tr-TR" dirty="0"/>
              <a:t> on TRT </a:t>
            </a:r>
            <a:r>
              <a:rPr lang="tr-TR" dirty="0" err="1"/>
              <a:t>or</a:t>
            </a:r>
            <a:r>
              <a:rPr lang="tr-TR" dirty="0"/>
              <a:t> not,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allocated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TRT </a:t>
            </a:r>
            <a:r>
              <a:rPr lang="tr-TR" dirty="0" err="1"/>
              <a:t>group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non</a:t>
            </a:r>
            <a:r>
              <a:rPr lang="tr-TR" dirty="0"/>
              <a:t>-TRT </a:t>
            </a:r>
            <a:r>
              <a:rPr lang="tr-TR" dirty="0" err="1"/>
              <a:t>group</a:t>
            </a:r>
            <a:r>
              <a:rPr lang="tr-TR" dirty="0"/>
              <a:t>. </a:t>
            </a:r>
            <a:r>
              <a:rPr lang="tr-TR" dirty="0" err="1"/>
              <a:t>Progression-free</a:t>
            </a:r>
            <a:r>
              <a:rPr lang="tr-TR" dirty="0"/>
              <a:t> </a:t>
            </a:r>
            <a:r>
              <a:rPr lang="tr-TR" dirty="0" err="1"/>
              <a:t>survival</a:t>
            </a:r>
            <a:r>
              <a:rPr lang="tr-TR" dirty="0"/>
              <a:t> (PFS), </a:t>
            </a:r>
            <a:r>
              <a:rPr lang="tr-TR" dirty="0" err="1"/>
              <a:t>overall</a:t>
            </a:r>
            <a:r>
              <a:rPr lang="tr-TR" dirty="0"/>
              <a:t> </a:t>
            </a:r>
            <a:r>
              <a:rPr lang="tr-TR" dirty="0" err="1"/>
              <a:t>survival</a:t>
            </a:r>
            <a:r>
              <a:rPr lang="tr-TR" dirty="0"/>
              <a:t> (OS)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local-recurrence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survival</a:t>
            </a:r>
            <a:r>
              <a:rPr lang="tr-TR" dirty="0"/>
              <a:t> (LRFS)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calculated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Kaplan–</a:t>
            </a:r>
            <a:r>
              <a:rPr lang="tr-TR" dirty="0" err="1"/>
              <a:t>Meier</a:t>
            </a:r>
            <a:r>
              <a:rPr lang="tr-TR" dirty="0"/>
              <a:t> </a:t>
            </a:r>
            <a:r>
              <a:rPr lang="tr-TR" dirty="0" err="1"/>
              <a:t>method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log-rank</a:t>
            </a:r>
            <a:r>
              <a:rPr lang="tr-TR" dirty="0"/>
              <a:t> test. </a:t>
            </a:r>
            <a:r>
              <a:rPr lang="tr-TR" dirty="0" err="1"/>
              <a:t>Results</a:t>
            </a:r>
            <a:r>
              <a:rPr lang="tr-TR" dirty="0"/>
              <a:t> Of 100 </a:t>
            </a:r>
            <a:r>
              <a:rPr lang="tr-TR" dirty="0" err="1"/>
              <a:t>patients</a:t>
            </a:r>
            <a:r>
              <a:rPr lang="tr-TR" dirty="0"/>
              <a:t>, 47 </a:t>
            </a:r>
            <a:r>
              <a:rPr lang="tr-TR" dirty="0" err="1"/>
              <a:t>received</a:t>
            </a:r>
            <a:r>
              <a:rPr lang="tr-TR" dirty="0"/>
              <a:t> TRT </a:t>
            </a:r>
            <a:r>
              <a:rPr lang="tr-TR" dirty="0" err="1"/>
              <a:t>and</a:t>
            </a:r>
            <a:r>
              <a:rPr lang="tr-TR" dirty="0"/>
              <a:t> 53 </a:t>
            </a:r>
            <a:r>
              <a:rPr lang="tr-TR" dirty="0" err="1"/>
              <a:t>non</a:t>
            </a:r>
            <a:r>
              <a:rPr lang="tr-TR" dirty="0"/>
              <a:t>-TRT.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median</a:t>
            </a:r>
            <a:r>
              <a:rPr lang="tr-TR" dirty="0"/>
              <a:t> </a:t>
            </a:r>
            <a:r>
              <a:rPr lang="tr-TR" dirty="0" err="1"/>
              <a:t>follow-up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20.3 </a:t>
            </a:r>
            <a:r>
              <a:rPr lang="tr-TR" dirty="0" err="1"/>
              <a:t>months</a:t>
            </a:r>
            <a:r>
              <a:rPr lang="tr-TR" dirty="0"/>
              <a:t>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median</a:t>
            </a:r>
            <a:r>
              <a:rPr lang="tr-TR" dirty="0"/>
              <a:t> PFS </a:t>
            </a:r>
            <a:r>
              <a:rPr lang="tr-TR" dirty="0" err="1"/>
              <a:t>and</a:t>
            </a:r>
            <a:r>
              <a:rPr lang="tr-TR" dirty="0"/>
              <a:t> OS in TRT </a:t>
            </a:r>
            <a:r>
              <a:rPr lang="tr-TR" dirty="0" err="1"/>
              <a:t>were</a:t>
            </a:r>
            <a:r>
              <a:rPr lang="tr-TR" dirty="0"/>
              <a:t> 9.1 </a:t>
            </a:r>
            <a:r>
              <a:rPr lang="tr-TR" dirty="0" err="1"/>
              <a:t>months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21.8 </a:t>
            </a:r>
            <a:r>
              <a:rPr lang="tr-TR" dirty="0" err="1"/>
              <a:t>months</a:t>
            </a:r>
            <a:r>
              <a:rPr lang="tr-TR" dirty="0"/>
              <a:t>, </a:t>
            </a:r>
            <a:r>
              <a:rPr lang="tr-TR" dirty="0" err="1"/>
              <a:t>versus</a:t>
            </a:r>
            <a:r>
              <a:rPr lang="tr-TR" dirty="0"/>
              <a:t> 8.8 </a:t>
            </a:r>
            <a:r>
              <a:rPr lang="tr-TR" dirty="0" err="1"/>
              <a:t>months</a:t>
            </a:r>
            <a:r>
              <a:rPr lang="tr-TR" dirty="0"/>
              <a:t> (p=0.93) </a:t>
            </a:r>
            <a:r>
              <a:rPr lang="tr-TR" dirty="0" err="1"/>
              <a:t>and</a:t>
            </a:r>
            <a:r>
              <a:rPr lang="tr-TR" dirty="0"/>
              <a:t> 24.3 </a:t>
            </a:r>
            <a:r>
              <a:rPr lang="tr-TR" dirty="0" err="1"/>
              <a:t>months</a:t>
            </a:r>
            <a:r>
              <a:rPr lang="tr-TR" dirty="0"/>
              <a:t> (p=0.63), </a:t>
            </a:r>
            <a:r>
              <a:rPr lang="tr-TR" dirty="0" err="1"/>
              <a:t>respectively</a:t>
            </a:r>
            <a:r>
              <a:rPr lang="tr-TR" dirty="0"/>
              <a:t>, in </a:t>
            </a:r>
            <a:r>
              <a:rPr lang="tr-TR" dirty="0" err="1"/>
              <a:t>non</a:t>
            </a:r>
            <a:r>
              <a:rPr lang="tr-TR" dirty="0"/>
              <a:t>-TRT.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median</a:t>
            </a:r>
            <a:r>
              <a:rPr lang="tr-TR" dirty="0"/>
              <a:t> LRFS time in TRT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reached</a:t>
            </a:r>
            <a:r>
              <a:rPr lang="tr-TR" dirty="0"/>
              <a:t>, but </a:t>
            </a:r>
            <a:r>
              <a:rPr lang="tr-TR" dirty="0" err="1"/>
              <a:t>signifcantly</a:t>
            </a:r>
            <a:r>
              <a:rPr lang="tr-TR" dirty="0"/>
              <a:t> </a:t>
            </a:r>
            <a:r>
              <a:rPr lang="tr-TR" dirty="0" err="1"/>
              <a:t>longer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10.8 </a:t>
            </a:r>
            <a:r>
              <a:rPr lang="tr-TR" dirty="0" err="1"/>
              <a:t>months</a:t>
            </a:r>
            <a:r>
              <a:rPr lang="tr-TR" dirty="0"/>
              <a:t> in </a:t>
            </a:r>
            <a:r>
              <a:rPr lang="tr-TR" dirty="0" err="1"/>
              <a:t>non</a:t>
            </a:r>
            <a:r>
              <a:rPr lang="tr-TR" dirty="0"/>
              <a:t>-TRT (HR=0.27, p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7200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C=</a:t>
            </a:r>
            <a:r>
              <a:rPr lang="tr-TR" dirty="0" err="1"/>
              <a:t>konsolidatif</a:t>
            </a:r>
            <a:endParaRPr lang="tr-TR" dirty="0"/>
          </a:p>
          <a:p>
            <a:r>
              <a:rPr lang="tr-TR" dirty="0" err="1"/>
              <a:t>Kt</a:t>
            </a:r>
            <a:r>
              <a:rPr lang="tr-TR" dirty="0"/>
              <a:t> sonu %85 PR %10 stabil hastalık %1 </a:t>
            </a:r>
            <a:r>
              <a:rPr lang="tr-TR" dirty="0" err="1"/>
              <a:t>progresif</a:t>
            </a:r>
            <a:r>
              <a:rPr lang="tr-TR" dirty="0"/>
              <a:t> hastalık</a:t>
            </a:r>
          </a:p>
          <a:p>
            <a:r>
              <a:rPr lang="tr-TR" dirty="0" err="1"/>
              <a:t>Atezo</a:t>
            </a:r>
            <a:r>
              <a:rPr lang="tr-TR" dirty="0"/>
              <a:t> TRT sırasında uygulanmadı sonrasında uygulandı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468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N= 51 iken 12 hasta </a:t>
            </a:r>
            <a:r>
              <a:rPr lang="tr-TR" dirty="0" err="1"/>
              <a:t>initial</a:t>
            </a:r>
            <a:r>
              <a:rPr lang="tr-TR" dirty="0"/>
              <a:t> sistemik </a:t>
            </a:r>
            <a:r>
              <a:rPr lang="tr-TR" dirty="0" err="1"/>
              <a:t>tx</a:t>
            </a:r>
            <a:r>
              <a:rPr lang="tr-TR" dirty="0"/>
              <a:t> sonrası </a:t>
            </a:r>
            <a:r>
              <a:rPr lang="tr-TR" dirty="0" err="1"/>
              <a:t>ex</a:t>
            </a:r>
            <a:endParaRPr lang="tr-TR" dirty="0"/>
          </a:p>
          <a:p>
            <a:r>
              <a:rPr lang="tr-TR" dirty="0"/>
              <a:t>Alman retrospektif çalışması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08816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84641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4992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Because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completion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PACIFIC </a:t>
            </a:r>
            <a:r>
              <a:rPr lang="tr-TR" dirty="0" err="1"/>
              <a:t>trial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of </a:t>
            </a:r>
            <a:r>
              <a:rPr lang="tr-TR" dirty="0" err="1"/>
              <a:t>administering</a:t>
            </a:r>
            <a:r>
              <a:rPr lang="tr-TR" dirty="0"/>
              <a:t> an </a:t>
            </a:r>
            <a:r>
              <a:rPr lang="tr-TR" dirty="0" err="1"/>
              <a:t>immune-checkpoint</a:t>
            </a:r>
            <a:r>
              <a:rPr lang="tr-TR" dirty="0"/>
              <a:t> </a:t>
            </a:r>
            <a:r>
              <a:rPr lang="tr-TR" dirty="0" err="1"/>
              <a:t>inhibitor</a:t>
            </a:r>
            <a:r>
              <a:rPr lang="tr-TR" dirty="0"/>
              <a:t> as </a:t>
            </a:r>
            <a:r>
              <a:rPr lang="tr-TR" dirty="0" err="1"/>
              <a:t>consolidation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CRT </a:t>
            </a:r>
            <a:r>
              <a:rPr lang="tr-TR" dirty="0" err="1"/>
              <a:t>was</a:t>
            </a:r>
            <a:r>
              <a:rPr lang="tr-TR" dirty="0"/>
              <a:t> not </a:t>
            </a:r>
            <a:r>
              <a:rPr lang="tr-TR" dirty="0" err="1"/>
              <a:t>known</a:t>
            </a:r>
            <a:r>
              <a:rPr lang="tr-TR" dirty="0"/>
              <a:t>.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“PD-L1 </a:t>
            </a:r>
            <a:r>
              <a:rPr lang="tr-TR" dirty="0" err="1"/>
              <a:t>blockadE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Evaluate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of </a:t>
            </a:r>
            <a:r>
              <a:rPr lang="tr-TR" dirty="0" err="1"/>
              <a:t>Lung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Carboplatin</a:t>
            </a:r>
            <a:r>
              <a:rPr lang="tr-TR" dirty="0"/>
              <a:t>, </a:t>
            </a:r>
            <a:r>
              <a:rPr lang="tr-TR" dirty="0" err="1"/>
              <a:t>Paclitaxel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MPDL3280A” (DETERRED) </a:t>
            </a:r>
            <a:r>
              <a:rPr lang="tr-TR" dirty="0" err="1"/>
              <a:t>trial</a:t>
            </a:r>
            <a:r>
              <a:rPr lang="tr-TR" dirty="0"/>
              <a:t> (</a:t>
            </a:r>
            <a:r>
              <a:rPr lang="tr-TR" dirty="0" err="1"/>
              <a:t>ClinicalTrial.gov</a:t>
            </a:r>
            <a:r>
              <a:rPr lang="tr-TR" dirty="0"/>
              <a:t> </a:t>
            </a:r>
            <a:r>
              <a:rPr lang="tr-TR" dirty="0" err="1"/>
              <a:t>identifier</a:t>
            </a:r>
            <a:r>
              <a:rPr lang="tr-TR" dirty="0"/>
              <a:t>: NCT02525757) in </a:t>
            </a:r>
            <a:r>
              <a:rPr lang="tr-TR" dirty="0" err="1"/>
              <a:t>two</a:t>
            </a:r>
            <a:r>
              <a:rPr lang="tr-TR" dirty="0"/>
              <a:t> </a:t>
            </a:r>
            <a:r>
              <a:rPr lang="tr-TR" dirty="0" err="1"/>
              <a:t>parts</a:t>
            </a:r>
            <a:r>
              <a:rPr lang="tr-TR" dirty="0"/>
              <a:t> (</a:t>
            </a:r>
            <a:r>
              <a:rPr lang="tr-TR" dirty="0" err="1"/>
              <a:t>Supplementary</a:t>
            </a:r>
            <a:r>
              <a:rPr lang="tr-TR" dirty="0"/>
              <a:t> </a:t>
            </a:r>
            <a:r>
              <a:rPr lang="tr-TR" dirty="0" err="1"/>
              <a:t>Fig</a:t>
            </a:r>
            <a:r>
              <a:rPr lang="tr-TR" dirty="0"/>
              <a:t>. 1).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part</a:t>
            </a:r>
            <a:r>
              <a:rPr lang="tr-TR" dirty="0"/>
              <a:t> 1 (N ¼ 10), </a:t>
            </a:r>
            <a:r>
              <a:rPr lang="tr-TR" dirty="0" err="1"/>
              <a:t>standard</a:t>
            </a:r>
            <a:r>
              <a:rPr lang="tr-TR" dirty="0"/>
              <a:t> </a:t>
            </a:r>
            <a:r>
              <a:rPr lang="tr-TR" dirty="0" err="1"/>
              <a:t>course</a:t>
            </a:r>
            <a:r>
              <a:rPr lang="tr-TR" dirty="0"/>
              <a:t> CRT (60–66 </a:t>
            </a:r>
            <a:r>
              <a:rPr lang="tr-TR" dirty="0" err="1"/>
              <a:t>Gy</a:t>
            </a:r>
            <a:r>
              <a:rPr lang="tr-TR" dirty="0"/>
              <a:t> in 30–33 </a:t>
            </a:r>
            <a:r>
              <a:rPr lang="tr-TR" dirty="0" err="1"/>
              <a:t>fractions</a:t>
            </a:r>
            <a:r>
              <a:rPr lang="tr-TR" dirty="0"/>
              <a:t>)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conventional</a:t>
            </a:r>
            <a:r>
              <a:rPr lang="tr-TR" dirty="0"/>
              <a:t>, normal organ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tumor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 </a:t>
            </a:r>
            <a:r>
              <a:rPr lang="tr-TR" dirty="0" err="1"/>
              <a:t>constraints</a:t>
            </a:r>
            <a:r>
              <a:rPr lang="tr-TR" dirty="0"/>
              <a:t> (</a:t>
            </a:r>
            <a:r>
              <a:rPr lang="tr-TR" dirty="0" err="1"/>
              <a:t>Supplementary</a:t>
            </a:r>
            <a:r>
              <a:rPr lang="tr-TR" dirty="0"/>
              <a:t> </a:t>
            </a:r>
            <a:r>
              <a:rPr lang="tr-TR" dirty="0" err="1"/>
              <a:t>Table</a:t>
            </a:r>
            <a:r>
              <a:rPr lang="tr-TR" dirty="0"/>
              <a:t> 1)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intensitymodulated</a:t>
            </a:r>
            <a:r>
              <a:rPr lang="tr-TR" dirty="0"/>
              <a:t> </a:t>
            </a:r>
            <a:r>
              <a:rPr lang="tr-TR" dirty="0" err="1"/>
              <a:t>radiation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passive</a:t>
            </a:r>
            <a:r>
              <a:rPr lang="tr-TR" dirty="0"/>
              <a:t> </a:t>
            </a:r>
            <a:r>
              <a:rPr lang="tr-TR" dirty="0" err="1"/>
              <a:t>scattering</a:t>
            </a:r>
            <a:r>
              <a:rPr lang="tr-TR" dirty="0"/>
              <a:t> </a:t>
            </a:r>
            <a:r>
              <a:rPr lang="tr-TR" dirty="0" err="1"/>
              <a:t>protons</a:t>
            </a:r>
            <a:r>
              <a:rPr lang="tr-TR" dirty="0"/>
              <a:t> (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dose</a:t>
            </a:r>
            <a:r>
              <a:rPr lang="tr-TR" dirty="0"/>
              <a:t> </a:t>
            </a:r>
            <a:r>
              <a:rPr lang="tr-TR" dirty="0" err="1"/>
              <a:t>adjusted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relative</a:t>
            </a:r>
            <a:r>
              <a:rPr lang="tr-TR" dirty="0"/>
              <a:t> </a:t>
            </a:r>
            <a:r>
              <a:rPr lang="tr-TR" dirty="0" err="1"/>
              <a:t>biological</a:t>
            </a:r>
            <a:r>
              <a:rPr lang="tr-TR" dirty="0"/>
              <a:t> </a:t>
            </a:r>
            <a:r>
              <a:rPr lang="tr-TR" dirty="0" err="1"/>
              <a:t>equivalence</a:t>
            </a:r>
            <a:r>
              <a:rPr lang="tr-TR" dirty="0"/>
              <a:t> of 1.1)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administered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once</a:t>
            </a:r>
            <a:r>
              <a:rPr lang="tr-TR" dirty="0"/>
              <a:t> </a:t>
            </a:r>
            <a:r>
              <a:rPr lang="tr-TR" dirty="0" err="1"/>
              <a:t>weekly</a:t>
            </a:r>
            <a:r>
              <a:rPr lang="tr-TR" dirty="0"/>
              <a:t> </a:t>
            </a:r>
            <a:r>
              <a:rPr lang="tr-TR" dirty="0" err="1"/>
              <a:t>carboplatin</a:t>
            </a:r>
            <a:r>
              <a:rPr lang="tr-TR" dirty="0"/>
              <a:t> (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curve</a:t>
            </a:r>
            <a:r>
              <a:rPr lang="tr-TR" dirty="0"/>
              <a:t>, 2.0)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paclitaxel</a:t>
            </a:r>
            <a:r>
              <a:rPr lang="tr-TR" dirty="0"/>
              <a:t> 50 mg/m2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37779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77091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Experimental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Four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courses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of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carboplatin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etoposide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durvalumab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every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3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weeks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followed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by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durvalumab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every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4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weeks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until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intolerable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toxicity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progressive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disease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leading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need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for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other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treatment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or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until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patient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no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longer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wishes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continue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treatment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/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Thoracic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radiotherapy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of 30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Gy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/10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fractions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between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2nd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and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3rd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carboplatin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etoposide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durvalumab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course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Cognitive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function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will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be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compared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between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patients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who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receive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PCI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and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those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who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do not,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using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MoCA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-test.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Scores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will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be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compared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using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Mann-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Whitney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test.</a:t>
            </a:r>
            <a:endParaRPr lang="tr-TR" dirty="0"/>
          </a:p>
          <a:p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>
                <a:effectLst/>
              </a:rPr>
              <a:t>Active </a:t>
            </a:r>
            <a:r>
              <a:rPr lang="tr-TR" dirty="0" err="1">
                <a:effectLst/>
              </a:rPr>
              <a:t>Comparator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: 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Chemo-immunotherapyFour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courses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of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carboplatin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etoposide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durvalumab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every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3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weeks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followed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by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durvalumab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every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4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weeks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until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intolerable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toxicity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progressive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disease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leading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need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for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other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treatment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or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until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the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patient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no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longer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wishes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to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continue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tr-TR" b="0" i="0" dirty="0" err="1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treatment</a:t>
            </a:r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63520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History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current</a:t>
            </a:r>
            <a:r>
              <a:rPr lang="tr-TR" dirty="0"/>
              <a:t> </a:t>
            </a:r>
            <a:r>
              <a:rPr lang="tr-TR" dirty="0" err="1"/>
              <a:t>radiology</a:t>
            </a:r>
            <a:r>
              <a:rPr lang="tr-TR" dirty="0"/>
              <a:t> </a:t>
            </a:r>
            <a:r>
              <a:rPr lang="tr-TR" dirty="0" err="1"/>
              <a:t>suggestive</a:t>
            </a:r>
            <a:r>
              <a:rPr lang="tr-TR" dirty="0"/>
              <a:t> of </a:t>
            </a:r>
            <a:r>
              <a:rPr lang="tr-TR" dirty="0" err="1"/>
              <a:t>interstitial</a:t>
            </a:r>
            <a:r>
              <a:rPr lang="tr-TR" dirty="0"/>
              <a:t> </a:t>
            </a:r>
            <a:r>
              <a:rPr lang="tr-TR" dirty="0" err="1"/>
              <a:t>lung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(ILD) (</a:t>
            </a:r>
            <a:r>
              <a:rPr lang="tr-TR" dirty="0" err="1"/>
              <a:t>including</a:t>
            </a:r>
            <a:r>
              <a:rPr lang="tr-TR" dirty="0"/>
              <a:t> but not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idiopathic</a:t>
            </a:r>
            <a:r>
              <a:rPr lang="tr-TR" dirty="0"/>
              <a:t> </a:t>
            </a:r>
            <a:r>
              <a:rPr lang="tr-TR" dirty="0" err="1"/>
              <a:t>pulmonary</a:t>
            </a:r>
            <a:r>
              <a:rPr lang="tr-TR" dirty="0"/>
              <a:t> </a:t>
            </a:r>
            <a:r>
              <a:rPr lang="tr-TR" dirty="0" err="1"/>
              <a:t>fbrosis</a:t>
            </a:r>
            <a:r>
              <a:rPr lang="tr-TR" dirty="0"/>
              <a:t> (IPF), </a:t>
            </a:r>
            <a:r>
              <a:rPr lang="tr-TR" dirty="0" err="1"/>
              <a:t>formerly</a:t>
            </a:r>
            <a:r>
              <a:rPr lang="tr-TR" dirty="0"/>
              <a:t> </a:t>
            </a:r>
            <a:r>
              <a:rPr lang="tr-TR" dirty="0" err="1"/>
              <a:t>described</a:t>
            </a:r>
            <a:r>
              <a:rPr lang="tr-TR" dirty="0"/>
              <a:t> as </a:t>
            </a:r>
            <a:r>
              <a:rPr lang="tr-TR" dirty="0" err="1"/>
              <a:t>usual</a:t>
            </a:r>
            <a:r>
              <a:rPr lang="tr-TR" dirty="0"/>
              <a:t> </a:t>
            </a:r>
            <a:r>
              <a:rPr lang="tr-TR" dirty="0" err="1"/>
              <a:t>interstitial</a:t>
            </a:r>
            <a:r>
              <a:rPr lang="tr-TR" dirty="0"/>
              <a:t> </a:t>
            </a:r>
            <a:r>
              <a:rPr lang="tr-TR" dirty="0" err="1"/>
              <a:t>pneumonia</a:t>
            </a:r>
            <a:r>
              <a:rPr lang="tr-TR" dirty="0"/>
              <a:t> (UIP),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cryptogenic</a:t>
            </a:r>
            <a:r>
              <a:rPr lang="tr-TR" dirty="0"/>
              <a:t> </a:t>
            </a:r>
            <a:r>
              <a:rPr lang="tr-TR" dirty="0" err="1"/>
              <a:t>fbrosing</a:t>
            </a:r>
            <a:r>
              <a:rPr lang="tr-TR" dirty="0"/>
              <a:t> </a:t>
            </a:r>
            <a:r>
              <a:rPr lang="tr-TR" dirty="0" err="1"/>
              <a:t>alveolitis</a:t>
            </a:r>
            <a:r>
              <a:rPr lang="tr-TR" dirty="0"/>
              <a:t> (CFA)), </a:t>
            </a:r>
            <a:r>
              <a:rPr lang="tr-TR" dirty="0" err="1"/>
              <a:t>non-infectious</a:t>
            </a:r>
            <a:r>
              <a:rPr lang="tr-TR" dirty="0"/>
              <a:t> </a:t>
            </a:r>
            <a:r>
              <a:rPr lang="tr-TR" dirty="0" err="1"/>
              <a:t>pneumonitis</a:t>
            </a:r>
            <a:r>
              <a:rPr lang="tr-TR" dirty="0"/>
              <a:t>, </a:t>
            </a:r>
            <a:r>
              <a:rPr lang="tr-TR" dirty="0" err="1"/>
              <a:t>drug-induced</a:t>
            </a:r>
            <a:r>
              <a:rPr lang="tr-TR" dirty="0"/>
              <a:t> </a:t>
            </a:r>
            <a:r>
              <a:rPr lang="tr-TR" dirty="0" err="1"/>
              <a:t>pneumonitis</a:t>
            </a:r>
            <a:r>
              <a:rPr lang="tr-TR" dirty="0"/>
              <a:t>, </a:t>
            </a:r>
            <a:r>
              <a:rPr lang="tr-TR" dirty="0" err="1"/>
              <a:t>idiopathic</a:t>
            </a:r>
            <a:r>
              <a:rPr lang="tr-TR" dirty="0"/>
              <a:t> </a:t>
            </a:r>
            <a:r>
              <a:rPr lang="tr-TR" dirty="0" err="1"/>
              <a:t>pneumonitis</a:t>
            </a:r>
            <a:r>
              <a:rPr lang="tr-TR" dirty="0"/>
              <a:t>.</a:t>
            </a:r>
          </a:p>
          <a:p>
            <a:r>
              <a:rPr lang="tr-TR" dirty="0" err="1"/>
              <a:t>After</a:t>
            </a:r>
            <a:r>
              <a:rPr lang="tr-TR" dirty="0"/>
              <a:t> 1:1 </a:t>
            </a:r>
            <a:r>
              <a:rPr lang="tr-TR" dirty="0" err="1"/>
              <a:t>randomization</a:t>
            </a:r>
            <a:r>
              <a:rPr lang="tr-TR" dirty="0"/>
              <a:t>, </a:t>
            </a:r>
            <a:r>
              <a:rPr lang="tr-TR" dirty="0" err="1"/>
              <a:t>eligible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receive</a:t>
            </a:r>
            <a:r>
              <a:rPr lang="tr-TR" dirty="0"/>
              <a:t> </a:t>
            </a:r>
            <a:r>
              <a:rPr lang="tr-TR" dirty="0" err="1"/>
              <a:t>either</a:t>
            </a:r>
            <a:r>
              <a:rPr lang="tr-TR" dirty="0"/>
              <a:t> </a:t>
            </a:r>
            <a:r>
              <a:rPr lang="tr-TR" dirty="0" err="1"/>
              <a:t>atezolizumab</a:t>
            </a:r>
            <a:r>
              <a:rPr lang="tr-TR" dirty="0"/>
              <a:t> (1200 mg </a:t>
            </a:r>
            <a:r>
              <a:rPr lang="tr-TR" dirty="0" err="1"/>
              <a:t>fixed</a:t>
            </a:r>
            <a:r>
              <a:rPr lang="tr-TR" dirty="0"/>
              <a:t> </a:t>
            </a:r>
            <a:r>
              <a:rPr lang="tr-TR" dirty="0" err="1"/>
              <a:t>dose</a:t>
            </a:r>
            <a:r>
              <a:rPr lang="tr-TR" dirty="0"/>
              <a:t>, </a:t>
            </a:r>
            <a:r>
              <a:rPr lang="tr-TR" dirty="0" err="1"/>
              <a:t>every</a:t>
            </a:r>
            <a:r>
              <a:rPr lang="tr-TR" dirty="0"/>
              <a:t> 3 </a:t>
            </a:r>
            <a:r>
              <a:rPr lang="tr-TR" dirty="0" err="1"/>
              <a:t>weeks</a:t>
            </a:r>
            <a:r>
              <a:rPr lang="tr-TR" dirty="0"/>
              <a:t> [Q3W]) </a:t>
            </a:r>
            <a:r>
              <a:rPr lang="tr-TR" dirty="0" err="1"/>
              <a:t>and</a:t>
            </a:r>
            <a:r>
              <a:rPr lang="tr-TR" dirty="0"/>
              <a:t> TRT (30 </a:t>
            </a:r>
            <a:r>
              <a:rPr lang="tr-TR" dirty="0" err="1"/>
              <a:t>Gy</a:t>
            </a:r>
            <a:r>
              <a:rPr lang="tr-TR" dirty="0"/>
              <a:t> in 10 </a:t>
            </a:r>
            <a:r>
              <a:rPr lang="tr-TR" dirty="0" err="1"/>
              <a:t>fractions</a:t>
            </a:r>
            <a:r>
              <a:rPr lang="tr-TR" dirty="0"/>
              <a:t>) in </a:t>
            </a:r>
            <a:r>
              <a:rPr lang="tr-TR" dirty="0" err="1"/>
              <a:t>arm</a:t>
            </a:r>
            <a:r>
              <a:rPr lang="tr-TR" dirty="0"/>
              <a:t> A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atezolizumab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(1200 mg </a:t>
            </a:r>
            <a:r>
              <a:rPr lang="tr-TR" dirty="0" err="1"/>
              <a:t>fixed</a:t>
            </a:r>
            <a:r>
              <a:rPr lang="tr-TR" dirty="0"/>
              <a:t> </a:t>
            </a:r>
            <a:r>
              <a:rPr lang="tr-TR" dirty="0" err="1"/>
              <a:t>dose</a:t>
            </a:r>
            <a:r>
              <a:rPr lang="tr-TR" dirty="0"/>
              <a:t>, Q3W) in </a:t>
            </a:r>
            <a:r>
              <a:rPr lang="tr-TR" dirty="0" err="1"/>
              <a:t>arm</a:t>
            </a:r>
            <a:r>
              <a:rPr lang="tr-TR" dirty="0"/>
              <a:t> B.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stratified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randomization</a:t>
            </a:r>
            <a:r>
              <a:rPr lang="tr-TR" dirty="0"/>
              <a:t>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presence of </a:t>
            </a:r>
            <a:r>
              <a:rPr lang="tr-TR" dirty="0" err="1"/>
              <a:t>brain</a:t>
            </a:r>
            <a:r>
              <a:rPr lang="tr-TR" dirty="0"/>
              <a:t> </a:t>
            </a:r>
            <a:r>
              <a:rPr lang="tr-TR" dirty="0" err="1"/>
              <a:t>metastases</a:t>
            </a:r>
            <a:r>
              <a:rPr lang="tr-TR" dirty="0"/>
              <a:t> (</a:t>
            </a:r>
            <a:r>
              <a:rPr lang="tr-TR" dirty="0" err="1"/>
              <a:t>yes</a:t>
            </a:r>
            <a:r>
              <a:rPr lang="tr-TR" dirty="0"/>
              <a:t>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), </a:t>
            </a:r>
            <a:r>
              <a:rPr lang="tr-TR" dirty="0" err="1"/>
              <a:t>thoracic</a:t>
            </a:r>
            <a:r>
              <a:rPr lang="tr-TR" dirty="0"/>
              <a:t> </a:t>
            </a:r>
            <a:r>
              <a:rPr lang="tr-TR" dirty="0" err="1"/>
              <a:t>response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induction</a:t>
            </a:r>
            <a:r>
              <a:rPr lang="tr-TR" dirty="0"/>
              <a:t> </a:t>
            </a:r>
            <a:r>
              <a:rPr lang="tr-TR" dirty="0" err="1"/>
              <a:t>therapy</a:t>
            </a:r>
            <a:r>
              <a:rPr lang="tr-TR" dirty="0"/>
              <a:t> (</a:t>
            </a:r>
            <a:r>
              <a:rPr lang="tr-TR" dirty="0" err="1"/>
              <a:t>complete</a:t>
            </a:r>
            <a:r>
              <a:rPr lang="tr-TR" dirty="0"/>
              <a:t>/ </a:t>
            </a:r>
            <a:r>
              <a:rPr lang="tr-TR" dirty="0" err="1"/>
              <a:t>partial</a:t>
            </a:r>
            <a:r>
              <a:rPr lang="tr-TR" dirty="0"/>
              <a:t> </a:t>
            </a:r>
            <a:r>
              <a:rPr lang="tr-TR" dirty="0" err="1"/>
              <a:t>response</a:t>
            </a:r>
            <a:r>
              <a:rPr lang="tr-TR" dirty="0"/>
              <a:t> [CR/ PR]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stable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 [SD]),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prophylactic</a:t>
            </a:r>
            <a:r>
              <a:rPr lang="tr-TR" dirty="0"/>
              <a:t> </a:t>
            </a:r>
            <a:r>
              <a:rPr lang="tr-TR" dirty="0" err="1"/>
              <a:t>cranial</a:t>
            </a:r>
            <a:r>
              <a:rPr lang="tr-TR" dirty="0"/>
              <a:t> </a:t>
            </a:r>
            <a:r>
              <a:rPr lang="tr-TR" dirty="0" err="1"/>
              <a:t>irradiation</a:t>
            </a:r>
            <a:r>
              <a:rPr lang="tr-TR" dirty="0"/>
              <a:t> PCI (</a:t>
            </a:r>
            <a:r>
              <a:rPr lang="tr-TR" dirty="0" err="1"/>
              <a:t>yes</a:t>
            </a:r>
            <a:r>
              <a:rPr lang="tr-TR" dirty="0"/>
              <a:t>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).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discontinued</a:t>
            </a:r>
            <a:r>
              <a:rPr lang="tr-TR" dirty="0"/>
              <a:t> in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progressive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, </a:t>
            </a:r>
            <a:r>
              <a:rPr lang="tr-TR" dirty="0" err="1"/>
              <a:t>unacceptable</a:t>
            </a:r>
            <a:r>
              <a:rPr lang="tr-TR" dirty="0"/>
              <a:t> </a:t>
            </a:r>
            <a:r>
              <a:rPr lang="tr-TR" dirty="0" err="1"/>
              <a:t>toxicity</a:t>
            </a:r>
            <a:r>
              <a:rPr lang="tr-TR" dirty="0"/>
              <a:t>, on </a:t>
            </a:r>
            <a:r>
              <a:rPr lang="tr-TR" dirty="0" err="1"/>
              <a:t>patients</a:t>
            </a:r>
            <a:r>
              <a:rPr lang="tr-TR" dirty="0"/>
              <a:t>’ </a:t>
            </a:r>
            <a:r>
              <a:rPr lang="tr-TR" dirty="0" err="1"/>
              <a:t>request</a:t>
            </a:r>
            <a:r>
              <a:rPr lang="tr-TR" dirty="0"/>
              <a:t>, </a:t>
            </a:r>
            <a:r>
              <a:rPr lang="tr-TR" dirty="0" err="1"/>
              <a:t>or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</a:t>
            </a:r>
            <a:r>
              <a:rPr lang="tr-TR" dirty="0" err="1"/>
              <a:t>study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653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15x3 </a:t>
            </a:r>
            <a:r>
              <a:rPr lang="tr-TR" dirty="0" err="1"/>
              <a:t>Gy</a:t>
            </a:r>
            <a:r>
              <a:rPr lang="tr-TR" dirty="0"/>
              <a:t> 48 </a:t>
            </a:r>
            <a:r>
              <a:rPr lang="tr-TR" dirty="0" err="1"/>
              <a:t>Gy</a:t>
            </a:r>
            <a:r>
              <a:rPr lang="tr-TR" dirty="0"/>
              <a:t> EQD2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0E6071-B579-044A-88C5-4FA9DC30DC82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352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1E4783-53FB-ABA2-11B5-2A5C1189D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C3A1427-EADD-21B1-B02A-990169916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5DE240F-ADF4-F679-D43F-E50C5461E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0E8967C-4B22-7532-86FA-829DE7E5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024916-1888-D5A1-6905-034AA0EF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07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3EE8CB-82FE-1961-6EF0-35167ECD7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A187CE-5FAD-B4A5-0A65-508874995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2ED61E-5504-EC67-9363-DB0DB280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60DAEA-B72E-8BF2-7E5C-C1B5E059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663D062-D5A8-BD81-B2D9-65E05B98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683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FE7C91-AB16-1162-DD60-B24DD9CE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2ECABAA-57E2-C0FA-6B84-46F2C1BB5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AC569D6-F32A-01F1-8636-BC0A58DA9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8FBA681-72D2-1F62-44F6-147F35FAC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C63649-FABA-4C13-8595-20C9A2DC9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75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AB37CA-5F0A-F4C4-0E0A-E7044861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943E09-04B6-313C-AA26-3049C1FE2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66C656-7EBA-9086-71CD-9553FDDD3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526AFE3-1FDC-2F27-80A2-9AA35632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1A356C6-0B70-B82D-6777-03132F3D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B2706EB-7BFB-9B8A-CE94-2645610B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361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7FFF1B-130A-784D-3DF5-CC2A5E5B3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1108367-2893-F299-367B-1A5CA82F9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06256E2-EB6A-8DFF-21B2-17E39E6F3F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7B466B5-9254-25C0-362E-036913CA6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2A6E300-1B57-CC14-C697-B1C8F3400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0C9FE45-F715-2E73-A1D3-8E5008FD3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E7B1C15-AA69-D4EB-A578-86B2D286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294539A-16B2-337D-543D-217B50B44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894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BDCC1C-3463-06C5-55CF-09F05208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69BC0CE-35F9-33B1-2310-1FA4AF0B6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C1CB450-F109-1E3D-4830-E8D1A2247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E914887-ABF5-D3A6-5C7A-4ECEC798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8659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9E38852-F5F0-D495-4F35-97D94E20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2FB2D1B-71F9-A426-C8CD-A889CB86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61C43A-BFF9-C2A4-7607-98A3F4366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227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515EEC-C511-54AF-812A-83752028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D45321-D11E-4EF6-C829-149287EA0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A1F9A9A-63C6-528F-BE7C-5E3F884D9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70DEFDA-703C-A486-AA5A-70696BDD7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AD1942D-CF6D-383A-6EE5-6C4F5499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70FB509-AE9C-E822-2E91-74FA40F3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05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24E22B-862F-DCC9-FC5B-51097F766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A1E597F-A220-66CA-C8D1-7F04802CF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DF16342-20D5-16CA-59F1-9F0DD120A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AD58E02-E659-526E-602D-AD7ECECF1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B58330E-D6D5-E91E-F39F-C8AF3645D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D633D19-398C-8EF6-19B5-BAF5FBF6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875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28F632-D90B-87FD-8FDE-09572B409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EDA9963-47F0-8904-1DB6-DC557716E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3A02AF-E6D7-B25E-F32E-F14C98335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85667DD-7AD8-BA98-4DD6-C55FE2C2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BDED7A8-6BD7-C5A6-0846-E1828E6E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658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C2B0365-A30B-D6A8-6709-610D1E8DA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37D6BF4-6D82-0F82-4C33-2B445759F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040B86A-2F1F-B8B0-E6C3-C3F03575C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0F1D9BF-08D1-CBCB-6BC9-70E8804E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B3101E-3673-752A-E645-D4F2C1038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5602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82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0ED0BE8-2496-5B61-D525-41607C8F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1A18440-BBC9-2421-37AB-12F9A4B37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CBD5808-A1D6-57B5-C616-B937C56A08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18E6C-3B81-1144-BD00-97715EDCBA90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A8DE695-ABB3-DB36-C625-F694A30D3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E946B00-3E17-0E69-6349-D5674D7FF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3BC18-9DC6-1B4D-9FAB-5DEEEC41C2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528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5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270.png"/><Relationship Id="rId4" Type="http://schemas.openxmlformats.org/officeDocument/2006/relationships/customXml" Target="../ink/ink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3.jp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racticalradonc.org/article/S1879-8500(20)30053-9/fulltext" TargetMode="External"/><Relationship Id="rId5" Type="http://schemas.openxmlformats.org/officeDocument/2006/relationships/hyperlink" Target="mailto:licensing@asco.org" TargetMode="External"/><Relationship Id="rId4" Type="http://schemas.openxmlformats.org/officeDocument/2006/relationships/hyperlink" Target="http://www.asco.org/genitourinary-cancer-guidelines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68020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DFAA3FA9-6647-DE2F-E0DC-F331581E3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16"/>
            <a:ext cx="9144000" cy="1655762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Dr. Güler Yavaş</a:t>
            </a:r>
          </a:p>
          <a:p>
            <a:r>
              <a:rPr lang="tr-TR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Ankara Etlik Şehir Hastanesi Radyasyon Onkolojisi Kliniği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A5D3D4A-4799-0CE2-BB75-B66949873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45"/>
            <a:ext cx="10196945" cy="1308775"/>
          </a:xfrm>
          <a:prstGeom prst="rect">
            <a:avLst/>
          </a:prstGeom>
        </p:spPr>
      </p:pic>
      <p:pic>
        <p:nvPicPr>
          <p:cNvPr id="1028" name="Picture 4" descr="Beyaz Farkındalık şerit Meme kanseri Pembe kurdele, beyaz kurdele, şerit,  beyaz, kravat png | PNGWing">
            <a:extLst>
              <a:ext uri="{FF2B5EF4-FFF2-40B4-BE49-F238E27FC236}">
                <a16:creationId xmlns:a16="http://schemas.microsoft.com/office/drawing/2014/main" id="{CAB11B15-CF03-6453-3299-30D5D346A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455" y="0"/>
            <a:ext cx="1662545" cy="1517066"/>
          </a:xfrm>
          <a:prstGeom prst="rect">
            <a:avLst/>
          </a:prstGeom>
          <a:solidFill>
            <a:srgbClr val="680204"/>
          </a:solidFill>
        </p:spPr>
      </p:pic>
      <p:pic>
        <p:nvPicPr>
          <p:cNvPr id="4" name="Picture 6" descr="Bize Ulaşın - Türk Radyasyon Onkolojisi Derneği">
            <a:extLst>
              <a:ext uri="{FF2B5EF4-FFF2-40B4-BE49-F238E27FC236}">
                <a16:creationId xmlns:a16="http://schemas.microsoft.com/office/drawing/2014/main" id="{5CF24A65-580F-1B20-CE92-3E5A4ACA9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947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09" y="5068716"/>
            <a:ext cx="5403273" cy="16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94F3728-21DF-7C81-EB25-773038ABF56B}"/>
              </a:ext>
            </a:extLst>
          </p:cNvPr>
          <p:cNvSpPr txBox="1"/>
          <p:nvPr/>
        </p:nvSpPr>
        <p:spPr>
          <a:xfrm rot="10800000" flipV="1">
            <a:off x="9978842" y="6524491"/>
            <a:ext cx="2143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i="1" dirty="0"/>
              <a:t>25 Kasım 2023, İstanbul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A3431B-F159-516A-9BA0-07E69FF0D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7127"/>
            <a:ext cx="9144000" cy="2251602"/>
          </a:xfrm>
          <a:gradFill flip="none" rotWithShape="1">
            <a:gsLst>
              <a:gs pos="0">
                <a:srgbClr val="680204">
                  <a:shade val="30000"/>
                  <a:satMod val="115000"/>
                </a:srgbClr>
              </a:gs>
              <a:gs pos="50000">
                <a:srgbClr val="680204">
                  <a:shade val="67500"/>
                  <a:satMod val="115000"/>
                </a:srgbClr>
              </a:gs>
              <a:gs pos="100000">
                <a:srgbClr val="680204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tIns="90000" bIns="90000"/>
          <a:lstStyle/>
          <a:p>
            <a:r>
              <a:rPr lang="tr-TR" b="1" dirty="0">
                <a:solidFill>
                  <a:schemeClr val="bg1"/>
                </a:solidFill>
              </a:rPr>
              <a:t>Yaygın Evre </a:t>
            </a:r>
            <a:r>
              <a:rPr lang="tr-TR" b="1" dirty="0" err="1">
                <a:solidFill>
                  <a:schemeClr val="bg1"/>
                </a:solidFill>
              </a:rPr>
              <a:t>KHAK’de</a:t>
            </a:r>
            <a:r>
              <a:rPr lang="tr-TR" b="1" dirty="0">
                <a:solidFill>
                  <a:schemeClr val="bg1"/>
                </a:solidFill>
              </a:rPr>
              <a:t> Konsolidasyon TRT</a:t>
            </a:r>
          </a:p>
        </p:txBody>
      </p:sp>
    </p:spTree>
    <p:extLst>
      <p:ext uri="{BB962C8B-B14F-4D97-AF65-F5344CB8AC3E}">
        <p14:creationId xmlns:p14="http://schemas.microsoft.com/office/powerpoint/2010/main" val="388936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Sunum Planı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Yaygın evre KHAK TRT rasyoneli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İmmün</a:t>
            </a:r>
            <a:r>
              <a:rPr lang="tr-TR" dirty="0"/>
              <a:t> tedaviler öncesi dönemde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İmmün</a:t>
            </a:r>
            <a:r>
              <a:rPr lang="tr-TR" dirty="0"/>
              <a:t> tedaviler döneminde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Sonuç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606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Yaygın evre KHAK TRT rasyoneli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777" y="1908313"/>
            <a:ext cx="9540636" cy="4059287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/>
              <a:t>KHAK ~2/3 YE</a:t>
            </a:r>
            <a:r>
              <a:rPr lang="tr-TR" sz="2400" dirty="0">
                <a:sym typeface="Wingdings" pitchFamily="2" charset="2"/>
              </a:rPr>
              <a:t></a:t>
            </a:r>
            <a:r>
              <a:rPr lang="tr-TR" sz="2400" b="1" dirty="0">
                <a:solidFill>
                  <a:srgbClr val="570E68"/>
                </a:solidFill>
              </a:rPr>
              <a:t>%60-90 </a:t>
            </a:r>
            <a:r>
              <a:rPr lang="tr-TR" sz="2400" dirty="0"/>
              <a:t>YE-KHAK ilk </a:t>
            </a:r>
            <a:r>
              <a:rPr lang="tr-TR" sz="2400" b="1" dirty="0" err="1">
                <a:solidFill>
                  <a:srgbClr val="7030A0"/>
                </a:solidFill>
              </a:rPr>
              <a:t>KT’ye</a:t>
            </a:r>
            <a:r>
              <a:rPr lang="tr-TR" sz="2400" b="1" dirty="0">
                <a:solidFill>
                  <a:srgbClr val="7030A0"/>
                </a:solidFill>
              </a:rPr>
              <a:t> objektif yanıt+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b="1" dirty="0">
                <a:solidFill>
                  <a:srgbClr val="C00000"/>
                </a:solidFill>
              </a:rPr>
              <a:t>KT sonu %75 </a:t>
            </a:r>
            <a:r>
              <a:rPr lang="tr-TR" sz="2400" b="1" dirty="0" err="1">
                <a:solidFill>
                  <a:srgbClr val="C00000"/>
                </a:solidFill>
              </a:rPr>
              <a:t>persistan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torasik</a:t>
            </a:r>
            <a:r>
              <a:rPr lang="tr-TR" sz="2400" b="1" dirty="0">
                <a:solidFill>
                  <a:srgbClr val="C00000"/>
                </a:solidFill>
              </a:rPr>
              <a:t> hastalık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b="1" dirty="0">
                <a:solidFill>
                  <a:srgbClr val="0070C0"/>
                </a:solidFill>
              </a:rPr>
              <a:t>İlk 1 yılda &gt;%90 </a:t>
            </a:r>
            <a:r>
              <a:rPr lang="tr-TR" sz="2400" b="1" dirty="0" err="1">
                <a:solidFill>
                  <a:srgbClr val="0070C0"/>
                </a:solidFill>
              </a:rPr>
              <a:t>intratorasik</a:t>
            </a:r>
            <a:r>
              <a:rPr lang="tr-TR" sz="2400" b="1" dirty="0">
                <a:solidFill>
                  <a:srgbClr val="0070C0"/>
                </a:solidFill>
              </a:rPr>
              <a:t> hastalık </a:t>
            </a:r>
            <a:r>
              <a:rPr lang="tr-TR" sz="2400" b="1" dirty="0" err="1">
                <a:solidFill>
                  <a:srgbClr val="0070C0"/>
                </a:solidFill>
              </a:rPr>
              <a:t>progresyonu</a:t>
            </a:r>
            <a:endParaRPr lang="tr-TR" sz="2400" b="1" dirty="0">
              <a:solidFill>
                <a:srgbClr val="0070C0"/>
              </a:solidFill>
            </a:endParaRP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</a:rPr>
              <a:t>Medyan sağ kalım 6-13 ay, 2-y OS &lt;%5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/>
              <a:t>Bu hastalarda </a:t>
            </a:r>
            <a:r>
              <a:rPr lang="tr-TR" sz="2400" dirty="0" err="1"/>
              <a:t>sağkalım</a:t>
            </a:r>
            <a:r>
              <a:rPr lang="tr-TR" sz="2400" dirty="0"/>
              <a:t> ↑ </a:t>
            </a:r>
            <a:r>
              <a:rPr lang="tr-TR" sz="2400" dirty="0" err="1"/>
              <a:t>startejileri</a:t>
            </a:r>
            <a:r>
              <a:rPr lang="tr-TR" sz="2400" dirty="0"/>
              <a:t> gereksinimi…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EDBB828-4B08-0DC8-4C26-DD29B1DD887B}"/>
              </a:ext>
            </a:extLst>
          </p:cNvPr>
          <p:cNvSpPr txBox="1"/>
          <p:nvPr/>
        </p:nvSpPr>
        <p:spPr>
          <a:xfrm>
            <a:off x="9084623" y="5967600"/>
            <a:ext cx="2861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Govindan</a:t>
            </a:r>
            <a:r>
              <a:rPr lang="tr-TR" sz="1400" i="1" dirty="0">
                <a:solidFill>
                  <a:srgbClr val="C00000"/>
                </a:solidFill>
              </a:rPr>
              <a:t> R et al. JCO, 2006</a:t>
            </a:r>
          </a:p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Slothman</a:t>
            </a:r>
            <a:r>
              <a:rPr lang="tr-TR" sz="1400" i="1" dirty="0">
                <a:solidFill>
                  <a:srgbClr val="C00000"/>
                </a:solidFill>
              </a:rPr>
              <a:t> B et al. NEJM, 2007</a:t>
            </a:r>
          </a:p>
        </p:txBody>
      </p:sp>
    </p:spTree>
    <p:extLst>
      <p:ext uri="{BB962C8B-B14F-4D97-AF65-F5344CB8AC3E}">
        <p14:creationId xmlns:p14="http://schemas.microsoft.com/office/powerpoint/2010/main" val="353664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Yaygın evre KHAK </a:t>
            </a:r>
            <a:r>
              <a:rPr lang="tr-TR" b="1" dirty="0" err="1">
                <a:solidFill>
                  <a:srgbClr val="C00000"/>
                </a:solidFill>
              </a:rPr>
              <a:t>sağkalım</a:t>
            </a:r>
            <a:r>
              <a:rPr lang="tr-TR" b="1" dirty="0">
                <a:solidFill>
                  <a:srgbClr val="C00000"/>
                </a:solidFill>
              </a:rPr>
              <a:t> ↑ stratejileri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Tablo 26">
            <a:extLst>
              <a:ext uri="{FF2B5EF4-FFF2-40B4-BE49-F238E27FC236}">
                <a16:creationId xmlns:a16="http://schemas.microsoft.com/office/drawing/2014/main" id="{2246F04C-7825-F522-91FF-1D5FF8638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810982"/>
              </p:ext>
            </p:extLst>
          </p:nvPr>
        </p:nvGraphicFramePr>
        <p:xfrm>
          <a:off x="1643270" y="1934819"/>
          <a:ext cx="8401878" cy="32878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2781">
                  <a:extLst>
                    <a:ext uri="{9D8B030D-6E8A-4147-A177-3AD203B41FA5}">
                      <a16:colId xmlns:a16="http://schemas.microsoft.com/office/drawing/2014/main" val="828393988"/>
                    </a:ext>
                  </a:extLst>
                </a:gridCol>
                <a:gridCol w="4759097">
                  <a:extLst>
                    <a:ext uri="{9D8B030D-6E8A-4147-A177-3AD203B41FA5}">
                      <a16:colId xmlns:a16="http://schemas.microsoft.com/office/drawing/2014/main" val="1051038485"/>
                    </a:ext>
                  </a:extLst>
                </a:gridCol>
              </a:tblGrid>
              <a:tr h="646706">
                <a:tc>
                  <a:txBody>
                    <a:bodyPr/>
                    <a:lstStyle/>
                    <a:p>
                      <a:pPr algn="l"/>
                      <a:r>
                        <a:rPr lang="tr-TR" sz="2000" dirty="0">
                          <a:solidFill>
                            <a:srgbClr val="FFFF00"/>
                          </a:solidFill>
                        </a:rPr>
                        <a:t>Strateji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2000" dirty="0">
                          <a:solidFill>
                            <a:srgbClr val="FFFF00"/>
                          </a:solidFill>
                        </a:rPr>
                        <a:t>Yorum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545717"/>
                  </a:ext>
                </a:extLst>
              </a:tr>
              <a:tr h="646706">
                <a:tc>
                  <a:txBody>
                    <a:bodyPr/>
                    <a:lstStyle/>
                    <a:p>
                      <a:r>
                        <a:rPr lang="tr-TR" sz="2000" dirty="0"/>
                        <a:t>İdame 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/>
                        <a:t>Ek katkı gösterilemedi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20587"/>
                  </a:ext>
                </a:extLst>
              </a:tr>
              <a:tr h="646706">
                <a:tc>
                  <a:txBody>
                    <a:bodyPr/>
                    <a:lstStyle/>
                    <a:p>
                      <a:r>
                        <a:rPr lang="tr-TR" sz="2000" dirty="0"/>
                        <a:t>Doz </a:t>
                      </a:r>
                      <a:r>
                        <a:rPr lang="tr-TR" sz="2000" dirty="0" err="1"/>
                        <a:t>eskale</a:t>
                      </a:r>
                      <a:r>
                        <a:rPr lang="tr-TR" sz="2000" dirty="0"/>
                        <a:t> 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/>
                        <a:t>Ek katkı gösterilemedi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90580"/>
                  </a:ext>
                </a:extLst>
              </a:tr>
              <a:tr h="646706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rgbClr val="C00000"/>
                          </a:solidFill>
                        </a:rPr>
                        <a:t>Konsolidasyon amaçlı TRT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rgbClr val="C00000"/>
                          </a:solidFill>
                        </a:rPr>
                        <a:t>Bu günün konusu***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72488"/>
                  </a:ext>
                </a:extLst>
              </a:tr>
              <a:tr h="646706">
                <a:tc>
                  <a:txBody>
                    <a:bodyPr/>
                    <a:lstStyle/>
                    <a:p>
                      <a:r>
                        <a:rPr lang="tr-TR" sz="2000" dirty="0" err="1"/>
                        <a:t>İmmüntedaviler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/>
                        <a:t>Yüz güldürücü sonuçlar</a:t>
                      </a:r>
                    </a:p>
                    <a:p>
                      <a:r>
                        <a:rPr lang="tr-TR" sz="2000" b="1" dirty="0">
                          <a:solidFill>
                            <a:srgbClr val="680204"/>
                          </a:solidFill>
                        </a:rPr>
                        <a:t>RT ile kombinasyonu?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073726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6EDBB828-4B08-0DC8-4C26-DD29B1DD887B}"/>
              </a:ext>
            </a:extLst>
          </p:cNvPr>
          <p:cNvSpPr txBox="1"/>
          <p:nvPr/>
        </p:nvSpPr>
        <p:spPr>
          <a:xfrm>
            <a:off x="8952103" y="5517028"/>
            <a:ext cx="28619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Bunn</a:t>
            </a:r>
            <a:r>
              <a:rPr lang="tr-TR" sz="1400" i="1" dirty="0">
                <a:solidFill>
                  <a:srgbClr val="C00000"/>
                </a:solidFill>
              </a:rPr>
              <a:t> et al. Semin </a:t>
            </a:r>
            <a:r>
              <a:rPr lang="tr-TR" sz="1400" i="1" dirty="0" err="1">
                <a:solidFill>
                  <a:srgbClr val="C00000"/>
                </a:solidFill>
              </a:rPr>
              <a:t>Oncol</a:t>
            </a:r>
            <a:r>
              <a:rPr lang="tr-TR" sz="1400" i="1" dirty="0">
                <a:solidFill>
                  <a:srgbClr val="C00000"/>
                </a:solidFill>
              </a:rPr>
              <a:t>, 1992</a:t>
            </a:r>
          </a:p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Giaccone</a:t>
            </a:r>
            <a:r>
              <a:rPr lang="tr-TR" sz="1400" i="1" dirty="0">
                <a:solidFill>
                  <a:srgbClr val="C00000"/>
                </a:solidFill>
              </a:rPr>
              <a:t> et al. JCO, 1993</a:t>
            </a:r>
          </a:p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Ihde</a:t>
            </a:r>
            <a:r>
              <a:rPr lang="tr-TR" sz="1400" i="1" dirty="0">
                <a:solidFill>
                  <a:srgbClr val="C00000"/>
                </a:solidFill>
              </a:rPr>
              <a:t> et al. JCO, 1994</a:t>
            </a:r>
          </a:p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Govindan</a:t>
            </a:r>
            <a:r>
              <a:rPr lang="tr-TR" sz="1400" i="1" dirty="0">
                <a:solidFill>
                  <a:srgbClr val="C00000"/>
                </a:solidFill>
              </a:rPr>
              <a:t> R et al. JCO, 2006</a:t>
            </a:r>
          </a:p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Slothman</a:t>
            </a:r>
            <a:r>
              <a:rPr lang="tr-TR" sz="1400" i="1" dirty="0">
                <a:solidFill>
                  <a:srgbClr val="C00000"/>
                </a:solidFill>
              </a:rPr>
              <a:t> B et al. NEJM, 2007</a:t>
            </a:r>
          </a:p>
        </p:txBody>
      </p:sp>
    </p:spTree>
    <p:extLst>
      <p:ext uri="{BB962C8B-B14F-4D97-AF65-F5344CB8AC3E}">
        <p14:creationId xmlns:p14="http://schemas.microsoft.com/office/powerpoint/2010/main" val="3783622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Sunum Planı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Yaygın evre KHAK TRT rasyoneli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>
                <a:solidFill>
                  <a:srgbClr val="C00000"/>
                </a:solidFill>
              </a:rPr>
              <a:t>İmmün</a:t>
            </a:r>
            <a:r>
              <a:rPr lang="tr-TR" dirty="0">
                <a:solidFill>
                  <a:srgbClr val="C00000"/>
                </a:solidFill>
              </a:rPr>
              <a:t> tedaviler öncesi dönemde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İmmün</a:t>
            </a:r>
            <a:r>
              <a:rPr lang="tr-TR" dirty="0"/>
              <a:t> tedaviler döneminde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Sonuç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4962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903E2A52-AA1D-D157-BE36-2454C109F6EC}"/>
              </a:ext>
            </a:extLst>
          </p:cNvPr>
          <p:cNvSpPr txBox="1"/>
          <p:nvPr/>
        </p:nvSpPr>
        <p:spPr>
          <a:xfrm>
            <a:off x="0" y="2794000"/>
            <a:ext cx="1866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27090025-0AB8-9073-592C-C2C227E25F9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C00000"/>
                </a:solidFill>
              </a:rPr>
              <a:t>2018 yılı öncesi YE-KHAK…</a:t>
            </a: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6930676D-8A23-4823-B9D8-CB83602DF661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C6337306-33D7-B48F-36F2-56CB059C6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25" y="2313974"/>
            <a:ext cx="10743549" cy="35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74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Konsolidasyon TRT çalışmalar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9375"/>
            <a:ext cx="10515600" cy="4351338"/>
          </a:xfrm>
        </p:spPr>
        <p:txBody>
          <a:bodyPr/>
          <a:lstStyle/>
          <a:p>
            <a:pPr>
              <a:buClr>
                <a:srgbClr val="C00000"/>
              </a:buClr>
            </a:pPr>
            <a:r>
              <a:rPr lang="tr-TR" b="1" i="1" dirty="0">
                <a:solidFill>
                  <a:srgbClr val="5F0103"/>
                </a:solidFill>
              </a:rPr>
              <a:t>3 </a:t>
            </a:r>
            <a:r>
              <a:rPr lang="tr-TR" b="1" i="1" dirty="0" err="1">
                <a:solidFill>
                  <a:srgbClr val="5F0103"/>
                </a:solidFill>
              </a:rPr>
              <a:t>Randomize</a:t>
            </a:r>
            <a:r>
              <a:rPr lang="tr-TR" b="1" i="1" dirty="0">
                <a:solidFill>
                  <a:srgbClr val="5F0103"/>
                </a:solidFill>
              </a:rPr>
              <a:t> kontrollü çalışma:</a:t>
            </a:r>
          </a:p>
          <a:p>
            <a:pPr>
              <a:buClr>
                <a:srgbClr val="C00000"/>
              </a:buClr>
            </a:pPr>
            <a:endParaRPr lang="tr-TR" b="1" i="1" dirty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</a:pPr>
            <a:endParaRPr lang="tr-TR" dirty="0"/>
          </a:p>
          <a:p>
            <a:pPr>
              <a:buClr>
                <a:srgbClr val="C00000"/>
              </a:buClr>
            </a:pPr>
            <a:endParaRPr lang="tr-TR" dirty="0"/>
          </a:p>
          <a:p>
            <a:pPr>
              <a:buClr>
                <a:srgbClr val="C00000"/>
              </a:buClr>
            </a:pPr>
            <a:endParaRPr lang="tr-TR" dirty="0"/>
          </a:p>
          <a:p>
            <a:pPr marL="0" indent="0">
              <a:buClr>
                <a:srgbClr val="C00000"/>
              </a:buClr>
              <a:buNone/>
            </a:pPr>
            <a:endParaRPr lang="tr-TR" dirty="0"/>
          </a:p>
          <a:p>
            <a:pPr>
              <a:buClr>
                <a:srgbClr val="C00000"/>
              </a:buClr>
            </a:pPr>
            <a:r>
              <a:rPr lang="tr-TR" b="1" i="1" dirty="0">
                <a:solidFill>
                  <a:srgbClr val="5F0103"/>
                </a:solidFill>
              </a:rPr>
              <a:t>2 meta-analiz: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7FC74865-A993-A7CA-A1B1-151B0E79F4A0}"/>
              </a:ext>
            </a:extLst>
          </p:cNvPr>
          <p:cNvSpPr/>
          <p:nvPr/>
        </p:nvSpPr>
        <p:spPr>
          <a:xfrm>
            <a:off x="905045" y="2306300"/>
            <a:ext cx="10331640" cy="2228714"/>
          </a:xfrm>
          <a:prstGeom prst="rect">
            <a:avLst/>
          </a:prstGeom>
          <a:solidFill>
            <a:srgbClr val="FBFBFB"/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960">
              <a:lnSpc>
                <a:spcPct val="100000"/>
              </a:lnSpc>
              <a:spcBef>
                <a:spcPts val="6"/>
              </a:spcBef>
              <a:buClr>
                <a:srgbClr val="0076A9"/>
              </a:buClr>
            </a:pPr>
            <a:r>
              <a:rPr lang="tr-TR" sz="2000" b="1" strike="noStrike" spc="-1" dirty="0" err="1">
                <a:solidFill>
                  <a:srgbClr val="C00000"/>
                </a:solidFill>
              </a:rPr>
              <a:t>Jeremic</a:t>
            </a:r>
            <a:r>
              <a:rPr lang="tr-TR" sz="2000" b="1" strike="noStrike" spc="-1" dirty="0">
                <a:solidFill>
                  <a:srgbClr val="C00000"/>
                </a:solidFill>
              </a:rPr>
              <a:t> B</a:t>
            </a:r>
            <a:r>
              <a:rPr lang="tr-TR" sz="1400" b="0" strike="noStrike" spc="-1" dirty="0"/>
              <a:t>, </a:t>
            </a:r>
            <a:r>
              <a:rPr lang="tr-TR" sz="1200" b="0" strike="noStrike" spc="-7" dirty="0" err="1"/>
              <a:t>Shibamoto</a:t>
            </a:r>
            <a:r>
              <a:rPr lang="tr-TR" sz="1200" b="0" strike="noStrike" spc="-7" dirty="0"/>
              <a:t> </a:t>
            </a:r>
            <a:r>
              <a:rPr lang="tr-TR" sz="1200" b="0" strike="noStrike" spc="-86" dirty="0"/>
              <a:t>Y, </a:t>
            </a:r>
            <a:r>
              <a:rPr lang="tr-TR" sz="1200" b="0" strike="noStrike" spc="-7" dirty="0" err="1"/>
              <a:t>Nikolic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/>
              <a:t>N, et </a:t>
            </a:r>
            <a:r>
              <a:rPr lang="tr-TR" sz="1200" b="0" strike="noStrike" spc="-7" dirty="0"/>
              <a:t>al: Role </a:t>
            </a:r>
            <a:r>
              <a:rPr lang="tr-TR" sz="1200" b="0" strike="noStrike" spc="-1" dirty="0"/>
              <a:t>of </a:t>
            </a:r>
            <a:r>
              <a:rPr lang="tr-TR" sz="1200" b="0" strike="noStrike" spc="-7" dirty="0" err="1"/>
              <a:t>radiation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therapy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/>
              <a:t>in </a:t>
            </a:r>
            <a:r>
              <a:rPr lang="tr-TR" sz="1200" b="0" strike="noStrike" spc="-1" dirty="0" err="1"/>
              <a:t>the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combined-modality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treatment</a:t>
            </a:r>
            <a:r>
              <a:rPr lang="tr-TR" sz="1200" b="0" strike="noStrike" spc="-1" dirty="0"/>
              <a:t> of </a:t>
            </a:r>
            <a:r>
              <a:rPr lang="tr-TR" sz="1200" b="0" strike="noStrike" spc="-7" dirty="0" err="1"/>
              <a:t>patients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with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extensive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disease</a:t>
            </a:r>
            <a:r>
              <a:rPr lang="tr-TR" sz="1200" b="0" strike="noStrike" spc="-1" dirty="0"/>
              <a:t> </a:t>
            </a:r>
            <a:r>
              <a:rPr lang="tr-TR" sz="1200" b="0" strike="noStrike" spc="-1" dirty="0" err="1"/>
              <a:t>small-cell</a:t>
            </a:r>
            <a:r>
              <a:rPr lang="tr-TR" sz="1200" b="0" strike="noStrike" spc="-1" dirty="0"/>
              <a:t>  </a:t>
            </a:r>
            <a:r>
              <a:rPr lang="tr-TR" sz="1200" b="0" strike="noStrike" spc="-1" dirty="0" err="1"/>
              <a:t>lung</a:t>
            </a:r>
            <a:r>
              <a:rPr lang="tr-TR" sz="1200" b="0" strike="noStrike" spc="-1" dirty="0"/>
              <a:t> </a:t>
            </a:r>
            <a:r>
              <a:rPr lang="tr-TR" sz="1200" b="0" strike="noStrike" spc="-1" dirty="0" err="1"/>
              <a:t>cancer</a:t>
            </a:r>
            <a:r>
              <a:rPr lang="tr-TR" sz="1200" b="0" strike="noStrike" spc="-1" dirty="0"/>
              <a:t>: A </a:t>
            </a:r>
            <a:r>
              <a:rPr lang="tr-TR" sz="1200" b="0" strike="noStrike" spc="-7" dirty="0" err="1"/>
              <a:t>randomized</a:t>
            </a:r>
            <a:r>
              <a:rPr lang="tr-TR" sz="1200" b="0" strike="noStrike" spc="-7" dirty="0"/>
              <a:t> </a:t>
            </a:r>
            <a:r>
              <a:rPr lang="tr-TR" sz="1200" b="0" strike="noStrike" spc="-21" dirty="0" err="1"/>
              <a:t>study</a:t>
            </a:r>
            <a:r>
              <a:rPr lang="tr-TR" sz="1200" b="0" strike="noStrike" spc="-21" dirty="0"/>
              <a:t>. </a:t>
            </a:r>
            <a:r>
              <a:rPr lang="tr-TR" sz="1200" b="0" strike="noStrike" spc="-1" dirty="0"/>
              <a:t>J </a:t>
            </a:r>
            <a:r>
              <a:rPr lang="tr-TR" sz="1200" b="0" strike="noStrike" spc="-7" dirty="0" err="1"/>
              <a:t>Clin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Oncol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/>
              <a:t>17:2092-2099,</a:t>
            </a:r>
            <a:r>
              <a:rPr lang="tr-TR" sz="1200" b="0" strike="noStrike" spc="-236" dirty="0"/>
              <a:t> </a:t>
            </a:r>
            <a:r>
              <a:rPr lang="tr-TR" sz="1200" b="0" strike="noStrike" spc="-7" dirty="0"/>
              <a:t>1999. </a:t>
            </a:r>
            <a:r>
              <a:rPr lang="tr-TR" b="1" strike="noStrike" spc="-7" dirty="0">
                <a:solidFill>
                  <a:srgbClr val="C00000"/>
                </a:solidFill>
              </a:rPr>
              <a:t>(</a:t>
            </a:r>
            <a:r>
              <a:rPr lang="tr-TR" b="1" strike="noStrike" spc="-7" dirty="0" err="1">
                <a:solidFill>
                  <a:srgbClr val="C00000"/>
                </a:solidFill>
              </a:rPr>
              <a:t>University</a:t>
            </a:r>
            <a:r>
              <a:rPr lang="tr-TR" b="1" strike="noStrike" spc="-7" dirty="0">
                <a:solidFill>
                  <a:srgbClr val="C00000"/>
                </a:solidFill>
              </a:rPr>
              <a:t> </a:t>
            </a:r>
            <a:r>
              <a:rPr lang="tr-TR" b="1" strike="noStrike" spc="-7" dirty="0" err="1">
                <a:solidFill>
                  <a:srgbClr val="C00000"/>
                </a:solidFill>
              </a:rPr>
              <a:t>Hospital</a:t>
            </a:r>
            <a:r>
              <a:rPr lang="tr-TR" b="1" strike="noStrike" spc="-7" dirty="0">
                <a:solidFill>
                  <a:srgbClr val="C00000"/>
                </a:solidFill>
              </a:rPr>
              <a:t> </a:t>
            </a:r>
            <a:r>
              <a:rPr lang="tr-TR" b="1" strike="noStrike" spc="-7" dirty="0" err="1">
                <a:solidFill>
                  <a:srgbClr val="C00000"/>
                </a:solidFill>
              </a:rPr>
              <a:t>Kragujevac</a:t>
            </a:r>
            <a:r>
              <a:rPr lang="tr-TR" b="1" strike="noStrike" spc="-7" dirty="0">
                <a:solidFill>
                  <a:srgbClr val="C00000"/>
                </a:solidFill>
              </a:rPr>
              <a:t>, </a:t>
            </a:r>
            <a:r>
              <a:rPr lang="tr-TR" b="1" strike="noStrike" spc="-7" dirty="0" err="1">
                <a:solidFill>
                  <a:srgbClr val="C00000"/>
                </a:solidFill>
              </a:rPr>
              <a:t>Yugoslavia</a:t>
            </a:r>
            <a:r>
              <a:rPr lang="tr-TR" b="1" strike="noStrike" spc="-7" dirty="0">
                <a:solidFill>
                  <a:srgbClr val="C00000"/>
                </a:solidFill>
              </a:rPr>
              <a:t>)</a:t>
            </a:r>
          </a:p>
          <a:p>
            <a:pPr marL="241200" indent="-228240">
              <a:lnSpc>
                <a:spcPct val="100000"/>
              </a:lnSpc>
              <a:spcBef>
                <a:spcPts val="6"/>
              </a:spcBef>
              <a:buClr>
                <a:srgbClr val="0076A9"/>
              </a:buClr>
              <a:buFont typeface="StarSymbol"/>
              <a:buAutoNum type="arabicPeriod"/>
            </a:pPr>
            <a:endParaRPr lang="tr-TR" sz="1400" b="0" strike="noStrike" spc="-1" dirty="0"/>
          </a:p>
          <a:p>
            <a:pPr marL="12960">
              <a:lnSpc>
                <a:spcPct val="100000"/>
              </a:lnSpc>
              <a:buClr>
                <a:srgbClr val="0076A9"/>
              </a:buClr>
            </a:pPr>
            <a:r>
              <a:rPr lang="tr-TR" sz="2000" b="1" strike="noStrike" spc="-1" dirty="0" err="1">
                <a:solidFill>
                  <a:srgbClr val="C00000"/>
                </a:solidFill>
              </a:rPr>
              <a:t>Slotman</a:t>
            </a:r>
            <a:r>
              <a:rPr lang="tr-TR" sz="2000" b="1" strike="noStrike" spc="-1" dirty="0">
                <a:solidFill>
                  <a:srgbClr val="C00000"/>
                </a:solidFill>
              </a:rPr>
              <a:t> BJ</a:t>
            </a:r>
            <a:r>
              <a:rPr lang="tr-TR" sz="1400" b="0" strike="noStrike" spc="-1" dirty="0"/>
              <a:t>, </a:t>
            </a:r>
            <a:r>
              <a:rPr lang="tr-TR" sz="1200" b="0" strike="noStrike" spc="-12" dirty="0" err="1"/>
              <a:t>van</a:t>
            </a:r>
            <a:r>
              <a:rPr lang="tr-TR" sz="1200" b="0" strike="noStrike" spc="-12" dirty="0"/>
              <a:t> </a:t>
            </a:r>
            <a:r>
              <a:rPr lang="tr-TR" sz="1200" b="0" strike="noStrike" spc="-12" dirty="0" err="1"/>
              <a:t>Tinteren</a:t>
            </a:r>
            <a:r>
              <a:rPr lang="tr-TR" sz="1200" b="0" strike="noStrike" spc="-12" dirty="0"/>
              <a:t> </a:t>
            </a:r>
            <a:r>
              <a:rPr lang="tr-TR" sz="1200" b="0" strike="noStrike" spc="-1" dirty="0"/>
              <a:t>H, </a:t>
            </a:r>
            <a:r>
              <a:rPr lang="tr-TR" sz="1200" b="0" strike="noStrike" spc="-7" dirty="0" err="1"/>
              <a:t>Praag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/>
              <a:t>JO, et </a:t>
            </a:r>
            <a:r>
              <a:rPr lang="tr-TR" sz="1200" b="0" strike="noStrike" spc="-7" dirty="0"/>
              <a:t>al: </a:t>
            </a:r>
            <a:r>
              <a:rPr lang="tr-TR" sz="1200" b="0" strike="noStrike" spc="-7" dirty="0" err="1"/>
              <a:t>Use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/>
              <a:t>of </a:t>
            </a:r>
            <a:r>
              <a:rPr lang="tr-TR" sz="1200" b="0" strike="noStrike" spc="-1" dirty="0" err="1"/>
              <a:t>thoracic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radiotherapy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for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extensive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stage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small-cell</a:t>
            </a:r>
            <a:r>
              <a:rPr lang="tr-TR" sz="1200" b="0" strike="noStrike" spc="-1" dirty="0"/>
              <a:t> </a:t>
            </a:r>
            <a:r>
              <a:rPr lang="tr-TR" sz="1200" b="0" strike="noStrike" spc="-1" dirty="0" err="1"/>
              <a:t>lung</a:t>
            </a:r>
            <a:r>
              <a:rPr lang="tr-TR" sz="1200" b="0" strike="noStrike" spc="-1" dirty="0"/>
              <a:t> </a:t>
            </a:r>
            <a:r>
              <a:rPr lang="tr-TR" sz="1200" b="0" strike="noStrike" spc="-1" dirty="0" err="1"/>
              <a:t>cancer</a:t>
            </a:r>
            <a:r>
              <a:rPr lang="tr-TR" sz="1200" b="0" strike="noStrike" spc="-1" dirty="0"/>
              <a:t>: A </a:t>
            </a:r>
            <a:r>
              <a:rPr lang="tr-TR" sz="1200" b="0" strike="noStrike" spc="-7" dirty="0" err="1"/>
              <a:t>phase</a:t>
            </a:r>
            <a:r>
              <a:rPr lang="tr-TR" sz="1200" b="0" strike="noStrike" spc="-7" dirty="0"/>
              <a:t> 3 </a:t>
            </a:r>
            <a:r>
              <a:rPr lang="tr-TR" sz="1200" b="0" strike="noStrike" spc="-7" dirty="0" err="1"/>
              <a:t>randomised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controlled</a:t>
            </a:r>
            <a:r>
              <a:rPr lang="tr-TR" sz="1200" b="0" strike="noStrike" spc="-7" dirty="0"/>
              <a:t>  </a:t>
            </a:r>
            <a:r>
              <a:rPr lang="tr-TR" sz="1200" b="0" strike="noStrike" spc="-7" dirty="0" err="1"/>
              <a:t>trial</a:t>
            </a:r>
            <a:r>
              <a:rPr lang="tr-TR" sz="1200" b="0" strike="noStrike" spc="-7" dirty="0"/>
              <a:t>. </a:t>
            </a:r>
            <a:r>
              <a:rPr lang="tr-TR" sz="1200" b="0" strike="noStrike" spc="-7" dirty="0" err="1"/>
              <a:t>Lancet</a:t>
            </a:r>
            <a:r>
              <a:rPr lang="tr-TR" sz="1200" b="0" strike="noStrike" spc="-7" dirty="0"/>
              <a:t> 385:36-42,</a:t>
            </a:r>
            <a:r>
              <a:rPr lang="tr-TR" sz="1200" b="0" strike="noStrike" spc="-46" dirty="0"/>
              <a:t> </a:t>
            </a:r>
            <a:r>
              <a:rPr lang="tr-TR" sz="1200" b="0" strike="noStrike" spc="-7" dirty="0"/>
              <a:t>2015</a:t>
            </a:r>
            <a:r>
              <a:rPr lang="tr-TR" sz="1400" b="0" strike="noStrike" spc="-7" dirty="0"/>
              <a:t>. </a:t>
            </a:r>
            <a:r>
              <a:rPr lang="tr-TR" sz="2000" b="1" strike="noStrike" spc="-7" dirty="0">
                <a:solidFill>
                  <a:srgbClr val="C00000"/>
                </a:solidFill>
              </a:rPr>
              <a:t>(</a:t>
            </a:r>
            <a:r>
              <a:rPr lang="tr-TR" sz="2000" b="1" strike="noStrike" spc="-7" dirty="0" err="1">
                <a:solidFill>
                  <a:srgbClr val="C00000"/>
                </a:solidFill>
              </a:rPr>
              <a:t>Dutch</a:t>
            </a:r>
            <a:r>
              <a:rPr lang="tr-TR" sz="2000" b="1" strike="noStrike" spc="-7" dirty="0">
                <a:solidFill>
                  <a:srgbClr val="C00000"/>
                </a:solidFill>
              </a:rPr>
              <a:t> CREST </a:t>
            </a:r>
            <a:r>
              <a:rPr lang="tr-TR" sz="2000" b="1" strike="noStrike" spc="-7" dirty="0" err="1">
                <a:solidFill>
                  <a:srgbClr val="C00000"/>
                </a:solidFill>
              </a:rPr>
              <a:t>study</a:t>
            </a:r>
            <a:r>
              <a:rPr lang="tr-TR" sz="2000" b="1" strike="noStrike" spc="-7" dirty="0">
                <a:solidFill>
                  <a:srgbClr val="C00000"/>
                </a:solidFill>
              </a:rPr>
              <a:t>)</a:t>
            </a:r>
          </a:p>
          <a:p>
            <a:pPr marL="241200" indent="-228240">
              <a:lnSpc>
                <a:spcPct val="100000"/>
              </a:lnSpc>
              <a:buClr>
                <a:srgbClr val="0076A9"/>
              </a:buClr>
              <a:buFont typeface="StarSymbol"/>
              <a:buAutoNum type="arabicPeriod"/>
            </a:pPr>
            <a:endParaRPr lang="tr-TR" sz="1400" b="0" strike="noStrike" spc="-1" dirty="0"/>
          </a:p>
          <a:p>
            <a:pPr marL="12960">
              <a:lnSpc>
                <a:spcPct val="100000"/>
              </a:lnSpc>
              <a:buClr>
                <a:srgbClr val="0076A9"/>
              </a:buClr>
            </a:pPr>
            <a:r>
              <a:rPr lang="tr-TR" sz="2000" b="1" strike="noStrike" spc="-1" dirty="0">
                <a:solidFill>
                  <a:srgbClr val="C00000"/>
                </a:solidFill>
              </a:rPr>
              <a:t>Gore </a:t>
            </a:r>
            <a:r>
              <a:rPr lang="tr-TR" sz="2000" b="1" strike="noStrike" spc="-7" dirty="0">
                <a:solidFill>
                  <a:srgbClr val="C00000"/>
                </a:solidFill>
              </a:rPr>
              <a:t>EM</a:t>
            </a:r>
            <a:r>
              <a:rPr lang="tr-TR" sz="1400" b="0" strike="noStrike" spc="-7" dirty="0"/>
              <a:t>, </a:t>
            </a:r>
            <a:r>
              <a:rPr lang="tr-TR" sz="1200" b="0" strike="noStrike" spc="-7" dirty="0"/>
              <a:t>Hu </a:t>
            </a:r>
            <a:r>
              <a:rPr lang="tr-TR" sz="1200" b="0" strike="noStrike" spc="-1" dirty="0"/>
              <a:t>C, </a:t>
            </a:r>
            <a:r>
              <a:rPr lang="tr-TR" sz="1200" b="0" strike="noStrike" spc="-7" dirty="0"/>
              <a:t>Sun </a:t>
            </a:r>
            <a:r>
              <a:rPr lang="tr-TR" sz="1200" b="0" strike="noStrike" spc="-86" dirty="0"/>
              <a:t>AY, </a:t>
            </a:r>
            <a:r>
              <a:rPr lang="tr-TR" sz="1200" b="0" strike="noStrike" spc="-1" dirty="0"/>
              <a:t>et </a:t>
            </a:r>
            <a:r>
              <a:rPr lang="tr-TR" sz="1200" b="0" strike="noStrike" spc="-7" dirty="0"/>
              <a:t>al: </a:t>
            </a:r>
            <a:r>
              <a:rPr lang="tr-TR" sz="1200" b="0" strike="noStrike" spc="-7" dirty="0" err="1"/>
              <a:t>Randomized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phase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/>
              <a:t>II </a:t>
            </a:r>
            <a:r>
              <a:rPr lang="tr-TR" sz="1200" b="0" strike="noStrike" spc="-1" dirty="0" err="1"/>
              <a:t>study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comparing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prophylactic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cranial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irradiation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alone</a:t>
            </a:r>
            <a:r>
              <a:rPr lang="tr-TR" sz="1200" b="0" strike="noStrike" spc="-1" dirty="0"/>
              <a:t> </a:t>
            </a:r>
            <a:r>
              <a:rPr lang="tr-TR" sz="1200" b="0" strike="noStrike" spc="-1" dirty="0" err="1"/>
              <a:t>to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prophylactic</a:t>
            </a:r>
            <a:r>
              <a:rPr lang="tr-TR" sz="1200" b="0" strike="noStrike" spc="-7" dirty="0"/>
              <a:t> </a:t>
            </a:r>
            <a:r>
              <a:rPr lang="tr-TR" sz="1200" b="0" strike="noStrike" spc="4" dirty="0" err="1"/>
              <a:t>cranial</a:t>
            </a:r>
            <a:r>
              <a:rPr lang="tr-TR" sz="1200" b="0" strike="noStrike" spc="4" dirty="0"/>
              <a:t> </a:t>
            </a:r>
            <a:r>
              <a:rPr lang="tr-TR" sz="1200" b="0" strike="noStrike" spc="-7" dirty="0" err="1"/>
              <a:t>irradiation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and</a:t>
            </a:r>
            <a:r>
              <a:rPr lang="tr-TR" sz="1200" b="0" strike="noStrike" spc="-7" dirty="0"/>
              <a:t>  </a:t>
            </a:r>
            <a:r>
              <a:rPr lang="tr-TR" sz="1200" b="0" strike="noStrike" spc="-7" dirty="0" err="1"/>
              <a:t>consolidative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extracranial</a:t>
            </a:r>
            <a:r>
              <a:rPr lang="tr-TR" sz="1200" b="0" strike="noStrike" spc="-7" dirty="0"/>
              <a:t> </a:t>
            </a:r>
            <a:r>
              <a:rPr lang="tr-TR" sz="1200" b="0" strike="noStrike" spc="-7" dirty="0" err="1"/>
              <a:t>irradiation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for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extensive-disease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small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cell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 err="1"/>
              <a:t>lung</a:t>
            </a:r>
            <a:r>
              <a:rPr lang="tr-TR" sz="1200" b="0" strike="noStrike" spc="-1" dirty="0"/>
              <a:t> </a:t>
            </a:r>
            <a:r>
              <a:rPr lang="tr-TR" sz="1200" b="0" strike="noStrike" spc="-7" dirty="0" err="1"/>
              <a:t>cancer</a:t>
            </a:r>
            <a:r>
              <a:rPr lang="tr-TR" sz="1200" b="0" strike="noStrike" spc="-7" dirty="0"/>
              <a:t> </a:t>
            </a:r>
            <a:r>
              <a:rPr lang="tr-TR" sz="1200" b="0" strike="noStrike" spc="-1" dirty="0"/>
              <a:t>(ED </a:t>
            </a:r>
            <a:r>
              <a:rPr lang="tr-TR" sz="1200" b="0" strike="noStrike" spc="-7" dirty="0"/>
              <a:t>SCLC): NRG </a:t>
            </a:r>
            <a:r>
              <a:rPr lang="tr-TR" sz="1200" b="0" strike="noStrike" spc="-7" dirty="0" err="1"/>
              <a:t>Oncology</a:t>
            </a:r>
            <a:r>
              <a:rPr lang="tr-TR" sz="1200" b="0" strike="noStrike" spc="-7" dirty="0"/>
              <a:t> </a:t>
            </a:r>
            <a:r>
              <a:rPr lang="tr-TR" sz="1200" b="0" strike="noStrike" spc="-15" dirty="0"/>
              <a:t>RTOG </a:t>
            </a:r>
            <a:r>
              <a:rPr lang="tr-TR" sz="1200" b="0" strike="noStrike" spc="-1" dirty="0"/>
              <a:t>0937. J </a:t>
            </a:r>
            <a:r>
              <a:rPr lang="tr-TR" sz="1200" b="0" strike="noStrike" spc="-1" dirty="0" err="1"/>
              <a:t>Thorac</a:t>
            </a:r>
            <a:r>
              <a:rPr lang="tr-TR" sz="1200" b="0" strike="noStrike" spc="-1" dirty="0"/>
              <a:t> </a:t>
            </a:r>
            <a:r>
              <a:rPr lang="tr-TR" sz="1200" b="0" strike="noStrike" spc="-1" dirty="0" err="1"/>
              <a:t>Oncol</a:t>
            </a:r>
            <a:r>
              <a:rPr lang="tr-TR" sz="1200" b="0" strike="noStrike" spc="-1" dirty="0"/>
              <a:t> 12:1561-  </a:t>
            </a:r>
            <a:r>
              <a:rPr lang="tr-TR" sz="1200" b="0" strike="noStrike" spc="-7" dirty="0"/>
              <a:t>1570,</a:t>
            </a:r>
            <a:r>
              <a:rPr lang="tr-TR" sz="1200" b="0" strike="noStrike" spc="-41" dirty="0"/>
              <a:t> </a:t>
            </a:r>
            <a:r>
              <a:rPr lang="tr-TR" sz="1200" b="0" strike="noStrike" spc="-7" dirty="0"/>
              <a:t>2017. </a:t>
            </a:r>
            <a:r>
              <a:rPr lang="tr-TR" b="1" strike="noStrike" spc="-7" dirty="0">
                <a:solidFill>
                  <a:srgbClr val="C00000"/>
                </a:solidFill>
              </a:rPr>
              <a:t>NRG</a:t>
            </a:r>
            <a:r>
              <a:rPr lang="tr-TR" sz="1200" b="0" strike="noStrike" spc="-7" dirty="0"/>
              <a:t>/</a:t>
            </a:r>
            <a:r>
              <a:rPr lang="tr-TR" b="1" dirty="0">
                <a:solidFill>
                  <a:srgbClr val="C00000"/>
                </a:solidFill>
              </a:rPr>
              <a:t>RTOG 0937</a:t>
            </a:r>
            <a:endParaRPr lang="tr-TR" sz="1400" b="1" strike="noStrike" spc="-1" dirty="0">
              <a:solidFill>
                <a:srgbClr val="C00000"/>
              </a:solidFill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09475177-1D74-730D-7FB9-E578223AB8F4}"/>
              </a:ext>
            </a:extLst>
          </p:cNvPr>
          <p:cNvSpPr/>
          <p:nvPr/>
        </p:nvSpPr>
        <p:spPr>
          <a:xfrm>
            <a:off x="905045" y="5275128"/>
            <a:ext cx="10331640" cy="1089941"/>
          </a:xfrm>
          <a:prstGeom prst="rect">
            <a:avLst/>
          </a:prstGeom>
          <a:solidFill>
            <a:srgbClr val="EFFFEA"/>
          </a:solidFill>
          <a:ln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>
            <a:spAutoFit/>
          </a:bodyPr>
          <a:lstStyle/>
          <a:p>
            <a:pPr marL="12960">
              <a:lnSpc>
                <a:spcPct val="100000"/>
              </a:lnSpc>
              <a:buClr>
                <a:srgbClr val="0076A9"/>
              </a:buClr>
            </a:pPr>
            <a:r>
              <a:rPr lang="tr-TR" sz="1400" b="1" strike="noStrike" spc="-7" dirty="0" err="1">
                <a:solidFill>
                  <a:srgbClr val="C00000"/>
                </a:solidFill>
              </a:rPr>
              <a:t>Rathod</a:t>
            </a:r>
            <a:r>
              <a:rPr lang="tr-TR" sz="1400" b="1" strike="noStrike" spc="-26" dirty="0">
                <a:solidFill>
                  <a:srgbClr val="C00000"/>
                </a:solidFill>
              </a:rPr>
              <a:t> </a:t>
            </a:r>
            <a:r>
              <a:rPr lang="tr-TR" sz="1400" b="1" strike="noStrike" spc="-1" dirty="0">
                <a:solidFill>
                  <a:srgbClr val="C00000"/>
                </a:solidFill>
              </a:rPr>
              <a:t>S,</a:t>
            </a:r>
            <a:r>
              <a:rPr lang="tr-TR" sz="1400" b="1" strike="noStrike" spc="9" dirty="0">
                <a:solidFill>
                  <a:srgbClr val="C00000"/>
                </a:solidFill>
              </a:rPr>
              <a:t> </a:t>
            </a:r>
            <a:r>
              <a:rPr lang="tr-TR" sz="1400" b="0" strike="noStrike" spc="-1" dirty="0" err="1"/>
              <a:t>Jeremic</a:t>
            </a:r>
            <a:r>
              <a:rPr lang="tr-TR" sz="1400" b="0" strike="noStrike" spc="-21" dirty="0"/>
              <a:t> </a:t>
            </a:r>
            <a:r>
              <a:rPr lang="tr-TR" sz="1400" b="0" strike="noStrike" spc="-1" dirty="0"/>
              <a:t>B,</a:t>
            </a:r>
            <a:r>
              <a:rPr lang="tr-TR" sz="1400" b="0" strike="noStrike" spc="9" dirty="0"/>
              <a:t> </a:t>
            </a:r>
            <a:r>
              <a:rPr lang="tr-TR" sz="1400" b="0" strike="noStrike" spc="-1" dirty="0" err="1"/>
              <a:t>Dubey</a:t>
            </a:r>
            <a:r>
              <a:rPr lang="tr-TR" sz="1400" b="0" strike="noStrike" spc="-92" dirty="0"/>
              <a:t> </a:t>
            </a:r>
            <a:r>
              <a:rPr lang="tr-TR" sz="1400" b="0" strike="noStrike" spc="-1" dirty="0"/>
              <a:t>A,</a:t>
            </a:r>
            <a:r>
              <a:rPr lang="tr-TR" sz="1400" b="0" strike="noStrike" spc="9" dirty="0"/>
              <a:t> </a:t>
            </a:r>
            <a:r>
              <a:rPr lang="tr-TR" sz="1400" b="0" strike="noStrike" spc="-1" dirty="0"/>
              <a:t>et</a:t>
            </a:r>
            <a:r>
              <a:rPr lang="tr-TR" sz="1400" b="0" strike="noStrike" spc="-7" dirty="0"/>
              <a:t> al:</a:t>
            </a:r>
            <a:r>
              <a:rPr lang="tr-TR" sz="1400" b="0" strike="noStrike" spc="9" dirty="0"/>
              <a:t> </a:t>
            </a:r>
            <a:r>
              <a:rPr lang="tr-TR" sz="1400" b="0" strike="noStrike" spc="-7" dirty="0"/>
              <a:t>Role</a:t>
            </a:r>
            <a:r>
              <a:rPr lang="tr-TR" sz="1400" b="0" strike="noStrike" spc="-15" dirty="0"/>
              <a:t> </a:t>
            </a:r>
            <a:r>
              <a:rPr lang="tr-TR" sz="1400" b="0" strike="noStrike" spc="-1" dirty="0"/>
              <a:t>of </a:t>
            </a:r>
            <a:r>
              <a:rPr lang="tr-TR" sz="1400" b="0" strike="noStrike" spc="-1" dirty="0" err="1"/>
              <a:t>thoracic</a:t>
            </a:r>
            <a:r>
              <a:rPr lang="tr-TR" sz="1400" b="0" strike="noStrike" spc="-7" dirty="0"/>
              <a:t> </a:t>
            </a:r>
            <a:r>
              <a:rPr lang="tr-TR" sz="1400" b="0" strike="noStrike" spc="-7" dirty="0" err="1"/>
              <a:t>consolidation</a:t>
            </a:r>
            <a:r>
              <a:rPr lang="tr-TR" sz="1400" b="0" strike="noStrike" spc="-41" dirty="0"/>
              <a:t> </a:t>
            </a:r>
            <a:r>
              <a:rPr lang="tr-TR" sz="1400" b="0" strike="noStrike" spc="-7" dirty="0" err="1"/>
              <a:t>radiation</a:t>
            </a:r>
            <a:r>
              <a:rPr lang="tr-TR" sz="1400" b="0" strike="noStrike" spc="-35" dirty="0"/>
              <a:t> </a:t>
            </a:r>
            <a:r>
              <a:rPr lang="tr-TR" sz="1400" b="0" strike="noStrike" spc="-7" dirty="0"/>
              <a:t>in</a:t>
            </a:r>
            <a:r>
              <a:rPr lang="tr-TR" sz="1400" b="0" strike="noStrike" spc="-1" dirty="0"/>
              <a:t> </a:t>
            </a:r>
            <a:r>
              <a:rPr lang="tr-TR" sz="1400" b="0" strike="noStrike" spc="-7" dirty="0" err="1"/>
              <a:t>extensive</a:t>
            </a:r>
            <a:r>
              <a:rPr lang="tr-TR" sz="1400" b="0" strike="noStrike" spc="-1" dirty="0"/>
              <a:t> </a:t>
            </a:r>
            <a:r>
              <a:rPr lang="tr-TR" sz="1400" b="0" strike="noStrike" spc="-7" dirty="0" err="1"/>
              <a:t>stage</a:t>
            </a:r>
            <a:r>
              <a:rPr lang="tr-TR" sz="1400" b="0" strike="noStrike" spc="-7" dirty="0"/>
              <a:t> </a:t>
            </a:r>
            <a:r>
              <a:rPr lang="tr-TR" sz="1400" b="0" strike="noStrike" spc="-1" dirty="0" err="1"/>
              <a:t>small</a:t>
            </a:r>
            <a:r>
              <a:rPr lang="tr-TR" sz="1400" b="0" strike="noStrike" spc="-7" dirty="0"/>
              <a:t> </a:t>
            </a:r>
            <a:r>
              <a:rPr lang="tr-TR" sz="1400" b="0" strike="noStrike" spc="-7" dirty="0" err="1"/>
              <a:t>cell</a:t>
            </a:r>
            <a:r>
              <a:rPr lang="tr-TR" sz="1400" b="0" strike="noStrike" spc="-12" dirty="0"/>
              <a:t> </a:t>
            </a:r>
            <a:r>
              <a:rPr lang="tr-TR" sz="1400" b="0" strike="noStrike" spc="-1" dirty="0" err="1"/>
              <a:t>lung</a:t>
            </a:r>
            <a:r>
              <a:rPr lang="tr-TR" sz="1400" b="0" strike="noStrike" spc="-21" dirty="0"/>
              <a:t> </a:t>
            </a:r>
            <a:r>
              <a:rPr lang="tr-TR" sz="1400" b="0" strike="noStrike" spc="-1" dirty="0" err="1"/>
              <a:t>cancer</a:t>
            </a:r>
            <a:r>
              <a:rPr lang="tr-TR" sz="1400" b="0" strike="noStrike" spc="-1" dirty="0"/>
              <a:t>:</a:t>
            </a:r>
            <a:r>
              <a:rPr lang="tr-TR" sz="1400" b="0" strike="noStrike" spc="-80" dirty="0"/>
              <a:t> </a:t>
            </a:r>
            <a:r>
              <a:rPr lang="tr-TR" sz="1400" b="0" strike="noStrike" spc="-1" dirty="0"/>
              <a:t>A</a:t>
            </a:r>
            <a:r>
              <a:rPr lang="tr-TR" sz="1400" b="0" strike="noStrike" spc="-66" dirty="0"/>
              <a:t> </a:t>
            </a:r>
            <a:r>
              <a:rPr lang="tr-TR" sz="1400" b="0" strike="noStrike" spc="4" dirty="0" err="1"/>
              <a:t>systematic</a:t>
            </a:r>
            <a:r>
              <a:rPr lang="tr-TR" sz="1400" b="0" strike="noStrike" spc="-1" dirty="0"/>
              <a:t> </a:t>
            </a:r>
            <a:r>
              <a:rPr lang="tr-TR" sz="1400" b="0" strike="noStrike" spc="-7" dirty="0" err="1"/>
              <a:t>review</a:t>
            </a:r>
            <a:r>
              <a:rPr lang="tr-TR" sz="1400" b="0" strike="noStrike" spc="9" dirty="0"/>
              <a:t> </a:t>
            </a:r>
            <a:r>
              <a:rPr lang="tr-TR" sz="1400" b="0" strike="noStrike" spc="-7" dirty="0" err="1"/>
              <a:t>and</a:t>
            </a:r>
            <a:r>
              <a:rPr lang="tr-TR" sz="1400" b="0" strike="noStrike" spc="-15" dirty="0"/>
              <a:t> </a:t>
            </a:r>
            <a:r>
              <a:rPr lang="tr-TR" sz="1400" b="0" strike="noStrike" spc="-1" dirty="0"/>
              <a:t>meta-  </a:t>
            </a:r>
            <a:r>
              <a:rPr lang="tr-TR" sz="1400" b="0" strike="noStrike" spc="-7" dirty="0" err="1"/>
              <a:t>analysis</a:t>
            </a:r>
            <a:r>
              <a:rPr lang="tr-TR" sz="1400" b="0" strike="noStrike" spc="-7" dirty="0"/>
              <a:t> </a:t>
            </a:r>
            <a:r>
              <a:rPr lang="tr-TR" sz="1400" b="0" strike="noStrike" spc="-1" dirty="0"/>
              <a:t>of </a:t>
            </a:r>
            <a:r>
              <a:rPr lang="tr-TR" sz="1400" b="0" strike="noStrike" spc="-7" dirty="0" err="1"/>
              <a:t>randomised</a:t>
            </a:r>
            <a:r>
              <a:rPr lang="tr-TR" sz="1400" b="0" strike="noStrike" spc="-7" dirty="0"/>
              <a:t> </a:t>
            </a:r>
            <a:r>
              <a:rPr lang="tr-TR" sz="1400" b="0" strike="noStrike" spc="-7" dirty="0" err="1"/>
              <a:t>controlled</a:t>
            </a:r>
            <a:r>
              <a:rPr lang="tr-TR" sz="1400" b="0" strike="noStrike" spc="-7" dirty="0"/>
              <a:t> </a:t>
            </a:r>
            <a:r>
              <a:rPr lang="tr-TR" sz="1400" b="0" strike="noStrike" spc="-7" dirty="0" err="1"/>
              <a:t>trials</a:t>
            </a:r>
            <a:r>
              <a:rPr lang="tr-TR" sz="1400" b="0" strike="noStrike" spc="-7" dirty="0"/>
              <a:t>. </a:t>
            </a:r>
            <a:r>
              <a:rPr lang="tr-TR" sz="1400" b="0" strike="noStrike" spc="-7" dirty="0" err="1"/>
              <a:t>Eur</a:t>
            </a:r>
            <a:r>
              <a:rPr lang="tr-TR" sz="1400" b="0" strike="noStrike" spc="-7" dirty="0"/>
              <a:t> </a:t>
            </a:r>
            <a:r>
              <a:rPr lang="tr-TR" sz="1400" b="0" strike="noStrike" spc="-1" dirty="0"/>
              <a:t>J </a:t>
            </a:r>
            <a:r>
              <a:rPr lang="tr-TR" sz="1400" b="0" strike="noStrike" spc="-7" dirty="0" err="1"/>
              <a:t>Cancer</a:t>
            </a:r>
            <a:r>
              <a:rPr lang="tr-TR" sz="1400" b="0" strike="noStrike" spc="-7" dirty="0"/>
              <a:t> </a:t>
            </a:r>
            <a:r>
              <a:rPr lang="tr-TR" sz="1400" b="0" strike="noStrike" spc="-26" dirty="0"/>
              <a:t>110:110-119,</a:t>
            </a:r>
            <a:r>
              <a:rPr lang="tr-TR" sz="1400" b="0" strike="noStrike" spc="-120" dirty="0"/>
              <a:t> </a:t>
            </a:r>
            <a:r>
              <a:rPr lang="tr-TR" sz="1400" b="0" strike="noStrike" spc="-7" dirty="0"/>
              <a:t>2019. </a:t>
            </a:r>
            <a:r>
              <a:rPr lang="tr-TR" sz="1400" b="0" strike="noStrike" spc="-7" dirty="0">
                <a:solidFill>
                  <a:srgbClr val="C00000"/>
                </a:solidFill>
              </a:rPr>
              <a:t>(3 çalışmanın met-analizi)</a:t>
            </a:r>
          </a:p>
          <a:p>
            <a:pPr marL="241200" indent="-228240">
              <a:lnSpc>
                <a:spcPct val="100000"/>
              </a:lnSpc>
              <a:buClr>
                <a:srgbClr val="0076A9"/>
              </a:buClr>
              <a:buFont typeface="StarSymbol"/>
              <a:buAutoNum type="arabicPeriod"/>
            </a:pPr>
            <a:endParaRPr lang="tr-TR" sz="1400" b="0" strike="noStrike" spc="-1" dirty="0"/>
          </a:p>
          <a:p>
            <a:pPr marL="12960">
              <a:lnSpc>
                <a:spcPct val="100000"/>
              </a:lnSpc>
              <a:buClr>
                <a:srgbClr val="0076A9"/>
              </a:buClr>
            </a:pPr>
            <a:r>
              <a:rPr lang="tr-TR" sz="1400" b="1" strike="noStrike" spc="-7" dirty="0" err="1">
                <a:solidFill>
                  <a:srgbClr val="C00000"/>
                </a:solidFill>
              </a:rPr>
              <a:t>Palma</a:t>
            </a:r>
            <a:r>
              <a:rPr lang="tr-TR" sz="1400" b="1" strike="noStrike" spc="-21" dirty="0">
                <a:solidFill>
                  <a:srgbClr val="C00000"/>
                </a:solidFill>
              </a:rPr>
              <a:t> </a:t>
            </a:r>
            <a:r>
              <a:rPr lang="tr-TR" sz="1400" b="1" strike="noStrike" spc="-1" dirty="0">
                <a:solidFill>
                  <a:srgbClr val="C00000"/>
                </a:solidFill>
              </a:rPr>
              <a:t>DA,</a:t>
            </a:r>
            <a:r>
              <a:rPr lang="tr-TR" sz="1400" b="1" strike="noStrike" spc="9" dirty="0">
                <a:solidFill>
                  <a:srgbClr val="C00000"/>
                </a:solidFill>
              </a:rPr>
              <a:t> </a:t>
            </a:r>
            <a:r>
              <a:rPr lang="tr-TR" sz="1400" b="0" strike="noStrike" spc="-7" dirty="0"/>
              <a:t>Warner</a:t>
            </a:r>
            <a:r>
              <a:rPr lang="tr-TR" sz="1400" b="0" strike="noStrike" spc="-92" dirty="0"/>
              <a:t> </a:t>
            </a:r>
            <a:r>
              <a:rPr lang="tr-TR" sz="1400" b="0" strike="noStrike" spc="-1" dirty="0"/>
              <a:t>A,</a:t>
            </a:r>
            <a:r>
              <a:rPr lang="tr-TR" sz="1400" b="0" strike="noStrike" spc="9" dirty="0"/>
              <a:t> </a:t>
            </a:r>
            <a:r>
              <a:rPr lang="tr-TR" sz="1400" b="0" strike="noStrike" spc="-7" dirty="0" err="1"/>
              <a:t>Louie</a:t>
            </a:r>
            <a:r>
              <a:rPr lang="tr-TR" sz="1400" b="0" strike="noStrike" spc="-100" dirty="0"/>
              <a:t> </a:t>
            </a:r>
            <a:r>
              <a:rPr lang="tr-TR" sz="1400" b="0" strike="noStrike" spc="-66" dirty="0"/>
              <a:t>AV,</a:t>
            </a:r>
            <a:r>
              <a:rPr lang="tr-TR" sz="1400" b="0" strike="noStrike" spc="4" dirty="0"/>
              <a:t> </a:t>
            </a:r>
            <a:r>
              <a:rPr lang="tr-TR" sz="1400" b="0" strike="noStrike" spc="-1" dirty="0"/>
              <a:t>et</a:t>
            </a:r>
            <a:r>
              <a:rPr lang="tr-TR" sz="1400" b="0" strike="noStrike" spc="9" dirty="0"/>
              <a:t> </a:t>
            </a:r>
            <a:r>
              <a:rPr lang="tr-TR" sz="1400" b="0" strike="noStrike" spc="-7" dirty="0"/>
              <a:t>al:</a:t>
            </a:r>
            <a:r>
              <a:rPr lang="tr-TR" sz="1400" b="0" strike="noStrike" spc="-26" dirty="0"/>
              <a:t> </a:t>
            </a:r>
            <a:r>
              <a:rPr lang="tr-TR" sz="1400" b="0" strike="noStrike" spc="-1" dirty="0" err="1"/>
              <a:t>Thoracic</a:t>
            </a:r>
            <a:r>
              <a:rPr lang="tr-TR" sz="1400" b="0" strike="noStrike" spc="-15" dirty="0"/>
              <a:t> </a:t>
            </a:r>
            <a:r>
              <a:rPr lang="tr-TR" sz="1400" b="0" strike="noStrike" spc="-7" dirty="0" err="1"/>
              <a:t>radiotherapy</a:t>
            </a:r>
            <a:r>
              <a:rPr lang="tr-TR" sz="1400" b="0" strike="noStrike" spc="-26" dirty="0"/>
              <a:t> </a:t>
            </a:r>
            <a:r>
              <a:rPr lang="tr-TR" sz="1400" b="0" strike="noStrike" spc="-1" dirty="0" err="1"/>
              <a:t>for</a:t>
            </a:r>
            <a:r>
              <a:rPr lang="tr-TR" sz="1400" b="0" strike="noStrike" spc="-1" dirty="0"/>
              <a:t> </a:t>
            </a:r>
            <a:r>
              <a:rPr lang="tr-TR" sz="1400" b="0" strike="noStrike" spc="-7" dirty="0" err="1"/>
              <a:t>extensive</a:t>
            </a:r>
            <a:r>
              <a:rPr lang="tr-TR" sz="1400" b="0" strike="noStrike" spc="-1" dirty="0"/>
              <a:t> </a:t>
            </a:r>
            <a:r>
              <a:rPr lang="tr-TR" sz="1400" b="0" strike="noStrike" spc="-7" dirty="0" err="1"/>
              <a:t>stage</a:t>
            </a:r>
            <a:r>
              <a:rPr lang="tr-TR" sz="1400" b="0" strike="noStrike" spc="-1" dirty="0"/>
              <a:t> </a:t>
            </a:r>
            <a:r>
              <a:rPr lang="tr-TR" sz="1400" b="0" strike="noStrike" spc="-1" dirty="0" err="1"/>
              <a:t>small-cell</a:t>
            </a:r>
            <a:r>
              <a:rPr lang="tr-TR" sz="1400" b="0" strike="noStrike" spc="-32" dirty="0"/>
              <a:t> </a:t>
            </a:r>
            <a:r>
              <a:rPr lang="tr-TR" sz="1400" b="0" strike="noStrike" spc="-1" dirty="0" err="1"/>
              <a:t>lung</a:t>
            </a:r>
            <a:r>
              <a:rPr lang="tr-TR" sz="1400" b="0" strike="noStrike" spc="-12" dirty="0"/>
              <a:t> </a:t>
            </a:r>
            <a:r>
              <a:rPr lang="tr-TR" sz="1400" b="0" strike="noStrike" spc="-1" dirty="0" err="1"/>
              <a:t>cancer</a:t>
            </a:r>
            <a:r>
              <a:rPr lang="tr-TR" sz="1400" b="0" strike="noStrike" spc="-1" dirty="0"/>
              <a:t>:</a:t>
            </a:r>
            <a:r>
              <a:rPr lang="tr-TR" sz="1400" b="0" strike="noStrike" spc="-75" dirty="0"/>
              <a:t> </a:t>
            </a:r>
            <a:r>
              <a:rPr lang="tr-TR" sz="1400" b="0" strike="noStrike" spc="-1" dirty="0"/>
              <a:t>A</a:t>
            </a:r>
            <a:r>
              <a:rPr lang="tr-TR" sz="1400" b="0" strike="noStrike" spc="-60" dirty="0"/>
              <a:t> </a:t>
            </a:r>
            <a:r>
              <a:rPr lang="tr-TR" sz="1400" b="0" strike="noStrike" spc="-7" dirty="0"/>
              <a:t>meta-</a:t>
            </a:r>
            <a:r>
              <a:rPr lang="tr-TR" sz="1400" b="0" strike="noStrike" spc="-7" dirty="0" err="1"/>
              <a:t>analysis</a:t>
            </a:r>
            <a:r>
              <a:rPr lang="tr-TR" sz="1400" b="0" strike="noStrike" spc="-7" dirty="0"/>
              <a:t>.</a:t>
            </a:r>
            <a:r>
              <a:rPr lang="tr-TR" sz="1400" b="0" strike="noStrike" spc="-15" dirty="0"/>
              <a:t> </a:t>
            </a:r>
            <a:r>
              <a:rPr lang="tr-TR" sz="1400" b="0" strike="noStrike" spc="-7" dirty="0" err="1"/>
              <a:t>Clin</a:t>
            </a:r>
            <a:r>
              <a:rPr lang="tr-TR" sz="1400" b="0" strike="noStrike" spc="-1" dirty="0"/>
              <a:t> </a:t>
            </a:r>
            <a:r>
              <a:rPr lang="tr-TR" sz="1400" b="0" strike="noStrike" spc="-1" dirty="0" err="1"/>
              <a:t>Lung</a:t>
            </a:r>
            <a:r>
              <a:rPr lang="tr-TR" sz="1400" b="0" strike="noStrike" spc="-21" dirty="0"/>
              <a:t> </a:t>
            </a:r>
            <a:r>
              <a:rPr lang="tr-TR" sz="1400" b="0" strike="noStrike" spc="-1" dirty="0" err="1"/>
              <a:t>Cancer</a:t>
            </a:r>
            <a:r>
              <a:rPr lang="tr-TR" sz="1400" b="0" strike="noStrike" spc="-12" dirty="0"/>
              <a:t> </a:t>
            </a:r>
            <a:r>
              <a:rPr lang="tr-TR" sz="1400" b="0" strike="noStrike" spc="-7" dirty="0"/>
              <a:t>17:239-244,  2016 </a:t>
            </a:r>
            <a:r>
              <a:rPr lang="tr-TR" sz="1400" b="0" strike="noStrike" spc="-7" dirty="0">
                <a:solidFill>
                  <a:srgbClr val="C00000"/>
                </a:solidFill>
              </a:rPr>
              <a:t>(2 çalışmanın meta-analizi)</a:t>
            </a:r>
            <a:endParaRPr lang="tr-TR" sz="1400" b="0" strike="noStrike" spc="-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82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00F73C-5BC7-153C-DD82-34DC5E80D3BC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Jeremic</a:t>
            </a:r>
            <a:r>
              <a:rPr lang="tr-TR" sz="1600" i="1" dirty="0">
                <a:solidFill>
                  <a:srgbClr val="C00000"/>
                </a:solidFill>
              </a:rPr>
              <a:t> B et al. JCO, 1999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8F4F016-D501-45C8-FF87-B48D34BEA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945" y="196670"/>
            <a:ext cx="7628752" cy="18165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10E258CC-A6A4-D73E-067F-E1DE7A7EDC63}"/>
                  </a:ext>
                </a:extLst>
              </p:cNvPr>
              <p:cNvSpPr txBox="1"/>
              <p:nvPr/>
            </p:nvSpPr>
            <p:spPr>
              <a:xfrm>
                <a:off x="1165192" y="1935288"/>
                <a:ext cx="6792686" cy="1711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/>
                  <a:t>N=210 hasta YE-KHAK 3 kür KT (</a:t>
                </a:r>
                <a:r>
                  <a:rPr lang="tr-TR" dirty="0" err="1"/>
                  <a:t>sisplatin</a:t>
                </a:r>
                <a:r>
                  <a:rPr lang="tr-TR" dirty="0"/>
                  <a:t>/</a:t>
                </a:r>
                <a:r>
                  <a:rPr lang="tr-TR" dirty="0" err="1"/>
                  <a:t>etopoisid</a:t>
                </a:r>
                <a:r>
                  <a:rPr lang="tr-TR" dirty="0"/>
                  <a:t>)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C00000"/>
                    </a:solidFill>
                  </a:rPr>
                  <a:t>UM</a:t>
                </a:r>
                <a:r>
                  <a:rPr lang="tr-TR" b="1" dirty="0">
                    <a:solidFill>
                      <a:srgbClr val="C00000"/>
                    </a:solidFill>
                    <a:sym typeface="Wingdings" pitchFamily="2" charset="2"/>
                  </a:rPr>
                  <a:t>TY ve </a:t>
                </a:r>
                <a:r>
                  <a:rPr lang="tr-TR" b="1" dirty="0" err="1">
                    <a:solidFill>
                      <a:srgbClr val="C00000"/>
                    </a:solidFill>
                    <a:sym typeface="Wingdings" pitchFamily="2" charset="2"/>
                  </a:rPr>
                  <a:t>Toraksta</a:t>
                </a:r>
                <a:r>
                  <a:rPr lang="tr-TR" b="1" dirty="0">
                    <a:solidFill>
                      <a:srgbClr val="C00000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tr-T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≥</m:t>
                    </m:r>
                  </m:oMath>
                </a14:m>
                <a:r>
                  <a:rPr lang="tr-TR" b="1" dirty="0" err="1">
                    <a:solidFill>
                      <a:srgbClr val="C00000"/>
                    </a:solidFill>
                    <a:sym typeface="Wingdings" pitchFamily="2" charset="2"/>
                  </a:rPr>
                  <a:t>Parsiyel</a:t>
                </a:r>
                <a:r>
                  <a:rPr lang="tr-TR" b="1" dirty="0">
                    <a:solidFill>
                      <a:srgbClr val="C00000"/>
                    </a:solidFill>
                    <a:sym typeface="Wingdings" pitchFamily="2" charset="2"/>
                  </a:rPr>
                  <a:t> yanıt </a:t>
                </a:r>
                <a:r>
                  <a:rPr lang="tr-TR" dirty="0">
                    <a:sym typeface="Wingdings" pitchFamily="2" charset="2"/>
                  </a:rPr>
                  <a:t>olan N=109 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FF0000"/>
                    </a:solidFill>
                    <a:sym typeface="Wingdings" pitchFamily="2" charset="2"/>
                  </a:rPr>
                  <a:t>Medyan GS </a:t>
                </a:r>
                <a:r>
                  <a:rPr lang="tr-TR" b="1" dirty="0" err="1">
                    <a:solidFill>
                      <a:srgbClr val="FF0000"/>
                    </a:solidFill>
                    <a:sym typeface="Wingdings" pitchFamily="2" charset="2"/>
                  </a:rPr>
                  <a:t>chemoRT</a:t>
                </a:r>
                <a:r>
                  <a:rPr lang="tr-TR" b="1" dirty="0">
                    <a:solidFill>
                      <a:srgbClr val="FF0000"/>
                    </a:solidFill>
                    <a:sym typeface="Wingdings" pitchFamily="2" charset="2"/>
                  </a:rPr>
                  <a:t> 17 ay </a:t>
                </a:r>
                <a:r>
                  <a:rPr lang="tr-TR" b="1" dirty="0" err="1">
                    <a:solidFill>
                      <a:srgbClr val="FF0000"/>
                    </a:solidFill>
                    <a:sym typeface="Wingdings" pitchFamily="2" charset="2"/>
                  </a:rPr>
                  <a:t>vs</a:t>
                </a:r>
                <a:r>
                  <a:rPr lang="tr-TR" b="1" dirty="0">
                    <a:solidFill>
                      <a:srgbClr val="FF0000"/>
                    </a:solidFill>
                    <a:sym typeface="Wingdings" pitchFamily="2" charset="2"/>
                  </a:rPr>
                  <a:t> </a:t>
                </a:r>
                <a:r>
                  <a:rPr lang="tr-TR" b="1" dirty="0" err="1">
                    <a:solidFill>
                      <a:srgbClr val="FF0000"/>
                    </a:solidFill>
                    <a:sym typeface="Wingdings" pitchFamily="2" charset="2"/>
                  </a:rPr>
                  <a:t>chemo</a:t>
                </a:r>
                <a:r>
                  <a:rPr lang="tr-TR" b="1" dirty="0">
                    <a:solidFill>
                      <a:srgbClr val="FF0000"/>
                    </a:solidFill>
                    <a:sym typeface="Wingdings" pitchFamily="2" charset="2"/>
                  </a:rPr>
                  <a:t> 11 ay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>
                    <a:solidFill>
                      <a:schemeClr val="accent5">
                        <a:lumMod val="50000"/>
                      </a:schemeClr>
                    </a:solidFill>
                    <a:sym typeface="Wingdings" pitchFamily="2" charset="2"/>
                  </a:rPr>
                  <a:t>5y LRR⌀ %20 </a:t>
                </a:r>
                <a:r>
                  <a:rPr lang="tr-TR" dirty="0" err="1">
                    <a:solidFill>
                      <a:schemeClr val="accent5">
                        <a:lumMod val="50000"/>
                      </a:schemeClr>
                    </a:solidFill>
                    <a:sym typeface="Wingdings" pitchFamily="2" charset="2"/>
                  </a:rPr>
                  <a:t>vs</a:t>
                </a:r>
                <a:r>
                  <a:rPr lang="tr-TR" dirty="0">
                    <a:solidFill>
                      <a:schemeClr val="accent5">
                        <a:lumMod val="50000"/>
                      </a:schemeClr>
                    </a:solidFill>
                    <a:sym typeface="Wingdings" pitchFamily="2" charset="2"/>
                  </a:rPr>
                  <a:t> %8 (p=0.062)</a:t>
                </a:r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10E258CC-A6A4-D73E-067F-E1DE7A7ED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192" y="1935288"/>
                <a:ext cx="6792686" cy="1711366"/>
              </a:xfrm>
              <a:prstGeom prst="rect">
                <a:avLst/>
              </a:prstGeom>
              <a:blipFill>
                <a:blip r:embed="rId4"/>
                <a:stretch>
                  <a:fillRect l="-560" b="-51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ağ Ok 5">
            <a:extLst>
              <a:ext uri="{FF2B5EF4-FFF2-40B4-BE49-F238E27FC236}">
                <a16:creationId xmlns:a16="http://schemas.microsoft.com/office/drawing/2014/main" id="{AC7DD046-813E-2BF3-8A48-82C4C0B94A94}"/>
              </a:ext>
            </a:extLst>
          </p:cNvPr>
          <p:cNvSpPr/>
          <p:nvPr/>
        </p:nvSpPr>
        <p:spPr>
          <a:xfrm>
            <a:off x="6343814" y="2522484"/>
            <a:ext cx="948830" cy="13388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7F793A1-5CF4-5FD2-33E5-4BAC7C7F4460}"/>
              </a:ext>
            </a:extLst>
          </p:cNvPr>
          <p:cNvSpPr txBox="1"/>
          <p:nvPr/>
        </p:nvSpPr>
        <p:spPr>
          <a:xfrm>
            <a:off x="7813967" y="2147632"/>
            <a:ext cx="4132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4 kür ek KT (</a:t>
            </a:r>
            <a:r>
              <a:rPr lang="tr-TR" sz="1600" dirty="0" err="1"/>
              <a:t>sispl+etop</a:t>
            </a:r>
            <a:r>
              <a:rPr lang="tr-TR" sz="1600" dirty="0"/>
              <a:t>) +PCI N=54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83D730C-5E2F-A47E-1C49-3AB76D1133E4}"/>
              </a:ext>
            </a:extLst>
          </p:cNvPr>
          <p:cNvSpPr txBox="1"/>
          <p:nvPr/>
        </p:nvSpPr>
        <p:spPr>
          <a:xfrm>
            <a:off x="7820336" y="2629887"/>
            <a:ext cx="4073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TRT  (2D) 54 </a:t>
            </a:r>
            <a:r>
              <a:rPr lang="tr-TR" sz="1600" dirty="0" err="1"/>
              <a:t>Gy</a:t>
            </a:r>
            <a:r>
              <a:rPr lang="tr-TR" sz="1600" dirty="0"/>
              <a:t> 36 </a:t>
            </a:r>
            <a:r>
              <a:rPr lang="tr-TR" sz="1600" dirty="0" err="1"/>
              <a:t>fx</a:t>
            </a:r>
            <a:r>
              <a:rPr lang="tr-TR" sz="1600" dirty="0"/>
              <a:t> (BID) </a:t>
            </a:r>
            <a:r>
              <a:rPr lang="tr-TR" sz="1600" dirty="0" err="1"/>
              <a:t>ACCHFX+karbo+etop</a:t>
            </a:r>
            <a:r>
              <a:rPr lang="tr-TR" sz="1600" dirty="0"/>
              <a:t> (düşük doz günlük)</a:t>
            </a:r>
            <a:r>
              <a:rPr lang="tr-TR" sz="1600" dirty="0">
                <a:sym typeface="Wingdings" pitchFamily="2" charset="2"/>
              </a:rPr>
              <a:t> PCI (25 </a:t>
            </a:r>
            <a:r>
              <a:rPr lang="tr-TR" sz="1600" dirty="0" err="1">
                <a:sym typeface="Wingdings" pitchFamily="2" charset="2"/>
              </a:rPr>
              <a:t>Gy</a:t>
            </a:r>
            <a:r>
              <a:rPr lang="tr-TR" sz="1600" dirty="0">
                <a:sym typeface="Wingdings" pitchFamily="2" charset="2"/>
              </a:rPr>
              <a:t>/10fx)2 kür </a:t>
            </a:r>
            <a:r>
              <a:rPr lang="tr-TR" sz="1600" dirty="0" err="1">
                <a:sym typeface="Wingdings" pitchFamily="2" charset="2"/>
              </a:rPr>
              <a:t>sispl+etop</a:t>
            </a:r>
            <a:r>
              <a:rPr lang="tr-TR" sz="1600" dirty="0"/>
              <a:t> N=55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C9B16F22-1273-EB17-98AF-CFDFF95D1B91}"/>
              </a:ext>
            </a:extLst>
          </p:cNvPr>
          <p:cNvCxnSpPr>
            <a:cxnSpLocks/>
          </p:cNvCxnSpPr>
          <p:nvPr/>
        </p:nvCxnSpPr>
        <p:spPr>
          <a:xfrm flipV="1">
            <a:off x="7398332" y="2367923"/>
            <a:ext cx="285008" cy="202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3F6FD6A9-8B64-DE33-5E78-01679B12D3C7}"/>
              </a:ext>
            </a:extLst>
          </p:cNvPr>
          <p:cNvCxnSpPr/>
          <p:nvPr/>
        </p:nvCxnSpPr>
        <p:spPr>
          <a:xfrm>
            <a:off x="7398332" y="2581678"/>
            <a:ext cx="285008" cy="209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D2A4638B-CD51-2A3D-28D4-B0EA7FCB3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40417"/>
              </p:ext>
            </p:extLst>
          </p:nvPr>
        </p:nvGraphicFramePr>
        <p:xfrm>
          <a:off x="5848189" y="3640993"/>
          <a:ext cx="5837130" cy="128524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167426">
                  <a:extLst>
                    <a:ext uri="{9D8B030D-6E8A-4147-A177-3AD203B41FA5}">
                      <a16:colId xmlns:a16="http://schemas.microsoft.com/office/drawing/2014/main" val="1304459063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1122113606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1681088288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3962757742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25732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600" dirty="0"/>
                        <a:t>Grup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Medyan GS (ay)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3y </a:t>
                      </a:r>
                      <a:r>
                        <a:rPr lang="tr-TR" sz="1600" dirty="0" err="1"/>
                        <a:t>sağkalım</a:t>
                      </a:r>
                      <a:r>
                        <a:rPr lang="tr-TR" sz="1600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5y </a:t>
                      </a:r>
                      <a:r>
                        <a:rPr lang="tr-TR" sz="1600" dirty="0" err="1"/>
                        <a:t>sağkalım</a:t>
                      </a:r>
                      <a:r>
                        <a:rPr lang="tr-TR" sz="1600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Akut </a:t>
                      </a:r>
                      <a:r>
                        <a:rPr lang="tr-TR" sz="1600" dirty="0" err="1"/>
                        <a:t>toksisite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0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err="1"/>
                        <a:t>kemoRT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86272"/>
                  </a:ext>
                </a:extLst>
              </a:tr>
              <a:tr h="300098">
                <a:tc>
                  <a:txBody>
                    <a:bodyPr/>
                    <a:lstStyle/>
                    <a:p>
                      <a:r>
                        <a:rPr lang="tr-TR" sz="1600" dirty="0" err="1"/>
                        <a:t>kemotx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59301"/>
                  </a:ext>
                </a:extLst>
              </a:tr>
            </a:tbl>
          </a:graphicData>
        </a:graphic>
      </p:graphicFrame>
      <p:pic>
        <p:nvPicPr>
          <p:cNvPr id="15" name="Resim 14">
            <a:extLst>
              <a:ext uri="{FF2B5EF4-FFF2-40B4-BE49-F238E27FC236}">
                <a16:creationId xmlns:a16="http://schemas.microsoft.com/office/drawing/2014/main" id="{27134942-852C-5718-9F7F-FC73EE254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659" y="3688128"/>
            <a:ext cx="5109529" cy="3098716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6CDE8CC4-2AF1-FFA8-B7B2-51C986AA417D}"/>
              </a:ext>
            </a:extLst>
          </p:cNvPr>
          <p:cNvSpPr txBox="1"/>
          <p:nvPr/>
        </p:nvSpPr>
        <p:spPr>
          <a:xfrm>
            <a:off x="10135587" y="5151497"/>
            <a:ext cx="1514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dirty="0"/>
              <a:t>P&lt;0.05*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31DA000A-C5EB-B680-0AFD-960B98E6F561}"/>
                  </a:ext>
                </a:extLst>
              </p:cNvPr>
              <p:cNvSpPr txBox="1"/>
              <p:nvPr/>
            </p:nvSpPr>
            <p:spPr>
              <a:xfrm>
                <a:off x="5848188" y="5428496"/>
                <a:ext cx="5332430" cy="1007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tr-TR" sz="1600" b="1" dirty="0">
                    <a:solidFill>
                      <a:srgbClr val="121C0B"/>
                    </a:solidFill>
                  </a:rPr>
                  <a:t>Akut </a:t>
                </a:r>
                <a:r>
                  <a:rPr lang="tr-TR" sz="1600" b="1" dirty="0" err="1">
                    <a:solidFill>
                      <a:srgbClr val="121C0B"/>
                    </a:solidFill>
                  </a:rPr>
                  <a:t>grad</a:t>
                </a:r>
                <a:r>
                  <a:rPr lang="tr-TR" sz="1600" b="1" dirty="0">
                    <a:solidFill>
                      <a:srgbClr val="121C0B"/>
                    </a:solidFill>
                  </a:rPr>
                  <a:t> 3-4 </a:t>
                </a:r>
                <a:r>
                  <a:rPr lang="tr-TR" sz="1600" b="1" dirty="0" err="1">
                    <a:solidFill>
                      <a:srgbClr val="121C0B"/>
                    </a:solidFill>
                  </a:rPr>
                  <a:t>toksisite</a:t>
                </a:r>
                <a:r>
                  <a:rPr lang="tr-TR" sz="1600" b="1" dirty="0">
                    <a:solidFill>
                      <a:srgbClr val="121C0B"/>
                    </a:solidFill>
                  </a:rPr>
                  <a:t> grup2 &gt; grup 1</a:t>
                </a:r>
              </a:p>
              <a:p>
                <a:pPr>
                  <a:lnSpc>
                    <a:spcPct val="200000"/>
                  </a:lnSpc>
                </a:pPr>
                <a:r>
                  <a:rPr lang="tr-TR" sz="1600" b="1" dirty="0">
                    <a:solidFill>
                      <a:srgbClr val="121C0B"/>
                    </a:solidFill>
                  </a:rPr>
                  <a:t>Geç </a:t>
                </a:r>
                <a:r>
                  <a:rPr lang="tr-TR" sz="1600" b="1" dirty="0" err="1">
                    <a:solidFill>
                      <a:srgbClr val="121C0B"/>
                    </a:solidFill>
                  </a:rPr>
                  <a:t>toksisite</a:t>
                </a:r>
                <a:r>
                  <a:rPr lang="tr-TR" sz="1600" b="1" dirty="0">
                    <a:solidFill>
                      <a:srgbClr val="121C0B"/>
                    </a:solidFill>
                  </a:rPr>
                  <a:t> fark</a:t>
                </a:r>
                <a14:m>
                  <m:oMath xmlns:m="http://schemas.openxmlformats.org/officeDocument/2006/math">
                    <m:r>
                      <a:rPr lang="tr-TR" sz="1600" b="1" i="1" smtClean="0">
                        <a:solidFill>
                          <a:srgbClr val="121C0B"/>
                        </a:solidFill>
                        <a:latin typeface="Cambria Math" panose="02040503050406030204" pitchFamily="18" charset="0"/>
                      </a:rPr>
                      <m:t>⌀</m:t>
                    </m:r>
                  </m:oMath>
                </a14:m>
                <a:endParaRPr lang="tr-TR" sz="1600" b="1" dirty="0">
                  <a:solidFill>
                    <a:srgbClr val="121C0B"/>
                  </a:solidFill>
                </a:endParaRPr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31DA000A-C5EB-B680-0AFD-960B98E6F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188" y="5428496"/>
                <a:ext cx="5332430" cy="1007584"/>
              </a:xfrm>
              <a:prstGeom prst="rect">
                <a:avLst/>
              </a:prstGeom>
              <a:blipFill>
                <a:blip r:embed="rId6"/>
                <a:stretch>
                  <a:fillRect l="-713" b="-62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Metin kutusu 8">
            <a:extLst>
              <a:ext uri="{FF2B5EF4-FFF2-40B4-BE49-F238E27FC236}">
                <a16:creationId xmlns:a16="http://schemas.microsoft.com/office/drawing/2014/main" id="{C5BCAF86-364C-1B5D-7F23-C6F69AABB51D}"/>
              </a:ext>
            </a:extLst>
          </p:cNvPr>
          <p:cNvSpPr txBox="1"/>
          <p:nvPr/>
        </p:nvSpPr>
        <p:spPr>
          <a:xfrm>
            <a:off x="9250019" y="795130"/>
            <a:ext cx="264355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dirty="0">
                <a:solidFill>
                  <a:schemeClr val="bg1"/>
                </a:solidFill>
              </a:rPr>
              <a:t>&gt;%90 hastada &lt;2 met</a:t>
            </a:r>
          </a:p>
        </p:txBody>
      </p:sp>
    </p:spTree>
    <p:extLst>
      <p:ext uri="{BB962C8B-B14F-4D97-AF65-F5344CB8AC3E}">
        <p14:creationId xmlns:p14="http://schemas.microsoft.com/office/powerpoint/2010/main" val="348756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700F73C-5BC7-153C-DD82-34DC5E80D3BC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Jeremic</a:t>
            </a:r>
            <a:r>
              <a:rPr lang="tr-TR" sz="1600" i="1" dirty="0">
                <a:solidFill>
                  <a:srgbClr val="C00000"/>
                </a:solidFill>
              </a:rPr>
              <a:t> B et al. JCO, 1999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8F4F016-D501-45C8-FF87-B48D34BE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945" y="196670"/>
            <a:ext cx="7628752" cy="18165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10E258CC-A6A4-D73E-067F-E1DE7A7EDC63}"/>
                  </a:ext>
                </a:extLst>
              </p:cNvPr>
              <p:cNvSpPr txBox="1"/>
              <p:nvPr/>
            </p:nvSpPr>
            <p:spPr>
              <a:xfrm>
                <a:off x="1165192" y="1935288"/>
                <a:ext cx="6792686" cy="1711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/>
                  <a:t>N=210 hasta YE-KHAK 3 kür KT (</a:t>
                </a:r>
                <a:r>
                  <a:rPr lang="tr-TR" dirty="0" err="1"/>
                  <a:t>sisplatin</a:t>
                </a:r>
                <a:r>
                  <a:rPr lang="tr-TR" dirty="0"/>
                  <a:t>/</a:t>
                </a:r>
                <a:r>
                  <a:rPr lang="tr-TR" dirty="0" err="1"/>
                  <a:t>etopoisid</a:t>
                </a:r>
                <a:r>
                  <a:rPr lang="tr-TR" dirty="0"/>
                  <a:t>)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C00000"/>
                    </a:solidFill>
                  </a:rPr>
                  <a:t>UM</a:t>
                </a:r>
                <a:r>
                  <a:rPr lang="tr-TR" b="1" dirty="0">
                    <a:solidFill>
                      <a:srgbClr val="C00000"/>
                    </a:solidFill>
                    <a:sym typeface="Wingdings" pitchFamily="2" charset="2"/>
                  </a:rPr>
                  <a:t>TY ve </a:t>
                </a:r>
                <a:r>
                  <a:rPr lang="tr-TR" b="1" dirty="0" err="1">
                    <a:solidFill>
                      <a:srgbClr val="C00000"/>
                    </a:solidFill>
                    <a:sym typeface="Wingdings" pitchFamily="2" charset="2"/>
                  </a:rPr>
                  <a:t>Toraksta</a:t>
                </a:r>
                <a:r>
                  <a:rPr lang="tr-TR" b="1" dirty="0">
                    <a:solidFill>
                      <a:srgbClr val="C00000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tr-T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≥</m:t>
                    </m:r>
                  </m:oMath>
                </a14:m>
                <a:r>
                  <a:rPr lang="tr-TR" b="1" dirty="0" err="1">
                    <a:solidFill>
                      <a:srgbClr val="C00000"/>
                    </a:solidFill>
                    <a:sym typeface="Wingdings" pitchFamily="2" charset="2"/>
                  </a:rPr>
                  <a:t>Parsiyel</a:t>
                </a:r>
                <a:r>
                  <a:rPr lang="tr-TR" b="1" dirty="0">
                    <a:solidFill>
                      <a:srgbClr val="C00000"/>
                    </a:solidFill>
                    <a:sym typeface="Wingdings" pitchFamily="2" charset="2"/>
                  </a:rPr>
                  <a:t> yanıt </a:t>
                </a:r>
                <a:r>
                  <a:rPr lang="tr-TR" dirty="0">
                    <a:sym typeface="Wingdings" pitchFamily="2" charset="2"/>
                  </a:rPr>
                  <a:t>olan N=109 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>
                    <a:sym typeface="Wingdings" pitchFamily="2" charset="2"/>
                  </a:rPr>
                  <a:t>Medyan GS </a:t>
                </a:r>
                <a:r>
                  <a:rPr lang="tr-TR" dirty="0" err="1">
                    <a:sym typeface="Wingdings" pitchFamily="2" charset="2"/>
                  </a:rPr>
                  <a:t>chemoRT</a:t>
                </a:r>
                <a:r>
                  <a:rPr lang="tr-TR" dirty="0">
                    <a:sym typeface="Wingdings" pitchFamily="2" charset="2"/>
                  </a:rPr>
                  <a:t> 17 ay </a:t>
                </a:r>
                <a:r>
                  <a:rPr lang="tr-TR" dirty="0" err="1">
                    <a:sym typeface="Wingdings" pitchFamily="2" charset="2"/>
                  </a:rPr>
                  <a:t>vs</a:t>
                </a:r>
                <a:r>
                  <a:rPr lang="tr-TR" dirty="0">
                    <a:sym typeface="Wingdings" pitchFamily="2" charset="2"/>
                  </a:rPr>
                  <a:t> </a:t>
                </a:r>
                <a:r>
                  <a:rPr lang="tr-TR" dirty="0" err="1">
                    <a:sym typeface="Wingdings" pitchFamily="2" charset="2"/>
                  </a:rPr>
                  <a:t>chemo</a:t>
                </a:r>
                <a:r>
                  <a:rPr lang="tr-TR" dirty="0">
                    <a:sym typeface="Wingdings" pitchFamily="2" charset="2"/>
                  </a:rPr>
                  <a:t> 11 ay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>
                    <a:sym typeface="Wingdings" pitchFamily="2" charset="2"/>
                  </a:rPr>
                  <a:t>5y LRR⌀ %20 </a:t>
                </a:r>
                <a:r>
                  <a:rPr lang="tr-TR" dirty="0" err="1">
                    <a:sym typeface="Wingdings" pitchFamily="2" charset="2"/>
                  </a:rPr>
                  <a:t>vs</a:t>
                </a:r>
                <a:r>
                  <a:rPr lang="tr-TR" dirty="0">
                    <a:sym typeface="Wingdings" pitchFamily="2" charset="2"/>
                  </a:rPr>
                  <a:t> %8 (p=0.062)</a:t>
                </a:r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10E258CC-A6A4-D73E-067F-E1DE7A7ED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192" y="1935288"/>
                <a:ext cx="6792686" cy="1711366"/>
              </a:xfrm>
              <a:prstGeom prst="rect">
                <a:avLst/>
              </a:prstGeom>
              <a:blipFill>
                <a:blip r:embed="rId3"/>
                <a:stretch>
                  <a:fillRect l="-560" b="-51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ağ Ok 5">
            <a:extLst>
              <a:ext uri="{FF2B5EF4-FFF2-40B4-BE49-F238E27FC236}">
                <a16:creationId xmlns:a16="http://schemas.microsoft.com/office/drawing/2014/main" id="{AC7DD046-813E-2BF3-8A48-82C4C0B94A94}"/>
              </a:ext>
            </a:extLst>
          </p:cNvPr>
          <p:cNvSpPr/>
          <p:nvPr/>
        </p:nvSpPr>
        <p:spPr>
          <a:xfrm>
            <a:off x="6343814" y="2522484"/>
            <a:ext cx="948830" cy="13388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7F793A1-5CF4-5FD2-33E5-4BAC7C7F4460}"/>
              </a:ext>
            </a:extLst>
          </p:cNvPr>
          <p:cNvSpPr txBox="1"/>
          <p:nvPr/>
        </p:nvSpPr>
        <p:spPr>
          <a:xfrm>
            <a:off x="7813967" y="2147632"/>
            <a:ext cx="4132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4 kür ek KT (</a:t>
            </a:r>
            <a:r>
              <a:rPr lang="tr-TR" sz="1600" dirty="0" err="1"/>
              <a:t>sispl+etop</a:t>
            </a:r>
            <a:r>
              <a:rPr lang="tr-TR" sz="1600" dirty="0"/>
              <a:t>) +PCI N=54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83D730C-5E2F-A47E-1C49-3AB76D1133E4}"/>
              </a:ext>
            </a:extLst>
          </p:cNvPr>
          <p:cNvSpPr txBox="1"/>
          <p:nvPr/>
        </p:nvSpPr>
        <p:spPr>
          <a:xfrm>
            <a:off x="7873344" y="2629887"/>
            <a:ext cx="4073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TRT 54 </a:t>
            </a:r>
            <a:r>
              <a:rPr lang="tr-TR" sz="1600" dirty="0" err="1"/>
              <a:t>Gy</a:t>
            </a:r>
            <a:r>
              <a:rPr lang="tr-TR" sz="1600" dirty="0"/>
              <a:t> 36 </a:t>
            </a:r>
            <a:r>
              <a:rPr lang="tr-TR" sz="1600" dirty="0" err="1"/>
              <a:t>fx</a:t>
            </a:r>
            <a:r>
              <a:rPr lang="tr-TR" sz="1600" dirty="0"/>
              <a:t> (BID) </a:t>
            </a:r>
            <a:r>
              <a:rPr lang="tr-TR" sz="1600" dirty="0" err="1"/>
              <a:t>ACCHFX+karbo+etop</a:t>
            </a:r>
            <a:r>
              <a:rPr lang="tr-TR" sz="1600" dirty="0">
                <a:sym typeface="Wingdings" pitchFamily="2" charset="2"/>
              </a:rPr>
              <a:t> PCI2 kür </a:t>
            </a:r>
            <a:r>
              <a:rPr lang="tr-TR" sz="1600" dirty="0" err="1">
                <a:sym typeface="Wingdings" pitchFamily="2" charset="2"/>
              </a:rPr>
              <a:t>sispl+etop</a:t>
            </a:r>
            <a:r>
              <a:rPr lang="tr-TR" sz="1600" dirty="0"/>
              <a:t> N=55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C9B16F22-1273-EB17-98AF-CFDFF95D1B91}"/>
              </a:ext>
            </a:extLst>
          </p:cNvPr>
          <p:cNvCxnSpPr>
            <a:cxnSpLocks/>
          </p:cNvCxnSpPr>
          <p:nvPr/>
        </p:nvCxnSpPr>
        <p:spPr>
          <a:xfrm flipV="1">
            <a:off x="7398332" y="2367923"/>
            <a:ext cx="285008" cy="202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3F6FD6A9-8B64-DE33-5E78-01679B12D3C7}"/>
              </a:ext>
            </a:extLst>
          </p:cNvPr>
          <p:cNvCxnSpPr/>
          <p:nvPr/>
        </p:nvCxnSpPr>
        <p:spPr>
          <a:xfrm>
            <a:off x="7398332" y="2581678"/>
            <a:ext cx="285008" cy="209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3" name="Tablo 12">
            <a:extLst>
              <a:ext uri="{FF2B5EF4-FFF2-40B4-BE49-F238E27FC236}">
                <a16:creationId xmlns:a16="http://schemas.microsoft.com/office/drawing/2014/main" id="{D2A4638B-CD51-2A3D-28D4-B0EA7FCB3080}"/>
              </a:ext>
            </a:extLst>
          </p:cNvPr>
          <p:cNvGraphicFramePr>
            <a:graphicFrameLocks noGrp="1"/>
          </p:cNvGraphicFramePr>
          <p:nvPr/>
        </p:nvGraphicFramePr>
        <p:xfrm>
          <a:off x="5848189" y="3640993"/>
          <a:ext cx="5837130" cy="128524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167426">
                  <a:extLst>
                    <a:ext uri="{9D8B030D-6E8A-4147-A177-3AD203B41FA5}">
                      <a16:colId xmlns:a16="http://schemas.microsoft.com/office/drawing/2014/main" val="1304459063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1122113606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1681088288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3962757742"/>
                    </a:ext>
                  </a:extLst>
                </a:gridCol>
                <a:gridCol w="1167426">
                  <a:extLst>
                    <a:ext uri="{9D8B030D-6E8A-4147-A177-3AD203B41FA5}">
                      <a16:colId xmlns:a16="http://schemas.microsoft.com/office/drawing/2014/main" val="25732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600" dirty="0"/>
                        <a:t>Grup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Medyan GS (ay)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3y </a:t>
                      </a:r>
                      <a:r>
                        <a:rPr lang="tr-TR" sz="1600" dirty="0" err="1"/>
                        <a:t>sağkalım</a:t>
                      </a:r>
                      <a:r>
                        <a:rPr lang="tr-TR" sz="1600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5y </a:t>
                      </a:r>
                      <a:r>
                        <a:rPr lang="tr-TR" sz="1600" dirty="0" err="1"/>
                        <a:t>sağkalım</a:t>
                      </a:r>
                      <a:r>
                        <a:rPr lang="tr-TR" sz="1600" dirty="0"/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Akut </a:t>
                      </a:r>
                      <a:r>
                        <a:rPr lang="tr-TR" sz="1600" dirty="0" err="1"/>
                        <a:t>toksisite</a:t>
                      </a:r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0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err="1"/>
                        <a:t>kemoRT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86272"/>
                  </a:ext>
                </a:extLst>
              </a:tr>
              <a:tr h="300098">
                <a:tc>
                  <a:txBody>
                    <a:bodyPr/>
                    <a:lstStyle/>
                    <a:p>
                      <a:r>
                        <a:rPr lang="tr-TR" sz="1600" dirty="0" err="1"/>
                        <a:t>kemotx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/>
                        <a:t>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59301"/>
                  </a:ext>
                </a:extLst>
              </a:tr>
            </a:tbl>
          </a:graphicData>
        </a:graphic>
      </p:graphicFrame>
      <p:pic>
        <p:nvPicPr>
          <p:cNvPr id="15" name="Resim 14">
            <a:extLst>
              <a:ext uri="{FF2B5EF4-FFF2-40B4-BE49-F238E27FC236}">
                <a16:creationId xmlns:a16="http://schemas.microsoft.com/office/drawing/2014/main" id="{27134942-852C-5718-9F7F-FC73EE254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59" y="3688128"/>
            <a:ext cx="5109529" cy="3098716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6CDE8CC4-2AF1-FFA8-B7B2-51C986AA417D}"/>
              </a:ext>
            </a:extLst>
          </p:cNvPr>
          <p:cNvSpPr txBox="1"/>
          <p:nvPr/>
        </p:nvSpPr>
        <p:spPr>
          <a:xfrm>
            <a:off x="10135587" y="5151497"/>
            <a:ext cx="1514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dirty="0"/>
              <a:t>P&lt;0.05*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31DA000A-C5EB-B680-0AFD-960B98E6F561}"/>
                  </a:ext>
                </a:extLst>
              </p:cNvPr>
              <p:cNvSpPr txBox="1"/>
              <p:nvPr/>
            </p:nvSpPr>
            <p:spPr>
              <a:xfrm>
                <a:off x="5848188" y="5428496"/>
                <a:ext cx="5332430" cy="1007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tr-TR" sz="1600" dirty="0"/>
                  <a:t>Akut </a:t>
                </a:r>
                <a:r>
                  <a:rPr lang="tr-TR" sz="1600" dirty="0" err="1"/>
                  <a:t>grad</a:t>
                </a:r>
                <a:r>
                  <a:rPr lang="tr-TR" sz="1600" dirty="0"/>
                  <a:t> 3-4 </a:t>
                </a:r>
                <a:r>
                  <a:rPr lang="tr-TR" sz="1600" dirty="0" err="1"/>
                  <a:t>toksisite</a:t>
                </a:r>
                <a:r>
                  <a:rPr lang="tr-TR" sz="1600" dirty="0"/>
                  <a:t> grup2 &gt; grup 1</a:t>
                </a:r>
              </a:p>
              <a:p>
                <a:pPr>
                  <a:lnSpc>
                    <a:spcPct val="200000"/>
                  </a:lnSpc>
                </a:pPr>
                <a:r>
                  <a:rPr lang="tr-TR" sz="1600" dirty="0"/>
                  <a:t>Geç </a:t>
                </a:r>
                <a:r>
                  <a:rPr lang="tr-TR" sz="1600" dirty="0" err="1"/>
                  <a:t>toksisite</a:t>
                </a:r>
                <a:r>
                  <a:rPr lang="tr-TR" sz="1600" dirty="0"/>
                  <a:t> fark</a:t>
                </a:r>
                <a14:m>
                  <m:oMath xmlns:m="http://schemas.openxmlformats.org/officeDocument/2006/math">
                    <m:r>
                      <a:rPr lang="tr-TR" sz="1600" b="0" i="1" smtClean="0">
                        <a:latin typeface="Cambria Math" panose="02040503050406030204" pitchFamily="18" charset="0"/>
                      </a:rPr>
                      <m:t>⌀</m:t>
                    </m:r>
                  </m:oMath>
                </a14:m>
                <a:endParaRPr lang="tr-TR" sz="1600" dirty="0"/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31DA000A-C5EB-B680-0AFD-960B98E6F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188" y="5428496"/>
                <a:ext cx="5332430" cy="1007584"/>
              </a:xfrm>
              <a:prstGeom prst="rect">
                <a:avLst/>
              </a:prstGeom>
              <a:blipFill>
                <a:blip r:embed="rId5"/>
                <a:stretch>
                  <a:fillRect l="-713" b="-625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5781C51A-4490-5248-584E-BF58C7C29181}"/>
                  </a:ext>
                </a:extLst>
              </p:cNvPr>
              <p:cNvSpPr txBox="1"/>
              <p:nvPr/>
            </p:nvSpPr>
            <p:spPr>
              <a:xfrm>
                <a:off x="516835" y="2150000"/>
                <a:ext cx="11238023" cy="1323439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4000" b="1" dirty="0">
                    <a:solidFill>
                      <a:schemeClr val="bg1"/>
                    </a:solidFill>
                  </a:rPr>
                  <a:t>YE-</a:t>
                </a:r>
                <a:r>
                  <a:rPr lang="tr-TR" sz="4000" b="1" dirty="0" err="1">
                    <a:solidFill>
                      <a:schemeClr val="bg1"/>
                    </a:solidFill>
                  </a:rPr>
                  <a:t>KHAK’de</a:t>
                </a:r>
                <a:r>
                  <a:rPr lang="tr-TR" sz="4000" b="1" dirty="0">
                    <a:solidFill>
                      <a:schemeClr val="bg1"/>
                    </a:solidFill>
                  </a:rPr>
                  <a:t> UM TY ve </a:t>
                </a:r>
                <a:r>
                  <a:rPr lang="tr-TR" sz="4000" b="1" dirty="0" err="1">
                    <a:solidFill>
                      <a:schemeClr val="bg1"/>
                    </a:solidFill>
                  </a:rPr>
                  <a:t>torasik</a:t>
                </a:r>
                <a:r>
                  <a:rPr lang="tr-TR" sz="4000" b="1" dirty="0">
                    <a:solidFill>
                      <a:schemeClr val="bg1"/>
                    </a:solidFill>
                  </a:rPr>
                  <a:t> hastalıkta </a:t>
                </a:r>
                <a14:m>
                  <m:oMath xmlns:m="http://schemas.openxmlformats.org/officeDocument/2006/math">
                    <m:r>
                      <a:rPr lang="tr-TR" sz="40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sz="4000" b="1" dirty="0" err="1">
                    <a:solidFill>
                      <a:schemeClr val="bg1"/>
                    </a:solidFill>
                  </a:rPr>
                  <a:t>parsiyel</a:t>
                </a:r>
                <a:r>
                  <a:rPr lang="tr-TR" sz="4000" b="1" dirty="0">
                    <a:solidFill>
                      <a:schemeClr val="bg1"/>
                    </a:solidFill>
                  </a:rPr>
                  <a:t> </a:t>
                </a:r>
                <a:r>
                  <a:rPr lang="tr-TR" sz="4000" b="1" dirty="0" err="1">
                    <a:solidFill>
                      <a:schemeClr val="bg1"/>
                    </a:solidFill>
                  </a:rPr>
                  <a:t>yanıt</a:t>
                </a:r>
                <a:r>
                  <a:rPr lang="tr-TR" sz="4000" b="1" dirty="0" err="1">
                    <a:solidFill>
                      <a:schemeClr val="bg1"/>
                    </a:solidFill>
                    <a:sym typeface="Wingdings" pitchFamily="2" charset="2"/>
                  </a:rPr>
                  <a:t>TRT</a:t>
                </a:r>
                <a:r>
                  <a:rPr lang="tr-TR" sz="4000" b="1" dirty="0">
                    <a:solidFill>
                      <a:schemeClr val="bg1"/>
                    </a:solidFill>
                    <a:sym typeface="Wingdings" pitchFamily="2" charset="2"/>
                  </a:rPr>
                  <a:t> ile OS ↑</a:t>
                </a:r>
                <a:r>
                  <a:rPr lang="tr-TR" sz="4000" b="1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5781C51A-4490-5248-584E-BF58C7C29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35" y="2150000"/>
                <a:ext cx="11238023" cy="1323439"/>
              </a:xfrm>
              <a:prstGeom prst="rect">
                <a:avLst/>
              </a:prstGeom>
              <a:blipFill>
                <a:blip r:embed="rId6"/>
                <a:stretch>
                  <a:fillRect t="-7619" b="-200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7423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526B907-254E-8BD7-0A61-01C1D1A00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606" y="216024"/>
            <a:ext cx="9024930" cy="214896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7926E345-A9E6-AE07-020D-BD5D746FF44F}"/>
              </a:ext>
            </a:extLst>
          </p:cNvPr>
          <p:cNvSpPr txBox="1"/>
          <p:nvPr/>
        </p:nvSpPr>
        <p:spPr>
          <a:xfrm>
            <a:off x="1590262" y="2623930"/>
            <a:ext cx="8892208" cy="368222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b="1" dirty="0"/>
              <a:t>Yanıt değerlendirmede modern teknikler ⌀ </a:t>
            </a:r>
            <a:r>
              <a:rPr lang="tr-TR" sz="1600" b="1" dirty="0"/>
              <a:t>(PAAG, Kİ </a:t>
            </a:r>
            <a:r>
              <a:rPr lang="tr-TR" sz="1600" b="1" dirty="0" err="1"/>
              <a:t>bx</a:t>
            </a:r>
            <a:r>
              <a:rPr lang="tr-TR" sz="1600" b="1" dirty="0"/>
              <a:t>, tomografi, USG…)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b="1" dirty="0"/>
              <a:t>Çalışma 1990’lı </a:t>
            </a:r>
            <a:r>
              <a:rPr lang="tr-TR" sz="2400" b="1" dirty="0" err="1"/>
              <a:t>yılardan</a:t>
            </a:r>
            <a:r>
              <a:rPr lang="tr-TR" sz="2400" b="1" dirty="0" err="1">
                <a:sym typeface="Wingdings" pitchFamily="2" charset="2"/>
              </a:rPr>
              <a:t>RT</a:t>
            </a:r>
            <a:r>
              <a:rPr lang="tr-TR" sz="2400" b="1" dirty="0">
                <a:sym typeface="Wingdings" pitchFamily="2" charset="2"/>
              </a:rPr>
              <a:t> ilerledi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b="1" dirty="0">
                <a:sym typeface="Wingdings" pitchFamily="2" charset="2"/>
              </a:rPr>
              <a:t>Vaka sayısı az (N=210109)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b="1" dirty="0" err="1">
                <a:solidFill>
                  <a:srgbClr val="FF0000"/>
                </a:solidFill>
                <a:sym typeface="Wingdings" pitchFamily="2" charset="2"/>
              </a:rPr>
              <a:t>UM’da</a:t>
            </a:r>
            <a:r>
              <a:rPr lang="tr-TR" sz="2400" b="1" dirty="0">
                <a:solidFill>
                  <a:srgbClr val="FF0000"/>
                </a:solidFill>
                <a:sym typeface="Wingdings" pitchFamily="2" charset="2"/>
              </a:rPr>
              <a:t> TY --&gt;seçilmiş sınırlı hasta grubu (&gt;%90 hastada &lt;2 met)</a:t>
            </a:r>
          </a:p>
          <a:p>
            <a:pPr marL="285750" indent="-285750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b="1" dirty="0">
                <a:sym typeface="Wingdings" pitchFamily="2" charset="2"/>
              </a:rPr>
              <a:t>Sonuçlar </a:t>
            </a:r>
            <a:r>
              <a:rPr lang="tr-TR" sz="2400" b="1" dirty="0" err="1">
                <a:sym typeface="Wingdings" pitchFamily="2" charset="2"/>
              </a:rPr>
              <a:t>genellenebilir</a:t>
            </a:r>
            <a:r>
              <a:rPr lang="tr-TR" sz="2400" b="1" dirty="0">
                <a:sym typeface="Wingdings" pitchFamily="2" charset="2"/>
              </a:rPr>
              <a:t> mi?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70703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5CBE971-612A-9076-8D1B-73E71ABC1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258" y="48442"/>
            <a:ext cx="8416294" cy="2365402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92D20301-8B87-0926-41F8-D281B1C85D6B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Slotman</a:t>
            </a:r>
            <a:r>
              <a:rPr lang="tr-TR" sz="1600" i="1" dirty="0">
                <a:solidFill>
                  <a:srgbClr val="C00000"/>
                </a:solidFill>
              </a:rPr>
              <a:t> B et al. </a:t>
            </a:r>
            <a:r>
              <a:rPr lang="tr-TR" sz="1600" i="1" dirty="0" err="1">
                <a:solidFill>
                  <a:srgbClr val="C00000"/>
                </a:solidFill>
              </a:rPr>
              <a:t>Lancet</a:t>
            </a:r>
            <a:r>
              <a:rPr lang="tr-TR" sz="1600" i="1" dirty="0">
                <a:solidFill>
                  <a:srgbClr val="C00000"/>
                </a:solidFill>
              </a:rPr>
              <a:t>, 2015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>
                <a:extLst>
                  <a:ext uri="{FF2B5EF4-FFF2-40B4-BE49-F238E27FC236}">
                    <a16:creationId xmlns:a16="http://schemas.microsoft.com/office/drawing/2014/main" id="{19312D13-9FD7-F001-E81B-FD137B49FA54}"/>
                  </a:ext>
                </a:extLst>
              </p:cNvPr>
              <p:cNvSpPr txBox="1"/>
              <p:nvPr/>
            </p:nvSpPr>
            <p:spPr>
              <a:xfrm>
                <a:off x="543336" y="3047999"/>
                <a:ext cx="10668000" cy="3141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N=495 ES-SCLC, </a:t>
                </a:r>
                <a:r>
                  <a:rPr lang="tr-TR" sz="2000" b="1" dirty="0">
                    <a:solidFill>
                      <a:srgbClr val="570E68"/>
                    </a:solidFill>
                  </a:rPr>
                  <a:t>beyin met </a:t>
                </a:r>
                <a14:m>
                  <m:oMath xmlns:m="http://schemas.openxmlformats.org/officeDocument/2006/math">
                    <m:r>
                      <a:rPr lang="tr-TR" sz="2000" b="1" i="1" dirty="0" smtClean="0">
                        <a:solidFill>
                          <a:srgbClr val="570E6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tr-TR" sz="2000" dirty="0"/>
                  <a:t>, 4-6 kür </a:t>
                </a:r>
                <a:r>
                  <a:rPr lang="tr-TR" sz="2000" dirty="0" err="1"/>
                  <a:t>KT’ye</a:t>
                </a:r>
                <a:r>
                  <a:rPr lang="tr-TR" sz="2000" dirty="0"/>
                  <a:t> 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en az </a:t>
                </a:r>
                <a:r>
                  <a:rPr lang="tr-TR" sz="2000" b="1" dirty="0" err="1">
                    <a:solidFill>
                      <a:srgbClr val="C00000"/>
                    </a:solidFill>
                  </a:rPr>
                  <a:t>Parsiyel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  yanıt ve yeni hastalık </a:t>
                </a:r>
                <a14:m>
                  <m:oMath xmlns:m="http://schemas.openxmlformats.org/officeDocument/2006/math">
                    <m:r>
                      <a:rPr lang="tr-TR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tr-TR" sz="2000" b="1" dirty="0">
                  <a:solidFill>
                    <a:srgbClr val="C00000"/>
                  </a:solidFill>
                </a:endParaRPr>
              </a:p>
              <a:p>
                <a:pPr lvl="1">
                  <a:lnSpc>
                    <a:spcPct val="150000"/>
                  </a:lnSpc>
                  <a:buClr>
                    <a:srgbClr val="C00000"/>
                  </a:buClr>
                </a:pPr>
                <a:endParaRPr lang="tr-TR" sz="2000" dirty="0"/>
              </a:p>
              <a:p>
                <a:pPr lvl="1">
                  <a:lnSpc>
                    <a:spcPct val="150000"/>
                  </a:lnSpc>
                  <a:buClr>
                    <a:srgbClr val="C00000"/>
                  </a:buClr>
                </a:pPr>
                <a:endParaRPr lang="tr-TR" sz="2000" dirty="0"/>
              </a:p>
              <a:p>
                <a:pPr lvl="1">
                  <a:lnSpc>
                    <a:spcPct val="150000"/>
                  </a:lnSpc>
                  <a:buClr>
                    <a:srgbClr val="C00000"/>
                  </a:buClr>
                </a:pPr>
                <a:endParaRPr lang="tr-TR" sz="2000" dirty="0"/>
              </a:p>
              <a:p>
                <a:pPr marL="1200150" lvl="2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/>
                  <a:t>1y OS %33 </a:t>
                </a:r>
                <a:r>
                  <a:rPr lang="tr-TR" b="1" dirty="0" err="1"/>
                  <a:t>vs</a:t>
                </a:r>
                <a:r>
                  <a:rPr lang="tr-TR" b="1" dirty="0"/>
                  <a:t> %28 (p=0.066)</a:t>
                </a:r>
              </a:p>
              <a:p>
                <a:pPr marL="1200150" lvl="2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 err="1">
                    <a:solidFill>
                      <a:schemeClr val="accent6">
                        <a:lumMod val="50000"/>
                      </a:schemeClr>
                    </a:solidFill>
                  </a:rPr>
                  <a:t>Torasik</a:t>
                </a:r>
                <a:r>
                  <a:rPr lang="tr-TR" b="1" dirty="0">
                    <a:solidFill>
                      <a:schemeClr val="accent6">
                        <a:lumMod val="50000"/>
                      </a:schemeClr>
                    </a:solidFill>
                  </a:rPr>
                  <a:t> başarısızlık %44 </a:t>
                </a:r>
                <a:r>
                  <a:rPr lang="tr-TR" b="1" dirty="0" err="1">
                    <a:solidFill>
                      <a:schemeClr val="accent6">
                        <a:lumMod val="50000"/>
                      </a:schemeClr>
                    </a:solidFill>
                  </a:rPr>
                  <a:t>vs</a:t>
                </a:r>
                <a:r>
                  <a:rPr lang="tr-TR" b="1" dirty="0">
                    <a:solidFill>
                      <a:schemeClr val="accent6">
                        <a:lumMod val="50000"/>
                      </a:schemeClr>
                    </a:solidFill>
                  </a:rPr>
                  <a:t> %80 (p&lt;0.001)</a:t>
                </a:r>
              </a:p>
              <a:p>
                <a:pPr marL="1200150" lvl="2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b="1" dirty="0">
                    <a:solidFill>
                      <a:srgbClr val="002060"/>
                    </a:solidFill>
                  </a:rPr>
                  <a:t>Grad 3 </a:t>
                </a:r>
                <a:r>
                  <a:rPr lang="tr-TR" b="1" dirty="0" err="1">
                    <a:solidFill>
                      <a:srgbClr val="002060"/>
                    </a:solidFill>
                  </a:rPr>
                  <a:t>toksisite</a:t>
                </a:r>
                <a:r>
                  <a:rPr lang="tr-TR" b="1" dirty="0">
                    <a:solidFill>
                      <a:srgbClr val="002060"/>
                    </a:solidFill>
                  </a:rPr>
                  <a:t> 26 </a:t>
                </a:r>
                <a:r>
                  <a:rPr lang="tr-TR" b="1" dirty="0" err="1">
                    <a:solidFill>
                      <a:srgbClr val="002060"/>
                    </a:solidFill>
                  </a:rPr>
                  <a:t>vs</a:t>
                </a:r>
                <a:r>
                  <a:rPr lang="tr-TR" b="1" dirty="0">
                    <a:solidFill>
                      <a:srgbClr val="002060"/>
                    </a:solidFill>
                  </a:rPr>
                  <a:t> 18 (p=0.28)</a:t>
                </a:r>
              </a:p>
            </p:txBody>
          </p:sp>
        </mc:Choice>
        <mc:Fallback xmlns="">
          <p:sp>
            <p:nvSpPr>
              <p:cNvPr id="15" name="Metin kutusu 14">
                <a:extLst>
                  <a:ext uri="{FF2B5EF4-FFF2-40B4-BE49-F238E27FC236}">
                    <a16:creationId xmlns:a16="http://schemas.microsoft.com/office/drawing/2014/main" id="{19312D13-9FD7-F001-E81B-FD137B49F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36" y="3047999"/>
                <a:ext cx="10668000" cy="3141822"/>
              </a:xfrm>
              <a:prstGeom prst="rect">
                <a:avLst/>
              </a:prstGeom>
              <a:blipFill>
                <a:blip r:embed="rId4"/>
                <a:stretch>
                  <a:fillRect l="-476" b="-201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Metin kutusu 4">
            <a:extLst>
              <a:ext uri="{FF2B5EF4-FFF2-40B4-BE49-F238E27FC236}">
                <a16:creationId xmlns:a16="http://schemas.microsoft.com/office/drawing/2014/main" id="{14757333-1542-AAE8-21BC-6A91984C3995}"/>
              </a:ext>
            </a:extLst>
          </p:cNvPr>
          <p:cNvSpPr txBox="1"/>
          <p:nvPr/>
        </p:nvSpPr>
        <p:spPr>
          <a:xfrm>
            <a:off x="7068816" y="5810799"/>
            <a:ext cx="4699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/>
              <a:t>2D veya 3D RT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1F96171-E1CC-6A61-73F0-ED44197CB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820" y="3675226"/>
            <a:ext cx="7016335" cy="112898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B0654AD-E83A-192B-50C7-D7E2BF90EC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6988" y="3694092"/>
            <a:ext cx="3992646" cy="2116707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B3B628F4-26DA-406A-5F9F-990E6DEE9827}"/>
              </a:ext>
            </a:extLst>
          </p:cNvPr>
          <p:cNvSpPr/>
          <p:nvPr/>
        </p:nvSpPr>
        <p:spPr>
          <a:xfrm>
            <a:off x="0" y="2654906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2214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8DC60CB-61BF-4EF5-6F6A-5C376DDA6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446" y="2313332"/>
            <a:ext cx="8208274" cy="379592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DDD5517-15D7-B0B2-0F87-F07DDEC3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65" y="0"/>
            <a:ext cx="8216348" cy="204152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5CF41D9-10CA-816D-884E-9EC2B26FA440}"/>
              </a:ext>
            </a:extLst>
          </p:cNvPr>
          <p:cNvSpPr txBox="1"/>
          <p:nvPr/>
        </p:nvSpPr>
        <p:spPr>
          <a:xfrm>
            <a:off x="6014010" y="4971083"/>
            <a:ext cx="4375701" cy="646331"/>
          </a:xfrm>
          <a:prstGeom prst="rect">
            <a:avLst/>
          </a:prstGeom>
          <a:solidFill>
            <a:srgbClr val="FFD6EB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6 ay PFS TRT %24 ve kontrol %20 (p=0.001)</a:t>
            </a:r>
          </a:p>
          <a:p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DDF2083-626E-A63A-D63A-0FCAC3D2F7AA}"/>
              </a:ext>
            </a:extLst>
          </p:cNvPr>
          <p:cNvSpPr txBox="1"/>
          <p:nvPr/>
        </p:nvSpPr>
        <p:spPr>
          <a:xfrm>
            <a:off x="927653" y="5605672"/>
            <a:ext cx="1021742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tr-TR" b="1" i="1" dirty="0">
              <a:solidFill>
                <a:srgbClr val="C00000"/>
              </a:solidFill>
            </a:endParaRPr>
          </a:p>
          <a:p>
            <a:pPr algn="ctr"/>
            <a:r>
              <a:rPr lang="tr-TR" sz="1800" b="1" i="1" dirty="0">
                <a:solidFill>
                  <a:srgbClr val="C00000"/>
                </a:solidFill>
              </a:rPr>
              <a:t>2y OS ve 6 ay PFS planlanmayan </a:t>
            </a:r>
            <a:r>
              <a:rPr lang="tr-TR" sz="1800" b="1" i="1" dirty="0" err="1">
                <a:solidFill>
                  <a:srgbClr val="C00000"/>
                </a:solidFill>
              </a:rPr>
              <a:t>sekonder</a:t>
            </a:r>
            <a:r>
              <a:rPr lang="tr-TR" sz="1800" b="1" i="1" dirty="0">
                <a:solidFill>
                  <a:srgbClr val="C00000"/>
                </a:solidFill>
              </a:rPr>
              <a:t> analiz, primer</a:t>
            </a:r>
            <a:r>
              <a:rPr lang="tr-TR" sz="1800" b="1" i="1" dirty="0">
                <a:solidFill>
                  <a:srgbClr val="C00000"/>
                </a:solidFill>
                <a:sym typeface="Wingdings" pitchFamily="2" charset="2"/>
              </a:rPr>
              <a:t>1y OS</a:t>
            </a:r>
            <a:endParaRPr lang="tr-TR" sz="1800" b="1" i="1" dirty="0">
              <a:solidFill>
                <a:srgbClr val="C00000"/>
              </a:solidFill>
            </a:endParaRPr>
          </a:p>
          <a:p>
            <a:pPr algn="ctr"/>
            <a:endParaRPr lang="tr-TR" b="1" i="1" dirty="0">
              <a:solidFill>
                <a:srgbClr val="C0000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C0E02BB-25D9-59B2-5CA7-1B58D39FAF70}"/>
              </a:ext>
            </a:extLst>
          </p:cNvPr>
          <p:cNvSpPr txBox="1"/>
          <p:nvPr/>
        </p:nvSpPr>
        <p:spPr>
          <a:xfrm>
            <a:off x="927652" y="2199861"/>
            <a:ext cx="1073426" cy="42406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F66FA2D-D2B9-4259-516A-F6C3C874E2D8}"/>
              </a:ext>
            </a:extLst>
          </p:cNvPr>
          <p:cNvSpPr txBox="1"/>
          <p:nvPr/>
        </p:nvSpPr>
        <p:spPr>
          <a:xfrm>
            <a:off x="1311966" y="4956312"/>
            <a:ext cx="4558748" cy="646331"/>
          </a:xfrm>
          <a:prstGeom prst="rect">
            <a:avLst/>
          </a:prstGeom>
          <a:solidFill>
            <a:srgbClr val="FFD6EB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2 y OS TRT %13 ve </a:t>
            </a:r>
            <a:r>
              <a:rPr lang="tr-TR" dirty="0" err="1"/>
              <a:t>kontrl</a:t>
            </a:r>
            <a:r>
              <a:rPr lang="tr-TR" dirty="0"/>
              <a:t> %3 (p=0.04)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4663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5CBE971-612A-9076-8D1B-73E71ABC1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159024"/>
            <a:ext cx="8418826" cy="2160106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92D20301-8B87-0926-41F8-D281B1C85D6B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Slotman</a:t>
            </a:r>
            <a:r>
              <a:rPr lang="tr-TR" sz="1600" i="1" dirty="0">
                <a:solidFill>
                  <a:srgbClr val="C00000"/>
                </a:solidFill>
              </a:rPr>
              <a:t> B et al. </a:t>
            </a:r>
            <a:r>
              <a:rPr lang="tr-TR" sz="1600" i="1" dirty="0" err="1">
                <a:solidFill>
                  <a:srgbClr val="C00000"/>
                </a:solidFill>
              </a:rPr>
              <a:t>Lancet</a:t>
            </a:r>
            <a:r>
              <a:rPr lang="tr-TR" sz="1600" i="1" dirty="0">
                <a:solidFill>
                  <a:srgbClr val="C00000"/>
                </a:solidFill>
              </a:rPr>
              <a:t>, 2015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D580A56-EA95-88EA-415C-97F5BC20EE4B}"/>
              </a:ext>
            </a:extLst>
          </p:cNvPr>
          <p:cNvSpPr txBox="1"/>
          <p:nvPr/>
        </p:nvSpPr>
        <p:spPr>
          <a:xfrm>
            <a:off x="387672" y="1461510"/>
            <a:ext cx="11367006" cy="13119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E9159EB-9EA1-8F44-8A66-BC8ED96A2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618" y="1853813"/>
            <a:ext cx="5777088" cy="4845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A1A02585-B94F-0D4B-29C3-533F90B22D96}"/>
                  </a:ext>
                </a:extLst>
              </p:cNvPr>
              <p:cNvSpPr txBox="1"/>
              <p:nvPr/>
            </p:nvSpPr>
            <p:spPr>
              <a:xfrm>
                <a:off x="7354955" y="2358884"/>
                <a:ext cx="4280451" cy="333924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tr-TR" dirty="0">
                    <a:solidFill>
                      <a:srgbClr val="FF0000"/>
                    </a:solidFill>
                  </a:rPr>
                  <a:t>Konsolidatif TRT ile OS</a:t>
                </a:r>
                <a14:m>
                  <m:oMath xmlns:m="http://schemas.openxmlformats.org/officeDocument/2006/math">
                    <m:r>
                      <a:rPr lang="tr-TR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tr-TR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marL="285750" indent="-285750">
                  <a:lnSpc>
                    <a:spcPct val="200000"/>
                  </a:lnSpc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tr-TR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İzole TRT </a:t>
                </a:r>
                <a:r>
                  <a:rPr lang="tr-TR" dirty="0" err="1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progresyon</a:t>
                </a:r>
                <a:r>
                  <a:rPr lang="tr-TR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↓</a:t>
                </a:r>
              </a:p>
              <a:p>
                <a:pPr marL="285750" indent="-285750">
                  <a:lnSpc>
                    <a:spcPct val="200000"/>
                  </a:lnSpc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tr-TR" dirty="0">
                    <a:ea typeface="Cambria Math" panose="02040503050406030204" pitchFamily="18" charset="0"/>
                  </a:rPr>
                  <a:t>TRT sonrası </a:t>
                </a:r>
                <a:r>
                  <a:rPr lang="tr-TR" dirty="0" err="1">
                    <a:ea typeface="Cambria Math" panose="02040503050406030204" pitchFamily="18" charset="0"/>
                  </a:rPr>
                  <a:t>intratorasik</a:t>
                </a:r>
                <a:r>
                  <a:rPr lang="tr-TR" dirty="0">
                    <a:ea typeface="Cambria Math" panose="02040503050406030204" pitchFamily="18" charset="0"/>
                  </a:rPr>
                  <a:t> </a:t>
                </a:r>
                <a:r>
                  <a:rPr lang="tr-TR" dirty="0" err="1">
                    <a:ea typeface="Cambria Math" panose="02040503050406030204" pitchFamily="18" charset="0"/>
                  </a:rPr>
                  <a:t>rekürrens</a:t>
                </a:r>
                <a:r>
                  <a:rPr lang="tr-TR" dirty="0">
                    <a:ea typeface="Cambria Math" panose="02040503050406030204" pitchFamily="18" charset="0"/>
                  </a:rPr>
                  <a:t> %44</a:t>
                </a:r>
              </a:p>
              <a:p>
                <a:pPr marL="285750" indent="-285750">
                  <a:lnSpc>
                    <a:spcPct val="200000"/>
                  </a:lnSpc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tr-TR" b="1" dirty="0">
                    <a:solidFill>
                      <a:srgbClr val="FF0000"/>
                    </a:solidFill>
                  </a:rPr>
                  <a:t>İntratorasik </a:t>
                </a:r>
                <a:r>
                  <a:rPr lang="tr-TR" b="1" dirty="0" err="1">
                    <a:solidFill>
                      <a:srgbClr val="FF0000"/>
                    </a:solidFill>
                  </a:rPr>
                  <a:t>rekürrens</a:t>
                </a:r>
                <a:r>
                  <a:rPr lang="tr-TR" b="1" dirty="0">
                    <a:solidFill>
                      <a:srgbClr val="FF0000"/>
                    </a:solidFill>
                  </a:rPr>
                  <a:t> %50</a:t>
                </a:r>
                <a14:m>
                  <m:oMath xmlns:m="http://schemas.openxmlformats.org/officeDocument/2006/math">
                    <m:r>
                      <a:rPr lang="tr-T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endParaRPr lang="tr-TR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marL="285750" indent="-285750">
                  <a:lnSpc>
                    <a:spcPct val="200000"/>
                  </a:lnSpc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tr-TR" dirty="0">
                    <a:ea typeface="Cambria Math" panose="02040503050406030204" pitchFamily="18" charset="0"/>
                  </a:rPr>
                  <a:t>%5 hastada CR</a:t>
                </a:r>
              </a:p>
              <a:p>
                <a:pPr marL="285750" indent="-285750">
                  <a:lnSpc>
                    <a:spcPct val="200000"/>
                  </a:lnSpc>
                  <a:buClr>
                    <a:srgbClr val="C00000"/>
                  </a:buClr>
                  <a:buFont typeface="Wingdings" pitchFamily="2" charset="2"/>
                  <a:buChar char="Ø"/>
                </a:pPr>
                <a:r>
                  <a:rPr lang="tr-TR" b="1" dirty="0" err="1">
                    <a:solidFill>
                      <a:schemeClr val="accent6">
                        <a:lumMod val="50000"/>
                      </a:schemeClr>
                    </a:solidFill>
                  </a:rPr>
                  <a:t>KT’ye</a:t>
                </a:r>
                <a:r>
                  <a:rPr lang="tr-TR" b="1" dirty="0">
                    <a:solidFill>
                      <a:schemeClr val="accent6">
                        <a:lumMod val="50000"/>
                      </a:schemeClr>
                    </a:solidFill>
                  </a:rPr>
                  <a:t> tam yanıt varlığında fayda⌀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A1A02585-B94F-0D4B-29C3-533F90B22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955" y="2358884"/>
                <a:ext cx="4280451" cy="3339247"/>
              </a:xfrm>
              <a:prstGeom prst="rect">
                <a:avLst/>
              </a:prstGeom>
              <a:blipFill>
                <a:blip r:embed="rId5"/>
                <a:stretch>
                  <a:fillRect l="-590" b="-1509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bject 9">
            <a:extLst>
              <a:ext uri="{FF2B5EF4-FFF2-40B4-BE49-F238E27FC236}">
                <a16:creationId xmlns:a16="http://schemas.microsoft.com/office/drawing/2014/main" id="{3558A574-1A21-BD5F-A2B6-6E59DA9B20D3}"/>
              </a:ext>
            </a:extLst>
          </p:cNvPr>
          <p:cNvSpPr/>
          <p:nvPr/>
        </p:nvSpPr>
        <p:spPr>
          <a:xfrm>
            <a:off x="0" y="1621237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346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EBF57A4-9A73-D92A-7883-0A7A7225D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" y="0"/>
            <a:ext cx="8216348" cy="2041527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B4E96F3D-2030-6DD7-C434-9E246E9BED59}"/>
              </a:ext>
            </a:extLst>
          </p:cNvPr>
          <p:cNvSpPr txBox="1"/>
          <p:nvPr/>
        </p:nvSpPr>
        <p:spPr>
          <a:xfrm>
            <a:off x="1073426" y="2372141"/>
            <a:ext cx="8984974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YE-KHAK tanılı </a:t>
            </a:r>
            <a:r>
              <a:rPr lang="tr-TR" sz="2400" b="1" dirty="0">
                <a:solidFill>
                  <a:srgbClr val="C00000"/>
                </a:solidFill>
              </a:rPr>
              <a:t>KT yanıtı olan </a:t>
            </a:r>
            <a:r>
              <a:rPr lang="tr-TR" sz="2400" dirty="0"/>
              <a:t>hastalarda konsolidasyon TRT sağ kalım katkısı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 err="1"/>
              <a:t>Primer</a:t>
            </a:r>
            <a:r>
              <a:rPr lang="tr-TR" sz="2400" dirty="0"/>
              <a:t> sonlanım noktası karşılanamadı (1y OS)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C00000"/>
                </a:solidFill>
              </a:rPr>
              <a:t>Beyin met ve </a:t>
            </a:r>
            <a:r>
              <a:rPr lang="tr-TR" sz="2400" b="1" dirty="0" err="1">
                <a:solidFill>
                  <a:srgbClr val="C00000"/>
                </a:solidFill>
              </a:rPr>
              <a:t>malign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efüzyonu</a:t>
            </a:r>
            <a:r>
              <a:rPr lang="tr-TR" sz="2400" b="1" dirty="0">
                <a:solidFill>
                  <a:srgbClr val="C00000"/>
                </a:solidFill>
              </a:rPr>
              <a:t> olan hastalar dahil edilmedi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0070C0"/>
                </a:solidFill>
              </a:rPr>
              <a:t>TRT ve PCI aynı anda verildi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Fayda sadece </a:t>
            </a:r>
            <a:r>
              <a:rPr lang="tr-TR" sz="2400" b="1" dirty="0">
                <a:solidFill>
                  <a:srgbClr val="FF0000"/>
                </a:solidFill>
              </a:rPr>
              <a:t>«</a:t>
            </a:r>
            <a:r>
              <a:rPr lang="tr-TR" sz="2400" b="1" dirty="0" err="1">
                <a:solidFill>
                  <a:srgbClr val="FF0000"/>
                </a:solidFill>
              </a:rPr>
              <a:t>rezidüel</a:t>
            </a:r>
            <a:r>
              <a:rPr lang="tr-TR" sz="2400" b="1" dirty="0">
                <a:solidFill>
                  <a:srgbClr val="FF0000"/>
                </a:solidFill>
              </a:rPr>
              <a:t> hastalık» </a:t>
            </a:r>
            <a:r>
              <a:rPr lang="tr-TR" sz="2400" dirty="0"/>
              <a:t>olan grupta (%89)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CR her iki kolda da %5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B670870-8CC6-7581-4713-78D7EF49A309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Slotman</a:t>
            </a:r>
            <a:r>
              <a:rPr lang="tr-TR" sz="1600" i="1" dirty="0">
                <a:solidFill>
                  <a:srgbClr val="C00000"/>
                </a:solidFill>
              </a:rPr>
              <a:t> B et al. </a:t>
            </a:r>
            <a:r>
              <a:rPr lang="tr-TR" sz="1600" i="1" dirty="0" err="1">
                <a:solidFill>
                  <a:srgbClr val="C00000"/>
                </a:solidFill>
              </a:rPr>
              <a:t>Lancet</a:t>
            </a:r>
            <a:r>
              <a:rPr lang="tr-TR" sz="1600" i="1" dirty="0">
                <a:solidFill>
                  <a:srgbClr val="C00000"/>
                </a:solidFill>
              </a:rPr>
              <a:t>, 2015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FF304FDE-5756-E026-2EC4-F9493F867838}"/>
              </a:ext>
            </a:extLst>
          </p:cNvPr>
          <p:cNvSpPr/>
          <p:nvPr/>
        </p:nvSpPr>
        <p:spPr>
          <a:xfrm>
            <a:off x="0" y="2164577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3731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CFA1DE0-7514-35EA-1930-2F8FA3405EF1}"/>
                  </a:ext>
                </a:extLst>
              </p:cNvPr>
              <p:cNvSpPr txBox="1"/>
              <p:nvPr/>
            </p:nvSpPr>
            <p:spPr>
              <a:xfrm>
                <a:off x="318052" y="2725260"/>
                <a:ext cx="6917634" cy="1531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600" b="1" dirty="0"/>
                  <a:t>N=260/485 (%53)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sz="1600" b="1" i="1" smtClean="0">
                        <a:solidFill>
                          <a:srgbClr val="68020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 </m:t>
                    </m:r>
                  </m:oMath>
                </a14:m>
                <a:r>
                  <a:rPr lang="tr-TR" sz="1600" b="1" dirty="0">
                    <a:solidFill>
                      <a:srgbClr val="680204"/>
                    </a:solidFill>
                  </a:rPr>
                  <a:t>2 </a:t>
                </a:r>
                <a:r>
                  <a:rPr lang="tr-TR" sz="1600" b="1" dirty="0" err="1">
                    <a:solidFill>
                      <a:srgbClr val="680204"/>
                    </a:solidFill>
                  </a:rPr>
                  <a:t>met</a:t>
                </a:r>
                <a:r>
                  <a:rPr lang="tr-TR" sz="1600" b="1" dirty="0" err="1">
                    <a:solidFill>
                      <a:srgbClr val="680204"/>
                    </a:solidFill>
                    <a:sym typeface="Wingdings" pitchFamily="2" charset="2"/>
                  </a:rPr>
                  <a:t>OS</a:t>
                </a:r>
                <a:r>
                  <a:rPr lang="tr-TR" sz="1600" b="1" dirty="0">
                    <a:solidFill>
                      <a:srgbClr val="680204"/>
                    </a:solidFill>
                    <a:sym typeface="Wingdings" pitchFamily="2" charset="2"/>
                  </a:rPr>
                  <a:t> (p=0.02) ve PFS (p=0.04) daha ↑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600" b="1" dirty="0">
                    <a:solidFill>
                      <a:srgbClr val="C00000"/>
                    </a:solidFill>
                    <a:sym typeface="Wingdings" pitchFamily="2" charset="2"/>
                  </a:rPr>
                  <a:t>Karaciğer (p = 0.03 )ve kemik (p = 0.04) varlığında OS ↓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600" b="1" dirty="0">
                    <a:solidFill>
                      <a:schemeClr val="accent6">
                        <a:lumMod val="50000"/>
                      </a:schemeClr>
                    </a:solidFill>
                    <a:sym typeface="Wingdings" pitchFamily="2" charset="2"/>
                  </a:rPr>
                  <a:t>&lt;3 met olan hastalarla ilgili ek çalışmalara gereksinim var</a:t>
                </a:r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CFA1DE0-7514-35EA-1930-2F8FA3405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52" y="2725260"/>
                <a:ext cx="6917634" cy="1531445"/>
              </a:xfrm>
              <a:prstGeom prst="rect">
                <a:avLst/>
              </a:prstGeom>
              <a:blipFill>
                <a:blip r:embed="rId3"/>
                <a:stretch>
                  <a:fillRect l="-183" b="-327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>
            <a:extLst>
              <a:ext uri="{FF2B5EF4-FFF2-40B4-BE49-F238E27FC236}">
                <a16:creationId xmlns:a16="http://schemas.microsoft.com/office/drawing/2014/main" id="{4494752E-4EDA-36FC-0B32-8FB1E0055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5" y="4547691"/>
            <a:ext cx="4415459" cy="223742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329B2F90-2FB6-2B9C-6E12-69EC43477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3201" y="4432490"/>
            <a:ext cx="4225341" cy="242551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B36359CB-669E-F751-7DB2-94492449F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618" y="4432490"/>
            <a:ext cx="3791362" cy="240726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80486A4-58BE-A688-4A03-83AF9038B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541" y="101589"/>
            <a:ext cx="5806796" cy="251653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897EB11-BD66-E7F3-F568-64401685A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232" y="405141"/>
            <a:ext cx="5952227" cy="3138159"/>
          </a:xfrm>
          <a:prstGeom prst="rect">
            <a:avLst/>
          </a:prstGeom>
        </p:spPr>
      </p:pic>
      <p:sp>
        <p:nvSpPr>
          <p:cNvPr id="9" name="Çerçeve 8">
            <a:extLst>
              <a:ext uri="{FF2B5EF4-FFF2-40B4-BE49-F238E27FC236}">
                <a16:creationId xmlns:a16="http://schemas.microsoft.com/office/drawing/2014/main" id="{7FF860D9-2CDB-6377-C301-8FF63ED7E1DB}"/>
              </a:ext>
            </a:extLst>
          </p:cNvPr>
          <p:cNvSpPr/>
          <p:nvPr/>
        </p:nvSpPr>
        <p:spPr>
          <a:xfrm>
            <a:off x="6096000" y="2549475"/>
            <a:ext cx="5939459" cy="579488"/>
          </a:xfrm>
          <a:prstGeom prst="frame">
            <a:avLst>
              <a:gd name="adj1" fmla="val 5103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858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9254EA-34D7-661E-6A16-4F9BBFDB8C1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C00000"/>
                </a:solidFill>
              </a:rPr>
              <a:t>CREST çalışması doz yetersiz mi?</a:t>
            </a:r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4FD87652-5255-206F-6C4B-B91D31314F2F}"/>
              </a:ext>
            </a:extLst>
          </p:cNvPr>
          <p:cNvSpPr/>
          <p:nvPr/>
        </p:nvSpPr>
        <p:spPr>
          <a:xfrm>
            <a:off x="0" y="1236926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4A9925CB-B3B6-2AFE-3F09-25D4D8424FB3}"/>
                  </a:ext>
                </a:extLst>
              </p:cNvPr>
              <p:cNvSpPr txBox="1"/>
              <p:nvPr/>
            </p:nvSpPr>
            <p:spPr>
              <a:xfrm>
                <a:off x="251790" y="1465406"/>
                <a:ext cx="6122505" cy="523220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800" b="1" i="1" dirty="0">
                    <a:solidFill>
                      <a:schemeClr val="bg1"/>
                    </a:solidFill>
                  </a:rPr>
                  <a:t>TRT dozu </a:t>
                </a:r>
                <a14:m>
                  <m:oMath xmlns:m="http://schemas.openxmlformats.org/officeDocument/2006/math">
                    <m:r>
                      <a:rPr lang="tr-TR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sz="2800" b="1" i="1" dirty="0">
                    <a:solidFill>
                      <a:schemeClr val="bg1"/>
                    </a:solidFill>
                  </a:rPr>
                  <a:t>45/50 </a:t>
                </a:r>
                <a:r>
                  <a:rPr lang="tr-TR" sz="2800" b="1" i="1" dirty="0" err="1">
                    <a:solidFill>
                      <a:schemeClr val="bg1"/>
                    </a:solidFill>
                  </a:rPr>
                  <a:t>Gy</a:t>
                </a:r>
                <a:r>
                  <a:rPr lang="tr-TR" sz="2800" b="1" i="1" dirty="0" err="1">
                    <a:solidFill>
                      <a:schemeClr val="bg1"/>
                    </a:solidFill>
                    <a:sym typeface="Wingdings" pitchFamily="2" charset="2"/>
                  </a:rPr>
                  <a:t>OS</a:t>
                </a:r>
                <a:r>
                  <a:rPr lang="tr-TR" sz="2800" b="1" i="1" dirty="0">
                    <a:solidFill>
                      <a:schemeClr val="bg1"/>
                    </a:solidFill>
                    <a:sym typeface="Wingdings" pitchFamily="2" charset="2"/>
                  </a:rPr>
                  <a:t> katkısı var!</a:t>
                </a:r>
                <a:endParaRPr lang="tr-TR" sz="2800" b="1" i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4A9925CB-B3B6-2AFE-3F09-25D4D8424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0" y="1465406"/>
                <a:ext cx="6122505" cy="523220"/>
              </a:xfrm>
              <a:prstGeom prst="rect">
                <a:avLst/>
              </a:prstGeom>
              <a:blipFill>
                <a:blip r:embed="rId2"/>
                <a:stretch>
                  <a:fillRect t="-14286" b="-3095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Resim 6">
            <a:extLst>
              <a:ext uri="{FF2B5EF4-FFF2-40B4-BE49-F238E27FC236}">
                <a16:creationId xmlns:a16="http://schemas.microsoft.com/office/drawing/2014/main" id="{484A7407-FBA1-5156-C15A-C0275911B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6" y="2275821"/>
            <a:ext cx="6215270" cy="2227501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7D0501C-9B12-8556-D351-411684D9E81C}"/>
              </a:ext>
            </a:extLst>
          </p:cNvPr>
          <p:cNvSpPr txBox="1"/>
          <p:nvPr/>
        </p:nvSpPr>
        <p:spPr>
          <a:xfrm>
            <a:off x="6930886" y="3362740"/>
            <a:ext cx="4876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N= 3280  evre IV KHAK, NCDB, kombine KT ve TRT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1A252CA-1A57-EF4F-2A02-CC1D7EB79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08298"/>
            <a:ext cx="6633880" cy="2296377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0B5F8165-EFC7-F8D3-62A6-9DB8EA81CFDC}"/>
              </a:ext>
            </a:extLst>
          </p:cNvPr>
          <p:cNvSpPr txBox="1"/>
          <p:nvPr/>
        </p:nvSpPr>
        <p:spPr>
          <a:xfrm>
            <a:off x="6950766" y="5542726"/>
            <a:ext cx="4876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N= 306  evre IV KHAK, retrospektif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42382F6-7F44-54BC-6720-6BDE243C040A}"/>
              </a:ext>
            </a:extLst>
          </p:cNvPr>
          <p:cNvSpPr txBox="1"/>
          <p:nvPr/>
        </p:nvSpPr>
        <p:spPr>
          <a:xfrm>
            <a:off x="6732103" y="1485286"/>
            <a:ext cx="5208107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>
                <a:solidFill>
                  <a:schemeClr val="bg1"/>
                </a:solidFill>
              </a:rPr>
              <a:t>TRT sonrası </a:t>
            </a:r>
            <a:r>
              <a:rPr lang="tr-TR" sz="2400" b="1" i="1" dirty="0" err="1">
                <a:solidFill>
                  <a:schemeClr val="bg1"/>
                </a:solidFill>
              </a:rPr>
              <a:t>intratorasik</a:t>
            </a:r>
            <a:r>
              <a:rPr lang="tr-TR" sz="2400" b="1" i="1" dirty="0">
                <a:solidFill>
                  <a:schemeClr val="bg1"/>
                </a:solidFill>
              </a:rPr>
              <a:t> </a:t>
            </a:r>
            <a:r>
              <a:rPr lang="tr-TR" sz="2400" b="1" i="1" dirty="0" err="1">
                <a:solidFill>
                  <a:schemeClr val="bg1"/>
                </a:solidFill>
              </a:rPr>
              <a:t>rekürrens</a:t>
            </a:r>
            <a:r>
              <a:rPr lang="tr-TR" sz="2400" b="1" i="1" dirty="0">
                <a:solidFill>
                  <a:schemeClr val="bg1"/>
                </a:solidFill>
              </a:rPr>
              <a:t> %44</a:t>
            </a:r>
          </a:p>
        </p:txBody>
      </p:sp>
    </p:spTree>
    <p:extLst>
      <p:ext uri="{BB962C8B-B14F-4D97-AF65-F5344CB8AC3E}">
        <p14:creationId xmlns:p14="http://schemas.microsoft.com/office/powerpoint/2010/main" val="3383350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F518B13-4AFA-AB42-2F70-C7E7624FF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005"/>
            <a:ext cx="7772400" cy="3108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E3F84851-5C1A-28E1-39DB-7449C37A875C}"/>
                  </a:ext>
                </a:extLst>
              </p:cNvPr>
              <p:cNvSpPr txBox="1"/>
              <p:nvPr/>
            </p:nvSpPr>
            <p:spPr>
              <a:xfrm>
                <a:off x="848138" y="3641032"/>
                <a:ext cx="5658679" cy="2541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/>
                  <a:t>N=151 YE-KHAK, 6 merkez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/>
                  <a:t>Konsolidasyon TRT 30-66 </a:t>
                </a:r>
                <a:r>
                  <a:rPr lang="tr-TR" dirty="0" err="1"/>
                  <a:t>Gy</a:t>
                </a:r>
                <a:r>
                  <a:rPr lang="tr-TR" dirty="0"/>
                  <a:t> (KT yanıtı %29.1 CR, %52.3 PR)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>
                    <a:solidFill>
                      <a:srgbClr val="C00000"/>
                    </a:solidFill>
                  </a:rPr>
                  <a:t>Medyan sağ kalım 14 ay, </a:t>
                </a:r>
                <a:r>
                  <a:rPr lang="tr-TR" dirty="0"/>
                  <a:t>PCI, kadın cinsiyet ve </a:t>
                </a:r>
                <a:r>
                  <a:rPr lang="tr-TR" dirty="0" err="1"/>
                  <a:t>ko-morbidite</a:t>
                </a:r>
                <a:r>
                  <a:rPr lang="tr-TR" dirty="0"/>
                  <a:t> ⌀ OS↑ ile ilişkili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C00000"/>
                    </a:solidFill>
                  </a:rPr>
                  <a:t>EQD2 </a:t>
                </a:r>
                <a14:m>
                  <m:oMath xmlns:m="http://schemas.openxmlformats.org/officeDocument/2006/math">
                    <m:r>
                      <a:rPr lang="tr-T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b="1" dirty="0">
                    <a:solidFill>
                      <a:srgbClr val="C00000"/>
                    </a:solidFill>
                  </a:rPr>
                  <a:t>47 </a:t>
                </a:r>
                <a:r>
                  <a:rPr lang="tr-TR" b="1" dirty="0" err="1">
                    <a:solidFill>
                      <a:srgbClr val="C00000"/>
                    </a:solidFill>
                  </a:rPr>
                  <a:t>Gy</a:t>
                </a:r>
                <a:r>
                  <a:rPr lang="tr-TR" b="1" dirty="0">
                    <a:solidFill>
                      <a:srgbClr val="C00000"/>
                    </a:solidFill>
                  </a:rPr>
                  <a:t> OS ↑ trend (p=0.08)</a:t>
                </a:r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E3F84851-5C1A-28E1-39DB-7449C37A8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8" y="3641032"/>
                <a:ext cx="5658679" cy="2541658"/>
              </a:xfrm>
              <a:prstGeom prst="rect">
                <a:avLst/>
              </a:prstGeom>
              <a:blipFill>
                <a:blip r:embed="rId4"/>
                <a:stretch>
                  <a:fillRect l="-671" r="-671" b="-29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Resim 5">
            <a:extLst>
              <a:ext uri="{FF2B5EF4-FFF2-40B4-BE49-F238E27FC236}">
                <a16:creationId xmlns:a16="http://schemas.microsoft.com/office/drawing/2014/main" id="{14BCB622-0218-AF2C-03A1-0B06A699D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1" y="1808259"/>
            <a:ext cx="4890052" cy="475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13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73D38BB-11CC-CEEF-CC4B-96CB66F6918E}"/>
              </a:ext>
            </a:extLst>
          </p:cNvPr>
          <p:cNvSpPr txBox="1"/>
          <p:nvPr/>
        </p:nvSpPr>
        <p:spPr>
          <a:xfrm>
            <a:off x="1351722" y="702365"/>
            <a:ext cx="9488556" cy="144655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chemeClr val="bg1"/>
                </a:solidFill>
              </a:rPr>
              <a:t>DUTCH CREST ÇALIŞMASI GÜNLÜK PRATİĞİ DEĞİŞTİRDİ Mİ?</a:t>
            </a:r>
          </a:p>
        </p:txBody>
      </p:sp>
    </p:spTree>
    <p:extLst>
      <p:ext uri="{BB962C8B-B14F-4D97-AF65-F5344CB8AC3E}">
        <p14:creationId xmlns:p14="http://schemas.microsoft.com/office/powerpoint/2010/main" val="3677334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94A3B01C-0EE8-E902-C867-2C632DB6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321"/>
            <a:ext cx="6281530" cy="2119048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98BD5D52-327E-1B4B-034A-8A46D7146FA8}"/>
              </a:ext>
            </a:extLst>
          </p:cNvPr>
          <p:cNvSpPr txBox="1"/>
          <p:nvPr/>
        </p:nvSpPr>
        <p:spPr>
          <a:xfrm>
            <a:off x="410819" y="5711686"/>
            <a:ext cx="11622157" cy="92333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err="1">
                <a:solidFill>
                  <a:schemeClr val="bg1"/>
                </a:solidFill>
              </a:rPr>
              <a:t>We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report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the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results</a:t>
            </a:r>
            <a:r>
              <a:rPr lang="tr-TR" b="1" i="1" dirty="0">
                <a:solidFill>
                  <a:schemeClr val="bg1"/>
                </a:solidFill>
              </a:rPr>
              <a:t> of </a:t>
            </a:r>
            <a:r>
              <a:rPr lang="tr-TR" b="1" i="1" dirty="0" err="1">
                <a:solidFill>
                  <a:schemeClr val="bg1"/>
                </a:solidFill>
              </a:rPr>
              <a:t>our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survey</a:t>
            </a:r>
            <a:r>
              <a:rPr lang="tr-TR" b="1" i="1" dirty="0">
                <a:solidFill>
                  <a:schemeClr val="bg1"/>
                </a:solidFill>
              </a:rPr>
              <a:t>, </a:t>
            </a:r>
            <a:r>
              <a:rPr lang="tr-TR" b="1" i="1" dirty="0" err="1">
                <a:solidFill>
                  <a:schemeClr val="bg1"/>
                </a:solidFill>
              </a:rPr>
              <a:t>which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suggest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the</a:t>
            </a:r>
            <a:r>
              <a:rPr lang="tr-TR" b="1" i="1" dirty="0">
                <a:solidFill>
                  <a:schemeClr val="bg1"/>
                </a:solidFill>
              </a:rPr>
              <a:t> CREST </a:t>
            </a:r>
            <a:r>
              <a:rPr lang="tr-TR" b="1" i="1" dirty="0" err="1">
                <a:solidFill>
                  <a:schemeClr val="bg1"/>
                </a:solidFill>
              </a:rPr>
              <a:t>trial</a:t>
            </a:r>
            <a:r>
              <a:rPr lang="tr-TR" b="1" i="1" dirty="0">
                <a:solidFill>
                  <a:schemeClr val="bg1"/>
                </a:solidFill>
              </a:rPr>
              <a:t> has </a:t>
            </a:r>
            <a:r>
              <a:rPr lang="tr-TR" b="1" i="1" dirty="0" err="1">
                <a:solidFill>
                  <a:schemeClr val="bg1"/>
                </a:solidFill>
              </a:rPr>
              <a:t>changed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practice</a:t>
            </a:r>
            <a:r>
              <a:rPr lang="tr-TR" b="1" i="1" dirty="0">
                <a:solidFill>
                  <a:schemeClr val="bg1"/>
                </a:solidFill>
              </a:rPr>
              <a:t>, </a:t>
            </a:r>
            <a:r>
              <a:rPr lang="tr-TR" b="1" i="1" dirty="0" err="1">
                <a:solidFill>
                  <a:schemeClr val="bg1"/>
                </a:solidFill>
              </a:rPr>
              <a:t>resulting</a:t>
            </a:r>
            <a:r>
              <a:rPr lang="tr-TR" b="1" i="1" dirty="0">
                <a:solidFill>
                  <a:schemeClr val="bg1"/>
                </a:solidFill>
              </a:rPr>
              <a:t> in an </a:t>
            </a:r>
            <a:r>
              <a:rPr lang="tr-TR" b="1" i="1" dirty="0" err="1">
                <a:solidFill>
                  <a:schemeClr val="bg1"/>
                </a:solidFill>
              </a:rPr>
              <a:t>increase</a:t>
            </a:r>
            <a:r>
              <a:rPr lang="tr-TR" b="1" i="1" dirty="0">
                <a:solidFill>
                  <a:schemeClr val="bg1"/>
                </a:solidFill>
              </a:rPr>
              <a:t> in </a:t>
            </a:r>
            <a:r>
              <a:rPr lang="tr-TR" b="1" i="1" dirty="0" err="1">
                <a:solidFill>
                  <a:schemeClr val="bg1"/>
                </a:solidFill>
              </a:rPr>
              <a:t>the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use</a:t>
            </a:r>
            <a:r>
              <a:rPr lang="tr-TR" b="1" i="1" dirty="0">
                <a:solidFill>
                  <a:schemeClr val="bg1"/>
                </a:solidFill>
              </a:rPr>
              <a:t> of </a:t>
            </a:r>
            <a:r>
              <a:rPr lang="tr-TR" b="1" i="1" dirty="0" err="1">
                <a:solidFill>
                  <a:schemeClr val="bg1"/>
                </a:solidFill>
              </a:rPr>
              <a:t>thoracic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radiotherapy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amongst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the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surveyed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centers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from</a:t>
            </a:r>
            <a:r>
              <a:rPr lang="tr-TR" b="1" i="1" dirty="0">
                <a:solidFill>
                  <a:schemeClr val="bg1"/>
                </a:solidFill>
              </a:rPr>
              <a:t> 25% </a:t>
            </a:r>
            <a:r>
              <a:rPr lang="tr-TR" b="1" i="1" dirty="0" err="1">
                <a:solidFill>
                  <a:schemeClr val="bg1"/>
                </a:solidFill>
              </a:rPr>
              <a:t>to</a:t>
            </a:r>
            <a:r>
              <a:rPr lang="tr-TR" b="1" i="1" dirty="0">
                <a:solidFill>
                  <a:schemeClr val="bg1"/>
                </a:solidFill>
              </a:rPr>
              <a:t> 85%. </a:t>
            </a:r>
            <a:r>
              <a:rPr lang="tr-TR" b="1" i="1" dirty="0" err="1">
                <a:solidFill>
                  <a:schemeClr val="bg1"/>
                </a:solidFill>
              </a:rPr>
              <a:t>Furthermore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the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dose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and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fractionation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schedule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used</a:t>
            </a:r>
            <a:r>
              <a:rPr lang="tr-TR" b="1" i="1" dirty="0">
                <a:solidFill>
                  <a:schemeClr val="bg1"/>
                </a:solidFill>
              </a:rPr>
              <a:t> in </a:t>
            </a:r>
            <a:r>
              <a:rPr lang="tr-TR" b="1" i="1" dirty="0" err="1">
                <a:solidFill>
                  <a:schemeClr val="bg1"/>
                </a:solidFill>
              </a:rPr>
              <a:t>the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trial</a:t>
            </a:r>
            <a:r>
              <a:rPr lang="tr-TR" b="1" i="1" dirty="0">
                <a:solidFill>
                  <a:schemeClr val="bg1"/>
                </a:solidFill>
              </a:rPr>
              <a:t> has </a:t>
            </a:r>
            <a:r>
              <a:rPr lang="tr-TR" b="1" i="1" dirty="0" err="1">
                <a:solidFill>
                  <a:schemeClr val="bg1"/>
                </a:solidFill>
              </a:rPr>
              <a:t>been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widely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adopted</a:t>
            </a:r>
            <a:r>
              <a:rPr lang="tr-TR" b="1" i="1" dirty="0">
                <a:solidFill>
                  <a:schemeClr val="bg1"/>
                </a:solidFill>
              </a:rPr>
              <a:t> </a:t>
            </a:r>
            <a:r>
              <a:rPr lang="tr-TR" b="1" i="1" dirty="0" err="1">
                <a:solidFill>
                  <a:schemeClr val="bg1"/>
                </a:solidFill>
              </a:rPr>
              <a:t>across</a:t>
            </a:r>
            <a:r>
              <a:rPr lang="tr-TR" b="1" i="1" dirty="0">
                <a:solidFill>
                  <a:schemeClr val="bg1"/>
                </a:solidFill>
              </a:rPr>
              <a:t> Europe.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B6F4F0C1-A9FC-D221-92E5-72A0F773538C}"/>
                  </a:ext>
                </a:extLst>
              </p:cNvPr>
              <p:cNvSpPr txBox="1"/>
              <p:nvPr/>
            </p:nvSpPr>
            <p:spPr>
              <a:xfrm>
                <a:off x="304801" y="2822715"/>
                <a:ext cx="48370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400" b="1" i="1" dirty="0">
                    <a:solidFill>
                      <a:srgbClr val="FF0000"/>
                    </a:solidFill>
                  </a:rPr>
                  <a:t>Elektronik ankete yanıt oranı %66 95/143: bazı merkezlerde konsensüs olmadığı için yanıt </a:t>
                </a:r>
                <a14:m>
                  <m:oMath xmlns:m="http://schemas.openxmlformats.org/officeDocument/2006/math">
                    <m:r>
                      <a:rPr lang="tr-TR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⌀</m:t>
                    </m:r>
                  </m:oMath>
                </a14:m>
                <a:endParaRPr lang="tr-TR" sz="1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B6F4F0C1-A9FC-D221-92E5-72A0F7735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1" y="2822715"/>
                <a:ext cx="4837042" cy="523220"/>
              </a:xfrm>
              <a:prstGeom prst="rect">
                <a:avLst/>
              </a:prstGeom>
              <a:blipFill>
                <a:blip r:embed="rId4"/>
                <a:stretch>
                  <a:fillRect l="-525" t="-2381" b="-1190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Resim 6">
            <a:extLst>
              <a:ext uri="{FF2B5EF4-FFF2-40B4-BE49-F238E27FC236}">
                <a16:creationId xmlns:a16="http://schemas.microsoft.com/office/drawing/2014/main" id="{593CD1EC-F6B0-6050-2CF8-AB67A03E2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564" y="2597427"/>
            <a:ext cx="5750635" cy="3003584"/>
          </a:xfrm>
          <a:prstGeom prst="rect">
            <a:avLst/>
          </a:prstGeom>
        </p:spPr>
      </p:pic>
      <p:sp>
        <p:nvSpPr>
          <p:cNvPr id="8" name="Çerçeve 7">
            <a:extLst>
              <a:ext uri="{FF2B5EF4-FFF2-40B4-BE49-F238E27FC236}">
                <a16:creationId xmlns:a16="http://schemas.microsoft.com/office/drawing/2014/main" id="{7ECD8647-577B-A528-4640-4EB7E62170F9}"/>
              </a:ext>
            </a:extLst>
          </p:cNvPr>
          <p:cNvSpPr/>
          <p:nvPr/>
        </p:nvSpPr>
        <p:spPr>
          <a:xfrm>
            <a:off x="6281530" y="4358717"/>
            <a:ext cx="5181600" cy="459171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0" name="Sağ Ok Belirtme Çizgisi 9">
            <a:extLst>
              <a:ext uri="{FF2B5EF4-FFF2-40B4-BE49-F238E27FC236}">
                <a16:creationId xmlns:a16="http://schemas.microsoft.com/office/drawing/2014/main" id="{17EB3A28-DE08-0CD5-8259-EF9C8B02EB56}"/>
              </a:ext>
            </a:extLst>
          </p:cNvPr>
          <p:cNvSpPr/>
          <p:nvPr/>
        </p:nvSpPr>
        <p:spPr>
          <a:xfrm>
            <a:off x="821636" y="3743499"/>
            <a:ext cx="5035826" cy="1716394"/>
          </a:xfrm>
          <a:prstGeom prst="right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En fazla fark KT sonu </a:t>
            </a:r>
            <a:r>
              <a:rPr lang="tr-TR" dirty="0" err="1">
                <a:solidFill>
                  <a:srgbClr val="FFFF00"/>
                </a:solidFill>
              </a:rPr>
              <a:t>asemptomatik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 err="1">
                <a:solidFill>
                  <a:srgbClr val="FFFF00"/>
                </a:solidFill>
              </a:rPr>
              <a:t>rezidüel</a:t>
            </a:r>
            <a:r>
              <a:rPr lang="tr-TR" dirty="0">
                <a:solidFill>
                  <a:srgbClr val="FFFF00"/>
                </a:solidFill>
              </a:rPr>
              <a:t> hastalık olan vakalarda</a:t>
            </a:r>
          </a:p>
          <a:p>
            <a:pPr algn="ctr"/>
            <a:endParaRPr lang="tr-TR" dirty="0">
              <a:solidFill>
                <a:srgbClr val="FFFF00"/>
              </a:solidFill>
            </a:endParaRPr>
          </a:p>
          <a:p>
            <a:pPr algn="ctr"/>
            <a:r>
              <a:rPr lang="tr-TR" dirty="0">
                <a:solidFill>
                  <a:srgbClr val="FFFF00"/>
                </a:solidFill>
              </a:rPr>
              <a:t>%69 </a:t>
            </a:r>
            <a:r>
              <a:rPr lang="tr-TR" dirty="0" err="1">
                <a:solidFill>
                  <a:srgbClr val="FFFF00"/>
                </a:solidFill>
              </a:rPr>
              <a:t>klinisyen</a:t>
            </a:r>
            <a:r>
              <a:rPr lang="tr-TR" dirty="0">
                <a:solidFill>
                  <a:srgbClr val="FFFF00"/>
                </a:solidFill>
              </a:rPr>
              <a:t> 300x10 rejimi</a:t>
            </a:r>
          </a:p>
        </p:txBody>
      </p:sp>
      <p:sp>
        <p:nvSpPr>
          <p:cNvPr id="5" name="Çerçeve 4">
            <a:extLst>
              <a:ext uri="{FF2B5EF4-FFF2-40B4-BE49-F238E27FC236}">
                <a16:creationId xmlns:a16="http://schemas.microsoft.com/office/drawing/2014/main" id="{28F05B45-08AC-B064-F84E-1D6A063E3BCE}"/>
              </a:ext>
            </a:extLst>
          </p:cNvPr>
          <p:cNvSpPr/>
          <p:nvPr/>
        </p:nvSpPr>
        <p:spPr>
          <a:xfrm>
            <a:off x="6281531" y="3743499"/>
            <a:ext cx="5181600" cy="510449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39C4568C-83D9-E836-5FCF-D2D636392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168" y="66885"/>
            <a:ext cx="6085832" cy="32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74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73D38BB-11CC-CEEF-CC4B-96CB66F6918E}"/>
              </a:ext>
            </a:extLst>
          </p:cNvPr>
          <p:cNvSpPr txBox="1"/>
          <p:nvPr/>
        </p:nvSpPr>
        <p:spPr>
          <a:xfrm>
            <a:off x="821633" y="702365"/>
            <a:ext cx="1048139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chemeClr val="bg1"/>
                </a:solidFill>
              </a:rPr>
              <a:t>DUTCH CREST ÇALIŞMASI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781C674D-9864-3E55-C7CC-24A96C142B0F}"/>
                  </a:ext>
                </a:extLst>
              </p:cNvPr>
              <p:cNvSpPr txBox="1"/>
              <p:nvPr/>
            </p:nvSpPr>
            <p:spPr>
              <a:xfrm>
                <a:off x="821633" y="2170499"/>
                <a:ext cx="10482470" cy="368222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  <a:tint val="66000"/>
                      <a:satMod val="160000"/>
                    </a:schemeClr>
                  </a:gs>
                  <a:gs pos="50000">
                    <a:schemeClr val="accent6">
                      <a:lumMod val="50000"/>
                      <a:tint val="44500"/>
                      <a:satMod val="160000"/>
                    </a:schemeClr>
                  </a:gs>
                  <a:gs pos="100000">
                    <a:schemeClr val="accent6">
                      <a:lumMod val="50000"/>
                      <a:tint val="23500"/>
                      <a:satMod val="16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tr-TR" sz="2400" b="1" dirty="0">
                    <a:solidFill>
                      <a:schemeClr val="tx1"/>
                    </a:solidFill>
                  </a:rPr>
                  <a:t>KT yanıt değerlendirmede </a:t>
                </a:r>
                <a:r>
                  <a:rPr lang="tr-TR" sz="2400" b="1" dirty="0" err="1">
                    <a:solidFill>
                      <a:schemeClr val="tx1"/>
                    </a:solidFill>
                  </a:rPr>
                  <a:t>toraks</a:t>
                </a:r>
                <a:r>
                  <a:rPr lang="tr-TR" sz="2400" b="1" dirty="0">
                    <a:solidFill>
                      <a:schemeClr val="tx1"/>
                    </a:solidFill>
                  </a:rPr>
                  <a:t> BT,  detaylı yeniden evreleme zorunlu değil! </a:t>
                </a:r>
              </a:p>
              <a:p>
                <a:pPr marL="342900" indent="-342900">
                  <a:lnSpc>
                    <a:spcPct val="20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tr-TR" sz="2400" b="1" dirty="0">
                    <a:solidFill>
                      <a:schemeClr val="tx1"/>
                    </a:solidFill>
                  </a:rPr>
                  <a:t>Çalışmanın </a:t>
                </a:r>
                <a:r>
                  <a:rPr lang="tr-TR" sz="2400" b="1" dirty="0" err="1">
                    <a:solidFill>
                      <a:schemeClr val="tx1"/>
                    </a:solidFill>
                  </a:rPr>
                  <a:t>primer</a:t>
                </a:r>
                <a:r>
                  <a:rPr lang="tr-TR" sz="2400" b="1" dirty="0">
                    <a:solidFill>
                      <a:schemeClr val="tx1"/>
                    </a:solidFill>
                  </a:rPr>
                  <a:t> sonlanım noktası karşılanamadı (1y OS)!</a:t>
                </a:r>
              </a:p>
              <a:p>
                <a:pPr marL="342900" indent="-342900">
                  <a:lnSpc>
                    <a:spcPct val="20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tr-TR" sz="2400" b="1" dirty="0">
                    <a:solidFill>
                      <a:schemeClr val="tx1"/>
                    </a:solidFill>
                  </a:rPr>
                  <a:t>TRT’ye rağmen halen </a:t>
                </a:r>
                <a:r>
                  <a:rPr lang="tr-TR" sz="2400" b="1" dirty="0" err="1">
                    <a:solidFill>
                      <a:schemeClr val="tx1"/>
                    </a:solidFill>
                  </a:rPr>
                  <a:t>torasik</a:t>
                </a:r>
                <a:r>
                  <a:rPr lang="tr-TR" sz="2400" b="1" dirty="0">
                    <a:solidFill>
                      <a:schemeClr val="tx1"/>
                    </a:solidFill>
                  </a:rPr>
                  <a:t> başarısızlık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tr-TR" sz="2400" b="1" dirty="0">
                    <a:solidFill>
                      <a:schemeClr val="tx1"/>
                    </a:solidFill>
                  </a:rPr>
                  <a:t> doz eskalasyonu?</a:t>
                </a:r>
              </a:p>
              <a:p>
                <a:pPr marL="342900" indent="-342900">
                  <a:lnSpc>
                    <a:spcPct val="20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tr-TR" sz="2400" b="1" dirty="0">
                    <a:solidFill>
                      <a:schemeClr val="tx1"/>
                    </a:solidFill>
                  </a:rPr>
                  <a:t>Hastaların yaşam kalitesi değerlendirilmedi</a:t>
                </a:r>
              </a:p>
              <a:p>
                <a:pPr marL="342900" indent="-342900">
                  <a:lnSpc>
                    <a:spcPct val="20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tr-TR" sz="2400" b="1" dirty="0" err="1">
                    <a:solidFill>
                      <a:schemeClr val="tx1"/>
                    </a:solidFill>
                  </a:rPr>
                  <a:t>Atezolizumab</a:t>
                </a:r>
                <a:r>
                  <a:rPr lang="tr-TR" sz="2400" b="1" dirty="0">
                    <a:solidFill>
                      <a:schemeClr val="tx1"/>
                    </a:solidFill>
                  </a:rPr>
                  <a:t> ve </a:t>
                </a:r>
                <a:r>
                  <a:rPr lang="tr-TR" sz="2400" b="1" dirty="0" err="1">
                    <a:solidFill>
                      <a:schemeClr val="tx1"/>
                    </a:solidFill>
                  </a:rPr>
                  <a:t>immün</a:t>
                </a:r>
                <a:r>
                  <a:rPr lang="tr-TR" sz="2400" b="1" dirty="0">
                    <a:solidFill>
                      <a:schemeClr val="tx1"/>
                    </a:solidFill>
                  </a:rPr>
                  <a:t> </a:t>
                </a:r>
                <a:r>
                  <a:rPr lang="tr-TR" sz="2400" b="1" dirty="0" err="1">
                    <a:solidFill>
                      <a:schemeClr val="tx1"/>
                    </a:solidFill>
                  </a:rPr>
                  <a:t>tx</a:t>
                </a:r>
                <a:r>
                  <a:rPr lang="tr-TR" sz="2400" b="1" dirty="0">
                    <a:solidFill>
                      <a:schemeClr val="tx1"/>
                    </a:solidFill>
                  </a:rPr>
                  <a:t> ile RT ek katkı?</a:t>
                </a:r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781C674D-9864-3E55-C7CC-24A96C142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33" y="2170499"/>
                <a:ext cx="10482470" cy="3682226"/>
              </a:xfrm>
              <a:prstGeom prst="rect">
                <a:avLst/>
              </a:prstGeom>
              <a:blipFill>
                <a:blip r:embed="rId3"/>
                <a:stretch>
                  <a:fillRect l="-726" b="-30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Mürekkep 4">
                <a:extLst>
                  <a:ext uri="{FF2B5EF4-FFF2-40B4-BE49-F238E27FC236}">
                    <a16:creationId xmlns:a16="http://schemas.microsoft.com/office/drawing/2014/main" id="{B084A433-C23C-39CC-7ED3-E29DF7E73F75}"/>
                  </a:ext>
                </a:extLst>
              </p14:cNvPr>
              <p14:cNvContentPartPr/>
              <p14:nvPr/>
            </p14:nvContentPartPr>
            <p14:xfrm>
              <a:off x="-1310823" y="949148"/>
              <a:ext cx="360" cy="360"/>
            </p14:xfrm>
          </p:contentPart>
        </mc:Choice>
        <mc:Fallback xmlns="">
          <p:pic>
            <p:nvPicPr>
              <p:cNvPr id="5" name="Mürekkep 4">
                <a:extLst>
                  <a:ext uri="{FF2B5EF4-FFF2-40B4-BE49-F238E27FC236}">
                    <a16:creationId xmlns:a16="http://schemas.microsoft.com/office/drawing/2014/main" id="{B084A433-C23C-39CC-7ED3-E29DF7E73F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316943" y="94302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Mürekkep 5">
                <a:extLst>
                  <a:ext uri="{FF2B5EF4-FFF2-40B4-BE49-F238E27FC236}">
                    <a16:creationId xmlns:a16="http://schemas.microsoft.com/office/drawing/2014/main" id="{F0F84D4D-C1CE-CA23-6805-C3137718D859}"/>
                  </a:ext>
                </a:extLst>
              </p14:cNvPr>
              <p14:cNvContentPartPr/>
              <p14:nvPr/>
            </p14:nvContentPartPr>
            <p14:xfrm>
              <a:off x="-1343583" y="1477628"/>
              <a:ext cx="360" cy="360"/>
            </p14:xfrm>
          </p:contentPart>
        </mc:Choice>
        <mc:Fallback xmlns="">
          <p:pic>
            <p:nvPicPr>
              <p:cNvPr id="6" name="Mürekkep 5">
                <a:extLst>
                  <a:ext uri="{FF2B5EF4-FFF2-40B4-BE49-F238E27FC236}">
                    <a16:creationId xmlns:a16="http://schemas.microsoft.com/office/drawing/2014/main" id="{F0F84D4D-C1CE-CA23-6805-C3137718D8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349703" y="1471508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1851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DE79B8A-E3E1-2519-34DB-576383E6C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07" y="164548"/>
            <a:ext cx="6980857" cy="21885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D2442BF0-E232-E1F7-847D-41E6E3B6060C}"/>
                  </a:ext>
                </a:extLst>
              </p:cNvPr>
              <p:cNvSpPr txBox="1"/>
              <p:nvPr/>
            </p:nvSpPr>
            <p:spPr>
              <a:xfrm>
                <a:off x="424069" y="2716695"/>
                <a:ext cx="6019593" cy="3737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N=97, YE-SCLC, </a:t>
                </a:r>
                <a:r>
                  <a:rPr lang="tr-TR" sz="2000" b="1" dirty="0"/>
                  <a:t>1-4 </a:t>
                </a:r>
                <a:r>
                  <a:rPr lang="tr-TR" sz="2000" b="1" dirty="0" err="1">
                    <a:solidFill>
                      <a:srgbClr val="C00000"/>
                    </a:solidFill>
                  </a:rPr>
                  <a:t>extra-kranial</a:t>
                </a:r>
                <a:r>
                  <a:rPr lang="tr-TR" sz="2000" b="1" dirty="0"/>
                  <a:t> met ve 4-6 kür platin bazlı KT sonrası 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CR/PR ve yeni hastalık </a:t>
                </a:r>
                <a14:m>
                  <m:oMath xmlns:m="http://schemas.openxmlformats.org/officeDocument/2006/math">
                    <m:r>
                      <a:rPr lang="tr-TR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 </m:t>
                    </m:r>
                  </m:oMath>
                </a14:m>
                <a:endParaRPr lang="tr-TR" sz="2000" b="1" dirty="0"/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PCI=25 </a:t>
                </a:r>
                <a:r>
                  <a:rPr lang="tr-TR" sz="2000" dirty="0" err="1"/>
                  <a:t>Gy</a:t>
                </a:r>
                <a:r>
                  <a:rPr lang="tr-TR" sz="2000" dirty="0"/>
                  <a:t> </a:t>
                </a:r>
                <a:r>
                  <a:rPr lang="tr-TR" sz="2000" dirty="0" err="1"/>
                  <a:t>vs</a:t>
                </a:r>
                <a:r>
                  <a:rPr lang="tr-TR" sz="2000" dirty="0"/>
                  <a:t> PCI ve </a:t>
                </a:r>
                <a:r>
                  <a:rPr lang="tr-TR" sz="2000" dirty="0" err="1"/>
                  <a:t>konsolidatif</a:t>
                </a:r>
                <a:r>
                  <a:rPr lang="tr-TR" sz="2000" dirty="0"/>
                  <a:t> RT: </a:t>
                </a:r>
                <a:r>
                  <a:rPr lang="tr-TR" sz="2000" b="1" dirty="0">
                    <a:solidFill>
                      <a:srgbClr val="FF0000"/>
                    </a:solidFill>
                  </a:rPr>
                  <a:t>TRT</a:t>
                </a:r>
                <a:r>
                  <a:rPr lang="tr-TR" sz="2000" b="1" dirty="0"/>
                  <a:t> </a:t>
                </a:r>
                <a:r>
                  <a:rPr lang="tr-TR" sz="2000" dirty="0"/>
                  <a:t>ve metastazlara RT (</a:t>
                </a:r>
                <a:r>
                  <a:rPr lang="tr-TR" sz="2000" b="1" dirty="0">
                    <a:solidFill>
                      <a:srgbClr val="FF0000"/>
                    </a:solidFill>
                  </a:rPr>
                  <a:t>CR olmayan metlere</a:t>
                </a:r>
                <a:r>
                  <a:rPr lang="tr-TR" sz="2000" dirty="0"/>
                  <a:t>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Doz=</a:t>
                </a:r>
                <a:r>
                  <a:rPr lang="tr-TR" sz="2000" b="1" dirty="0">
                    <a:solidFill>
                      <a:srgbClr val="002060"/>
                    </a:solidFill>
                  </a:rPr>
                  <a:t>45 </a:t>
                </a:r>
                <a:r>
                  <a:rPr lang="tr-TR" sz="2000" b="1" dirty="0" err="1">
                    <a:solidFill>
                      <a:srgbClr val="002060"/>
                    </a:solidFill>
                  </a:rPr>
                  <a:t>Gy</a:t>
                </a:r>
                <a:r>
                  <a:rPr lang="tr-TR" sz="2000" b="1" dirty="0">
                    <a:solidFill>
                      <a:srgbClr val="002060"/>
                    </a:solidFill>
                  </a:rPr>
                  <a:t>/15 </a:t>
                </a:r>
                <a:r>
                  <a:rPr lang="tr-TR" sz="2000" b="1" dirty="0" err="1">
                    <a:solidFill>
                      <a:srgbClr val="002060"/>
                    </a:solidFill>
                  </a:rPr>
                  <a:t>fx</a:t>
                </a:r>
                <a:r>
                  <a:rPr lang="tr-TR" sz="2000" b="1" dirty="0">
                    <a:solidFill>
                      <a:srgbClr val="002060"/>
                    </a:solidFill>
                  </a:rPr>
                  <a:t> </a:t>
                </a:r>
                <a:r>
                  <a:rPr lang="tr-TR" sz="2000" dirty="0"/>
                  <a:t>(30-40 </a:t>
                </a:r>
                <a:r>
                  <a:rPr lang="tr-TR" sz="2000" dirty="0" err="1"/>
                  <a:t>Gy</a:t>
                </a:r>
                <a:r>
                  <a:rPr lang="tr-TR" sz="2000" dirty="0"/>
                  <a:t>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b="1" dirty="0" err="1">
                    <a:solidFill>
                      <a:srgbClr val="680204"/>
                    </a:solidFill>
                  </a:rPr>
                  <a:t>PostKT</a:t>
                </a:r>
                <a:r>
                  <a:rPr lang="tr-TR" sz="2000" b="1" dirty="0">
                    <a:solidFill>
                      <a:srgbClr val="680204"/>
                    </a:solidFill>
                  </a:rPr>
                  <a:t> </a:t>
                </a:r>
                <a:r>
                  <a:rPr lang="tr-TR" sz="2000" b="1" dirty="0" err="1">
                    <a:solidFill>
                      <a:srgbClr val="680204"/>
                    </a:solidFill>
                  </a:rPr>
                  <a:t>nodal</a:t>
                </a:r>
                <a:r>
                  <a:rPr lang="tr-TR" sz="2000" b="1" dirty="0">
                    <a:solidFill>
                      <a:srgbClr val="680204"/>
                    </a:solidFill>
                  </a:rPr>
                  <a:t> hastalık (</a:t>
                </a:r>
                <a:r>
                  <a:rPr lang="tr-TR" sz="2000" b="1" dirty="0" err="1">
                    <a:solidFill>
                      <a:srgbClr val="680204"/>
                    </a:solidFill>
                  </a:rPr>
                  <a:t>preKT</a:t>
                </a:r>
                <a:r>
                  <a:rPr lang="tr-TR" sz="2000" b="1" dirty="0">
                    <a:solidFill>
                      <a:srgbClr val="680204"/>
                    </a:solidFill>
                  </a:rPr>
                  <a:t> tutulmuş) ve </a:t>
                </a:r>
                <a:r>
                  <a:rPr lang="tr-TR" sz="2000" b="1" dirty="0" err="1">
                    <a:solidFill>
                      <a:srgbClr val="680204"/>
                    </a:solidFill>
                  </a:rPr>
                  <a:t>postKT</a:t>
                </a:r>
                <a:r>
                  <a:rPr lang="tr-TR" sz="2000" b="1" dirty="0">
                    <a:solidFill>
                      <a:srgbClr val="680204"/>
                    </a:solidFill>
                  </a:rPr>
                  <a:t> PT 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Amacına ulaşamadığı için erken kapatıldı (medyan takip 9 ay)</a:t>
                </a:r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D2442BF0-E232-E1F7-847D-41E6E3B60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69" y="2716695"/>
                <a:ext cx="6019593" cy="3737946"/>
              </a:xfrm>
              <a:prstGeom prst="rect">
                <a:avLst/>
              </a:prstGeom>
              <a:blipFill>
                <a:blip r:embed="rId4"/>
                <a:stretch>
                  <a:fillRect l="-842" r="-1053" b="-169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bject 5">
            <a:extLst>
              <a:ext uri="{FF2B5EF4-FFF2-40B4-BE49-F238E27FC236}">
                <a16:creationId xmlns:a16="http://schemas.microsoft.com/office/drawing/2014/main" id="{69EDE428-D3E4-82B0-62A6-E2A889291586}"/>
              </a:ext>
            </a:extLst>
          </p:cNvPr>
          <p:cNvSpPr/>
          <p:nvPr/>
        </p:nvSpPr>
        <p:spPr>
          <a:xfrm>
            <a:off x="6943725" y="2862467"/>
            <a:ext cx="5022985" cy="2338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5315348-6219-5685-6B99-BE1991D910E6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>
                <a:solidFill>
                  <a:srgbClr val="C00000"/>
                </a:solidFill>
              </a:rPr>
              <a:t>Gore GM et al. JTO, 2017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568C8A6-91D2-02A9-9667-A36E20095592}"/>
              </a:ext>
            </a:extLst>
          </p:cNvPr>
          <p:cNvSpPr txBox="1"/>
          <p:nvPr/>
        </p:nvSpPr>
        <p:spPr>
          <a:xfrm>
            <a:off x="7222435" y="715619"/>
            <a:ext cx="364434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b="1" dirty="0" err="1">
                <a:solidFill>
                  <a:schemeClr val="bg1"/>
                </a:solidFill>
              </a:rPr>
              <a:t>Oligomet</a:t>
            </a:r>
            <a:r>
              <a:rPr lang="tr-TR" b="1" dirty="0">
                <a:solidFill>
                  <a:schemeClr val="bg1"/>
                </a:solidFill>
              </a:rPr>
              <a:t> hasta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1" dirty="0">
                <a:solidFill>
                  <a:schemeClr val="bg1"/>
                </a:solidFill>
              </a:rPr>
              <a:t>TRT öncesi kapsamlı evreleme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1" dirty="0" err="1">
                <a:solidFill>
                  <a:schemeClr val="bg1"/>
                </a:solidFill>
              </a:rPr>
              <a:t>Definitif</a:t>
            </a:r>
            <a:r>
              <a:rPr lang="tr-TR" b="1" dirty="0">
                <a:solidFill>
                  <a:schemeClr val="bg1"/>
                </a:solidFill>
              </a:rPr>
              <a:t> RT doz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1" dirty="0">
                <a:solidFill>
                  <a:schemeClr val="bg1"/>
                </a:solidFill>
              </a:rPr>
              <a:t>CR olmayan metlere RT</a:t>
            </a:r>
          </a:p>
        </p:txBody>
      </p:sp>
    </p:spTree>
    <p:extLst>
      <p:ext uri="{BB962C8B-B14F-4D97-AF65-F5344CB8AC3E}">
        <p14:creationId xmlns:p14="http://schemas.microsoft.com/office/powerpoint/2010/main" val="534569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DE79B8A-E3E1-2519-34DB-576383E6C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11" y="119269"/>
            <a:ext cx="7330454" cy="22981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D2442BF0-E232-E1F7-847D-41E6E3B6060C}"/>
                  </a:ext>
                </a:extLst>
              </p:cNvPr>
              <p:cNvSpPr txBox="1"/>
              <p:nvPr/>
            </p:nvSpPr>
            <p:spPr>
              <a:xfrm>
                <a:off x="424070" y="2451656"/>
                <a:ext cx="6228521" cy="4200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b="1" dirty="0">
                    <a:solidFill>
                      <a:srgbClr val="C00000"/>
                    </a:solidFill>
                  </a:rPr>
                  <a:t>1y OS (PCI) %60 </a:t>
                </a:r>
                <a:r>
                  <a:rPr lang="tr-TR" sz="2000" b="1" dirty="0" err="1">
                    <a:solidFill>
                      <a:srgbClr val="C00000"/>
                    </a:solidFill>
                  </a:rPr>
                  <a:t>vs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 (PCI+TRT) %51 (p=0.21)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3 ay </a:t>
                </a:r>
                <a:r>
                  <a:rPr lang="tr-TR" sz="2000" dirty="0" err="1"/>
                  <a:t>progresyon</a:t>
                </a:r>
                <a:r>
                  <a:rPr lang="tr-TR" sz="2000" dirty="0"/>
                  <a:t> %53 </a:t>
                </a:r>
                <a:r>
                  <a:rPr lang="tr-TR" sz="2000" dirty="0" err="1"/>
                  <a:t>vs</a:t>
                </a:r>
                <a:r>
                  <a:rPr lang="tr-TR" sz="2000" dirty="0"/>
                  <a:t> %15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12 ay </a:t>
                </a:r>
                <a:r>
                  <a:rPr lang="tr-TR" sz="2000" dirty="0" err="1"/>
                  <a:t>progresyon</a:t>
                </a:r>
                <a:r>
                  <a:rPr lang="tr-TR" sz="2000" dirty="0"/>
                  <a:t> %80 </a:t>
                </a:r>
                <a:r>
                  <a:rPr lang="tr-TR" sz="2000" dirty="0" err="1"/>
                  <a:t>vs</a:t>
                </a:r>
                <a:r>
                  <a:rPr lang="tr-TR" sz="2000" dirty="0"/>
                  <a:t> %75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b="1" dirty="0">
                    <a:solidFill>
                      <a:srgbClr val="3D0102"/>
                    </a:solidFill>
                  </a:rPr>
                  <a:t>Lokal </a:t>
                </a:r>
                <a:r>
                  <a:rPr lang="tr-TR" sz="2000" b="1" dirty="0" err="1">
                    <a:solidFill>
                      <a:srgbClr val="3D0102"/>
                    </a:solidFill>
                  </a:rPr>
                  <a:t>progresyon</a:t>
                </a:r>
                <a:r>
                  <a:rPr lang="tr-TR" sz="2000" b="1" dirty="0">
                    <a:solidFill>
                      <a:srgbClr val="3D0102"/>
                    </a:solidFill>
                  </a:rPr>
                  <a:t> %25.8 </a:t>
                </a:r>
                <a:r>
                  <a:rPr lang="tr-TR" sz="2000" b="1" dirty="0" err="1">
                    <a:solidFill>
                      <a:srgbClr val="3D0102"/>
                    </a:solidFill>
                  </a:rPr>
                  <a:t>vs</a:t>
                </a:r>
                <a:r>
                  <a:rPr lang="tr-TR" sz="2000" b="1" dirty="0">
                    <a:solidFill>
                      <a:srgbClr val="3D0102"/>
                    </a:solidFill>
                  </a:rPr>
                  <a:t> %62.5 (TRT anlamlı ↓)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sz="2000" dirty="0" err="1"/>
                  <a:t>Grad</a:t>
                </a:r>
                <a:r>
                  <a:rPr lang="tr-TR" sz="2000" dirty="0"/>
                  <a:t> 3 </a:t>
                </a:r>
                <a:r>
                  <a:rPr lang="tr-TR" sz="2000" dirty="0" err="1"/>
                  <a:t>toksisite</a:t>
                </a:r>
                <a:r>
                  <a:rPr lang="tr-TR" sz="2000" dirty="0"/>
                  <a:t> fark ⌀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dirty="0"/>
                  <a:t>PCI+RT kolunda </a:t>
                </a:r>
                <a:r>
                  <a:rPr lang="tr-TR" sz="2000" dirty="0" err="1"/>
                  <a:t>grad</a:t>
                </a:r>
                <a:r>
                  <a:rPr lang="tr-TR" sz="2000" dirty="0"/>
                  <a:t> 5 </a:t>
                </a:r>
                <a:r>
                  <a:rPr lang="tr-TR" sz="2000" dirty="0" err="1"/>
                  <a:t>respiratuar</a:t>
                </a:r>
                <a:r>
                  <a:rPr lang="tr-TR" sz="2000" dirty="0"/>
                  <a:t> </a:t>
                </a:r>
                <a:r>
                  <a:rPr lang="tr-TR" sz="2000" dirty="0" err="1"/>
                  <a:t>disfxn</a:t>
                </a:r>
                <a:r>
                  <a:rPr lang="tr-TR" sz="2000" dirty="0"/>
                  <a:t>  V20 ve </a:t>
                </a:r>
                <a:r>
                  <a:rPr lang="tr-TR" sz="2000" dirty="0" err="1"/>
                  <a:t>mean</a:t>
                </a:r>
                <a:r>
                  <a:rPr lang="tr-TR" sz="2000" dirty="0"/>
                  <a:t> doz aşımı var!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2000" b="1" dirty="0" err="1">
                    <a:solidFill>
                      <a:srgbClr val="C00000"/>
                    </a:solidFill>
                  </a:rPr>
                  <a:t>Toraks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 ve metastazlara </a:t>
                </a:r>
                <a:r>
                  <a:rPr lang="tr-TR" sz="2000" b="1" dirty="0" err="1">
                    <a:solidFill>
                      <a:srgbClr val="C00000"/>
                    </a:solidFill>
                  </a:rPr>
                  <a:t>konsolidatif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 RT </a:t>
                </a:r>
                <a:r>
                  <a:rPr lang="tr-TR" sz="2000" b="1" dirty="0" err="1">
                    <a:solidFill>
                      <a:srgbClr val="C00000"/>
                    </a:solidFill>
                  </a:rPr>
                  <a:t>progesyonu</a:t>
                </a:r>
                <a:r>
                  <a:rPr lang="tr-TR" sz="2000" b="1" dirty="0">
                    <a:solidFill>
                      <a:srgbClr val="C00000"/>
                    </a:solidFill>
                  </a:rPr>
                  <a:t> geciktirse de OS katkısı⌀ </a:t>
                </a:r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D2442BF0-E232-E1F7-847D-41E6E3B60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70" y="2451656"/>
                <a:ext cx="6228521" cy="4200189"/>
              </a:xfrm>
              <a:prstGeom prst="rect">
                <a:avLst/>
              </a:prstGeom>
              <a:blipFill>
                <a:blip r:embed="rId4"/>
                <a:stretch>
                  <a:fillRect l="-815" b="-15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bject 6">
            <a:extLst>
              <a:ext uri="{FF2B5EF4-FFF2-40B4-BE49-F238E27FC236}">
                <a16:creationId xmlns:a16="http://schemas.microsoft.com/office/drawing/2014/main" id="{45401EF4-E502-AC48-AB4D-4938D42A3953}"/>
              </a:ext>
            </a:extLst>
          </p:cNvPr>
          <p:cNvSpPr/>
          <p:nvPr/>
        </p:nvSpPr>
        <p:spPr>
          <a:xfrm>
            <a:off x="7149404" y="2913225"/>
            <a:ext cx="4719423" cy="32135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5315348-6219-5685-6B99-BE1991D910E6}"/>
              </a:ext>
            </a:extLst>
          </p:cNvPr>
          <p:cNvSpPr txBox="1"/>
          <p:nvPr/>
        </p:nvSpPr>
        <p:spPr>
          <a:xfrm>
            <a:off x="9084623" y="6365165"/>
            <a:ext cx="2861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>
                <a:solidFill>
                  <a:srgbClr val="C00000"/>
                </a:solidFill>
              </a:rPr>
              <a:t>Gore GM et al. JTO, 2017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1DADAC3-F5C4-953E-F1B5-8D5A9C9074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153" y="341310"/>
            <a:ext cx="4563924" cy="2452721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5F08D5F3-CAD4-FF79-B9AC-84B942203FB1}"/>
              </a:ext>
            </a:extLst>
          </p:cNvPr>
          <p:cNvSpPr txBox="1"/>
          <p:nvPr/>
        </p:nvSpPr>
        <p:spPr>
          <a:xfrm>
            <a:off x="7885040" y="4094911"/>
            <a:ext cx="2027586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chemeClr val="bg1"/>
                </a:solidFill>
              </a:rPr>
              <a:t>Medyan SK 15.8 ay</a:t>
            </a:r>
          </a:p>
          <a:p>
            <a:r>
              <a:rPr lang="tr-TR" sz="1400" b="1" dirty="0">
                <a:solidFill>
                  <a:schemeClr val="bg1"/>
                </a:solidFill>
              </a:rPr>
              <a:t>CREST medyan SK 8 ay</a:t>
            </a:r>
          </a:p>
        </p:txBody>
      </p:sp>
    </p:spTree>
    <p:extLst>
      <p:ext uri="{BB962C8B-B14F-4D97-AF65-F5344CB8AC3E}">
        <p14:creationId xmlns:p14="http://schemas.microsoft.com/office/powerpoint/2010/main" val="2872005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3DE79B8A-E3E1-2519-34DB-576383E6C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07" y="164548"/>
            <a:ext cx="6980857" cy="218858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D2442BF0-E232-E1F7-847D-41E6E3B6060C}"/>
              </a:ext>
            </a:extLst>
          </p:cNvPr>
          <p:cNvSpPr txBox="1"/>
          <p:nvPr/>
        </p:nvSpPr>
        <p:spPr>
          <a:xfrm>
            <a:off x="1272208" y="2637183"/>
            <a:ext cx="7951304" cy="202888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200" b="1" dirty="0"/>
              <a:t>İleri yaş hastalar TRT kolunda daha fazla</a:t>
            </a:r>
            <a:r>
              <a:rPr lang="tr-TR" sz="2200" b="1" dirty="0">
                <a:solidFill>
                  <a:srgbClr val="FF0000"/>
                </a:solidFill>
              </a:rPr>
              <a:t>*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200" b="1" dirty="0"/>
              <a:t>Gruplar arası hastalık yükü arası farklılık var</a:t>
            </a:r>
            <a:r>
              <a:rPr lang="tr-TR" sz="2200" b="1" dirty="0">
                <a:solidFill>
                  <a:srgbClr val="FF0000"/>
                </a:solidFill>
              </a:rPr>
              <a:t>**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tr-TR" sz="2200" b="1" dirty="0"/>
              <a:t>Yazarlar: 3 kür KT sonrası TRT daha etkin olurdu….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50BC79B4-2F30-DA7D-83A0-E2E2232C41EC}"/>
                  </a:ext>
                </a:extLst>
              </p:cNvPr>
              <p:cNvSpPr txBox="1"/>
              <p:nvPr/>
            </p:nvSpPr>
            <p:spPr>
              <a:xfrm>
                <a:off x="1245705" y="4903303"/>
                <a:ext cx="7951303" cy="1846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tr-T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tr-TR" sz="16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sz="1600" dirty="0"/>
                  <a:t>65 yaş %28.6 </a:t>
                </a:r>
                <a:r>
                  <a:rPr lang="tr-TR" sz="1600" dirty="0" err="1"/>
                  <a:t>vs</a:t>
                </a:r>
                <a:r>
                  <a:rPr lang="tr-TR" sz="1600" dirty="0"/>
                  <a:t> %54.5</a:t>
                </a:r>
              </a:p>
              <a:p>
                <a:pPr algn="r">
                  <a:lnSpc>
                    <a:spcPct val="200000"/>
                  </a:lnSpc>
                </a:pPr>
                <a:r>
                  <a:rPr lang="tr-TR" sz="1600" dirty="0">
                    <a:solidFill>
                      <a:srgbClr val="FF0000"/>
                    </a:solidFill>
                  </a:rPr>
                  <a:t>**</a:t>
                </a:r>
                <a:r>
                  <a:rPr lang="tr-TR" sz="1600" dirty="0"/>
                  <a:t> CR/CR %23.8 </a:t>
                </a:r>
                <a:r>
                  <a:rPr lang="tr-TR" sz="1600" dirty="0" err="1"/>
                  <a:t>vs</a:t>
                </a:r>
                <a:r>
                  <a:rPr lang="tr-TR" sz="1600" dirty="0"/>
                  <a:t> %15.9</a:t>
                </a:r>
              </a:p>
              <a:p>
                <a:pPr algn="r">
                  <a:lnSpc>
                    <a:spcPct val="200000"/>
                  </a:lnSpc>
                </a:pPr>
                <a:r>
                  <a:rPr lang="tr-TR" sz="1600" dirty="0">
                    <a:solidFill>
                      <a:srgbClr val="FF0000"/>
                    </a:solidFill>
                  </a:rPr>
                  <a:t>**</a:t>
                </a:r>
                <a:r>
                  <a:rPr lang="tr-TR" sz="1600" dirty="0"/>
                  <a:t>2-4 met %59.5 </a:t>
                </a:r>
                <a:r>
                  <a:rPr lang="tr-TR" sz="1600" dirty="0" err="1"/>
                  <a:t>vs</a:t>
                </a:r>
                <a:r>
                  <a:rPr lang="tr-TR" sz="1600" dirty="0"/>
                  <a:t> %68.2</a:t>
                </a:r>
              </a:p>
              <a:p>
                <a:pPr algn="r"/>
                <a:r>
                  <a:rPr lang="tr-TR" dirty="0"/>
                  <a:t> 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50BC79B4-2F30-DA7D-83A0-E2E2232C4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705" y="4903303"/>
                <a:ext cx="7951303" cy="1846659"/>
              </a:xfrm>
              <a:prstGeom prst="rect">
                <a:avLst/>
              </a:prstGeom>
              <a:blipFill>
                <a:blip r:embed="rId4"/>
                <a:stretch>
                  <a:fillRect r="-31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Metin kutusu 8">
            <a:extLst>
              <a:ext uri="{FF2B5EF4-FFF2-40B4-BE49-F238E27FC236}">
                <a16:creationId xmlns:a16="http://schemas.microsoft.com/office/drawing/2014/main" id="{2D97CAB9-CF76-AD35-7B05-AC8D35FDE5FF}"/>
              </a:ext>
            </a:extLst>
          </p:cNvPr>
          <p:cNvSpPr txBox="1"/>
          <p:nvPr/>
        </p:nvSpPr>
        <p:spPr>
          <a:xfrm>
            <a:off x="7222435" y="715619"/>
            <a:ext cx="3644348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b="1" dirty="0" err="1">
                <a:solidFill>
                  <a:schemeClr val="bg1"/>
                </a:solidFill>
              </a:rPr>
              <a:t>Oligomet</a:t>
            </a:r>
            <a:r>
              <a:rPr lang="tr-TR" b="1" dirty="0">
                <a:solidFill>
                  <a:schemeClr val="bg1"/>
                </a:solidFill>
              </a:rPr>
              <a:t> hasta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1" dirty="0">
                <a:solidFill>
                  <a:schemeClr val="bg1"/>
                </a:solidFill>
              </a:rPr>
              <a:t>TRT öncesi kapsamlı evreleme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1" dirty="0" err="1">
                <a:solidFill>
                  <a:schemeClr val="bg1"/>
                </a:solidFill>
              </a:rPr>
              <a:t>Definitif</a:t>
            </a:r>
            <a:r>
              <a:rPr lang="tr-TR" b="1" dirty="0">
                <a:solidFill>
                  <a:schemeClr val="bg1"/>
                </a:solidFill>
              </a:rPr>
              <a:t> RT doz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b="1" dirty="0">
                <a:solidFill>
                  <a:schemeClr val="bg1"/>
                </a:solidFill>
              </a:rPr>
              <a:t>CR olmayan metlere RT</a:t>
            </a:r>
          </a:p>
        </p:txBody>
      </p:sp>
    </p:spTree>
    <p:extLst>
      <p:ext uri="{BB962C8B-B14F-4D97-AF65-F5344CB8AC3E}">
        <p14:creationId xmlns:p14="http://schemas.microsoft.com/office/powerpoint/2010/main" val="2168675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YE-KHAK TRT 3 </a:t>
            </a:r>
            <a:r>
              <a:rPr lang="tr-TR" b="1" dirty="0" err="1">
                <a:solidFill>
                  <a:srgbClr val="C00000"/>
                </a:solidFill>
              </a:rPr>
              <a:t>prospektif</a:t>
            </a:r>
            <a:r>
              <a:rPr lang="tr-TR" b="1" dirty="0">
                <a:solidFill>
                  <a:srgbClr val="C00000"/>
                </a:solidFill>
              </a:rPr>
              <a:t> çalışma sonuç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41A267BD-A476-C5B6-61AE-B94DAC8971D9}"/>
              </a:ext>
            </a:extLst>
          </p:cNvPr>
          <p:cNvSpPr txBox="1"/>
          <p:nvPr/>
        </p:nvSpPr>
        <p:spPr>
          <a:xfrm>
            <a:off x="424070" y="2012716"/>
            <a:ext cx="11542643" cy="428194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50000"/>
              </a:lnSpc>
              <a:spcBef>
                <a:spcPts val="770"/>
              </a:spcBef>
              <a:buClr>
                <a:srgbClr val="C00000"/>
              </a:buClr>
              <a:buFont typeface="Arial"/>
              <a:buChar char="•"/>
              <a:tabLst>
                <a:tab pos="241935" algn="l"/>
              </a:tabLst>
            </a:pPr>
            <a:r>
              <a:rPr sz="2200" spc="-10" dirty="0">
                <a:solidFill>
                  <a:srgbClr val="C00000"/>
                </a:solidFill>
                <a:cs typeface="Carlito"/>
              </a:rPr>
              <a:t>Jeremic</a:t>
            </a:r>
            <a:r>
              <a:rPr lang="tr-TR" sz="2200" spc="-15" dirty="0">
                <a:solidFill>
                  <a:srgbClr val="C00000"/>
                </a:solidFill>
                <a:cs typeface="Carlito"/>
              </a:rPr>
              <a:t>—</a:t>
            </a:r>
            <a:r>
              <a:rPr lang="tr-TR" sz="2200" spc="-15" dirty="0">
                <a:cs typeface="Carlito"/>
              </a:rPr>
              <a:t>TRT için </a:t>
            </a:r>
            <a:r>
              <a:rPr lang="tr-TR" sz="2200" b="1" spc="-15" dirty="0">
                <a:solidFill>
                  <a:schemeClr val="accent6">
                    <a:lumMod val="50000"/>
                  </a:schemeClr>
                </a:solidFill>
                <a:cs typeface="Carlito"/>
              </a:rPr>
              <a:t>pozitif </a:t>
            </a:r>
            <a:r>
              <a:rPr lang="tr-TR" sz="2200" spc="-15" dirty="0">
                <a:cs typeface="Carlito"/>
              </a:rPr>
              <a:t>çalışma, </a:t>
            </a:r>
            <a:r>
              <a:rPr lang="tr-TR" sz="2200" b="1" spc="-15" dirty="0" err="1">
                <a:solidFill>
                  <a:schemeClr val="accent6">
                    <a:lumMod val="50000"/>
                  </a:schemeClr>
                </a:solidFill>
                <a:cs typeface="Carlito"/>
              </a:rPr>
              <a:t>definitif</a:t>
            </a:r>
            <a:r>
              <a:rPr lang="tr-TR" sz="2200" b="1" spc="-15" dirty="0">
                <a:solidFill>
                  <a:schemeClr val="accent6">
                    <a:lumMod val="50000"/>
                  </a:schemeClr>
                </a:solidFill>
                <a:cs typeface="Carlito"/>
              </a:rPr>
              <a:t> </a:t>
            </a:r>
            <a:r>
              <a:rPr lang="tr-TR" sz="2200" spc="-15" dirty="0">
                <a:cs typeface="Carlito"/>
              </a:rPr>
              <a:t>RT dozu </a:t>
            </a:r>
            <a:r>
              <a:rPr lang="tr-TR" sz="2200" i="1" spc="-15" dirty="0">
                <a:solidFill>
                  <a:schemeClr val="accent6">
                    <a:lumMod val="50000"/>
                  </a:schemeClr>
                </a:solidFill>
                <a:cs typeface="Carlito"/>
              </a:rPr>
              <a:t>(</a:t>
            </a:r>
            <a:r>
              <a:rPr lang="tr-TR" sz="2200" b="1" i="1" spc="-15" dirty="0">
                <a:solidFill>
                  <a:schemeClr val="accent6">
                    <a:lumMod val="50000"/>
                  </a:schemeClr>
                </a:solidFill>
                <a:cs typeface="Carlito"/>
              </a:rPr>
              <a:t>&gt;%90 &lt;2 met, 3KT</a:t>
            </a:r>
            <a:r>
              <a:rPr lang="tr-TR" sz="2200" b="1" i="1" spc="-15" dirty="0">
                <a:solidFill>
                  <a:schemeClr val="accent6">
                    <a:lumMod val="50000"/>
                  </a:schemeClr>
                </a:solidFill>
                <a:cs typeface="Carlito"/>
                <a:sym typeface="Wingdings" pitchFamily="2" charset="2"/>
              </a:rPr>
              <a:t></a:t>
            </a:r>
            <a:r>
              <a:rPr lang="tr-TR" sz="2200" b="1" i="1" spc="-15" dirty="0">
                <a:solidFill>
                  <a:schemeClr val="accent6">
                    <a:lumMod val="50000"/>
                  </a:schemeClr>
                </a:solidFill>
                <a:cs typeface="Carlito"/>
              </a:rPr>
              <a:t>KRT, doz en ↑</a:t>
            </a:r>
            <a:r>
              <a:rPr lang="tr-TR" sz="2200" i="1" spc="-15" dirty="0">
                <a:solidFill>
                  <a:schemeClr val="accent6">
                    <a:lumMod val="50000"/>
                  </a:schemeClr>
                </a:solidFill>
                <a:cs typeface="Carlito"/>
              </a:rPr>
              <a:t>)</a:t>
            </a:r>
          </a:p>
          <a:p>
            <a:pPr marL="241300" indent="-229235">
              <a:lnSpc>
                <a:spcPct val="150000"/>
              </a:lnSpc>
              <a:spcBef>
                <a:spcPts val="670"/>
              </a:spcBef>
              <a:buClr>
                <a:srgbClr val="C00000"/>
              </a:buClr>
              <a:buFont typeface="Arial"/>
              <a:buChar char="•"/>
              <a:tabLst>
                <a:tab pos="241935" algn="l"/>
              </a:tabLst>
            </a:pPr>
            <a:r>
              <a:rPr sz="2200" spc="-15" dirty="0">
                <a:solidFill>
                  <a:srgbClr val="C00000"/>
                </a:solidFill>
                <a:cs typeface="Carlito"/>
              </a:rPr>
              <a:t>Gore </a:t>
            </a:r>
            <a:r>
              <a:rPr sz="2200" spc="-25" dirty="0">
                <a:solidFill>
                  <a:srgbClr val="C00000"/>
                </a:solidFill>
                <a:cs typeface="Carlito"/>
              </a:rPr>
              <a:t>(RTOG </a:t>
            </a:r>
            <a:r>
              <a:rPr sz="2200" spc="-15" dirty="0">
                <a:solidFill>
                  <a:srgbClr val="C00000"/>
                </a:solidFill>
                <a:cs typeface="Carlito"/>
              </a:rPr>
              <a:t>0937)—</a:t>
            </a:r>
            <a:r>
              <a:rPr lang="tr-TR" sz="2200" spc="-15" dirty="0">
                <a:cs typeface="Carlito"/>
              </a:rPr>
              <a:t>TRT için </a:t>
            </a:r>
            <a:r>
              <a:rPr lang="tr-TR" sz="2200" b="1" spc="-15" dirty="0">
                <a:solidFill>
                  <a:srgbClr val="002060"/>
                </a:solidFill>
                <a:cs typeface="Carlito"/>
              </a:rPr>
              <a:t>negatif</a:t>
            </a:r>
            <a:r>
              <a:rPr lang="tr-TR" sz="2200" spc="-15" dirty="0">
                <a:cs typeface="Carlito"/>
              </a:rPr>
              <a:t> çalışma</a:t>
            </a:r>
            <a:r>
              <a:rPr lang="tr-TR" sz="2200" b="1" spc="-15" dirty="0">
                <a:solidFill>
                  <a:srgbClr val="002060"/>
                </a:solidFill>
                <a:cs typeface="Carlito"/>
              </a:rPr>
              <a:t>, </a:t>
            </a:r>
            <a:r>
              <a:rPr lang="tr-TR" sz="2200" b="1" spc="-15" dirty="0" err="1">
                <a:solidFill>
                  <a:srgbClr val="002060"/>
                </a:solidFill>
                <a:cs typeface="Carlito"/>
              </a:rPr>
              <a:t>definitif</a:t>
            </a:r>
            <a:r>
              <a:rPr lang="tr-TR" sz="2200" b="1" spc="-15" dirty="0">
                <a:solidFill>
                  <a:srgbClr val="002060"/>
                </a:solidFill>
                <a:cs typeface="Carlito"/>
              </a:rPr>
              <a:t> </a:t>
            </a:r>
            <a:r>
              <a:rPr lang="tr-TR" sz="2200" spc="-15" dirty="0">
                <a:cs typeface="Carlito"/>
              </a:rPr>
              <a:t>RT dozu </a:t>
            </a:r>
            <a:r>
              <a:rPr lang="tr-TR" sz="2200" i="1" spc="-15" dirty="0">
                <a:solidFill>
                  <a:srgbClr val="002060"/>
                </a:solidFill>
                <a:cs typeface="Carlito"/>
              </a:rPr>
              <a:t>(</a:t>
            </a:r>
            <a:r>
              <a:rPr lang="tr-TR" sz="2200" b="1" i="1" spc="-15" dirty="0">
                <a:solidFill>
                  <a:srgbClr val="002060"/>
                </a:solidFill>
                <a:cs typeface="Carlito"/>
              </a:rPr>
              <a:t>1-4 met, </a:t>
            </a:r>
            <a:r>
              <a:rPr lang="tr-TR" sz="2200" b="1" i="1" spc="-15" dirty="0" err="1">
                <a:solidFill>
                  <a:srgbClr val="002060"/>
                </a:solidFill>
                <a:cs typeface="Carlito"/>
              </a:rPr>
              <a:t>extra-kr</a:t>
            </a:r>
            <a:r>
              <a:rPr lang="tr-TR" sz="2200" b="1" i="1" spc="-15" dirty="0">
                <a:solidFill>
                  <a:srgbClr val="002060"/>
                </a:solidFill>
                <a:cs typeface="Carlito"/>
              </a:rPr>
              <a:t>, 4-6 KT</a:t>
            </a:r>
            <a:r>
              <a:rPr lang="tr-TR" sz="2200" b="1" i="1" spc="-15" dirty="0">
                <a:solidFill>
                  <a:srgbClr val="002060"/>
                </a:solidFill>
                <a:cs typeface="Carlito"/>
                <a:sym typeface="Wingdings" pitchFamily="2" charset="2"/>
              </a:rPr>
              <a:t>RT</a:t>
            </a:r>
            <a:r>
              <a:rPr lang="tr-TR" sz="2200" i="1" spc="-15" dirty="0">
                <a:solidFill>
                  <a:srgbClr val="002060"/>
                </a:solidFill>
                <a:cs typeface="Carlito"/>
              </a:rPr>
              <a:t>)</a:t>
            </a:r>
          </a:p>
          <a:p>
            <a:pPr marL="241300" indent="-229235">
              <a:lnSpc>
                <a:spcPct val="150000"/>
              </a:lnSpc>
              <a:spcBef>
                <a:spcPts val="670"/>
              </a:spcBef>
              <a:buClr>
                <a:srgbClr val="C00000"/>
              </a:buClr>
              <a:buFont typeface="Arial"/>
              <a:buChar char="•"/>
              <a:tabLst>
                <a:tab pos="241935" algn="l"/>
              </a:tabLst>
            </a:pPr>
            <a:r>
              <a:rPr lang="tr-TR" sz="2200" spc="-15" dirty="0">
                <a:solidFill>
                  <a:srgbClr val="C00000"/>
                </a:solidFill>
                <a:cs typeface="Carlito"/>
              </a:rPr>
              <a:t>CREST—</a:t>
            </a:r>
            <a:r>
              <a:rPr lang="tr-TR" sz="2200" spc="-15" dirty="0">
                <a:cs typeface="Carlito"/>
              </a:rPr>
              <a:t>TRT için </a:t>
            </a:r>
            <a:r>
              <a:rPr lang="tr-TR" sz="2200" b="1" spc="-15" dirty="0">
                <a:solidFill>
                  <a:srgbClr val="FF0000"/>
                </a:solidFill>
                <a:cs typeface="Carlito"/>
              </a:rPr>
              <a:t>pozitif</a:t>
            </a:r>
            <a:r>
              <a:rPr lang="tr-TR" sz="2200" spc="-15" dirty="0">
                <a:cs typeface="Carlito"/>
              </a:rPr>
              <a:t> çalışma, </a:t>
            </a:r>
            <a:r>
              <a:rPr lang="tr-TR" sz="2200" b="1" spc="-15" dirty="0">
                <a:solidFill>
                  <a:srgbClr val="FF0000"/>
                </a:solidFill>
                <a:cs typeface="Carlito"/>
              </a:rPr>
              <a:t>palyatif</a:t>
            </a:r>
            <a:r>
              <a:rPr lang="tr-TR" sz="2200" spc="-15" dirty="0">
                <a:cs typeface="Carlito"/>
              </a:rPr>
              <a:t> RT dozu </a:t>
            </a:r>
            <a:r>
              <a:rPr lang="tr-TR" sz="2200" i="1" spc="-15" dirty="0">
                <a:solidFill>
                  <a:srgbClr val="FF0000"/>
                </a:solidFill>
                <a:cs typeface="Carlito"/>
              </a:rPr>
              <a:t>(</a:t>
            </a:r>
            <a:r>
              <a:rPr lang="tr-TR" sz="2200" b="1" i="1" spc="-15" dirty="0">
                <a:solidFill>
                  <a:srgbClr val="FF0000"/>
                </a:solidFill>
                <a:cs typeface="Carlito"/>
              </a:rPr>
              <a:t>met sayısı ?</a:t>
            </a:r>
            <a:r>
              <a:rPr lang="tr-TR" sz="2200" b="1" i="1" spc="-15" dirty="0">
                <a:solidFill>
                  <a:srgbClr val="FF0000"/>
                </a:solidFill>
                <a:cs typeface="Carlito"/>
                <a:sym typeface="Wingdings" pitchFamily="2" charset="2"/>
              </a:rPr>
              <a:t>&lt;3 met olumlu, </a:t>
            </a:r>
            <a:r>
              <a:rPr lang="tr-TR" sz="2200" b="1" i="1" spc="-15" dirty="0" err="1">
                <a:solidFill>
                  <a:srgbClr val="FF0000"/>
                </a:solidFill>
                <a:cs typeface="Carlito"/>
                <a:sym typeface="Wingdings" pitchFamily="2" charset="2"/>
              </a:rPr>
              <a:t>extra-kr</a:t>
            </a:r>
            <a:r>
              <a:rPr lang="tr-TR" sz="2200" b="1" i="1" spc="-15" dirty="0">
                <a:solidFill>
                  <a:srgbClr val="FF0000"/>
                </a:solidFill>
                <a:cs typeface="Carlito"/>
                <a:sym typeface="Wingdings" pitchFamily="2" charset="2"/>
              </a:rPr>
              <a:t>, 4-6 KTRT</a:t>
            </a:r>
            <a:r>
              <a:rPr lang="tr-TR" sz="2200" i="1" spc="-15" dirty="0">
                <a:solidFill>
                  <a:srgbClr val="FF0000"/>
                </a:solidFill>
                <a:cs typeface="Carlito"/>
                <a:sym typeface="Wingdings" pitchFamily="2" charset="2"/>
              </a:rPr>
              <a:t>)</a:t>
            </a:r>
            <a:endParaRPr lang="tr-TR" sz="2200" i="1" dirty="0">
              <a:solidFill>
                <a:srgbClr val="FF0000"/>
              </a:solidFill>
              <a:cs typeface="Carlito"/>
            </a:endParaRPr>
          </a:p>
          <a:p>
            <a:pPr marL="241300" indent="-229235">
              <a:lnSpc>
                <a:spcPct val="150000"/>
              </a:lnSpc>
              <a:spcBef>
                <a:spcPts val="660"/>
              </a:spcBef>
              <a:buClr>
                <a:srgbClr val="C00000"/>
              </a:buClr>
              <a:buFont typeface="Arial"/>
              <a:buChar char="•"/>
              <a:tabLst>
                <a:tab pos="241935" algn="l"/>
              </a:tabLst>
            </a:pPr>
            <a:r>
              <a:rPr lang="tr-TR" sz="2400" b="1" spc="-10" dirty="0">
                <a:solidFill>
                  <a:srgbClr val="C00000"/>
                </a:solidFill>
                <a:cs typeface="Carlito"/>
              </a:rPr>
              <a:t>Sonuçlar:</a:t>
            </a:r>
            <a:endParaRPr sz="2400" b="1" dirty="0">
              <a:solidFill>
                <a:srgbClr val="C00000"/>
              </a:solidFill>
              <a:cs typeface="Carlito"/>
            </a:endParaRPr>
          </a:p>
          <a:p>
            <a:pPr marL="698500" marR="5080" lvl="1" indent="-228600">
              <a:lnSpc>
                <a:spcPct val="150000"/>
              </a:lnSpc>
              <a:spcBef>
                <a:spcPts val="570"/>
              </a:spcBef>
              <a:buClr>
                <a:srgbClr val="C00000"/>
              </a:buClr>
              <a:buFont typeface="Arial"/>
              <a:buChar char="•"/>
              <a:tabLst>
                <a:tab pos="699135" algn="l"/>
              </a:tabLst>
            </a:pPr>
            <a:r>
              <a:rPr lang="tr-TR" sz="2000" dirty="0">
                <a:cs typeface="Carlito"/>
              </a:rPr>
              <a:t>Konsolidasyon amaçlı TRT </a:t>
            </a:r>
            <a:r>
              <a:rPr lang="tr-TR" sz="2000" dirty="0" err="1">
                <a:cs typeface="Carlito"/>
              </a:rPr>
              <a:t>definitif</a:t>
            </a:r>
            <a:r>
              <a:rPr lang="tr-TR" sz="2000" dirty="0">
                <a:cs typeface="Carlito"/>
              </a:rPr>
              <a:t> dozlarda uygulanacaksa dikkatli olunmalı</a:t>
            </a:r>
          </a:p>
          <a:p>
            <a:pPr marL="698500" marR="292735" lvl="1" indent="-228600">
              <a:lnSpc>
                <a:spcPct val="150000"/>
              </a:lnSpc>
              <a:spcBef>
                <a:spcPts val="509"/>
              </a:spcBef>
              <a:buClr>
                <a:srgbClr val="C00000"/>
              </a:buClr>
              <a:buFont typeface="Arial"/>
              <a:buChar char="•"/>
              <a:tabLst>
                <a:tab pos="699135" algn="l"/>
              </a:tabLst>
            </a:pPr>
            <a:r>
              <a:rPr lang="tr-TR" sz="2000" spc="-35" dirty="0">
                <a:cs typeface="Carlito"/>
              </a:rPr>
              <a:t>İyi performansı olan ve </a:t>
            </a:r>
            <a:r>
              <a:rPr lang="tr-TR" sz="2000" spc="-35" dirty="0" err="1">
                <a:cs typeface="Carlito"/>
              </a:rPr>
              <a:t>KT’ye</a:t>
            </a:r>
            <a:r>
              <a:rPr lang="tr-TR" sz="2000" spc="-35" dirty="0">
                <a:cs typeface="Carlito"/>
              </a:rPr>
              <a:t> iyi yanıtı olan vakalarda yüksek doz TRT uygun olabilir (45 </a:t>
            </a:r>
            <a:r>
              <a:rPr lang="tr-TR" sz="2000" spc="-35" dirty="0" err="1">
                <a:cs typeface="Carlito"/>
              </a:rPr>
              <a:t>Gy</a:t>
            </a:r>
            <a:r>
              <a:rPr lang="tr-TR" sz="2000" spc="-35" dirty="0">
                <a:cs typeface="Carlito"/>
              </a:rPr>
              <a:t>/15 </a:t>
            </a:r>
            <a:r>
              <a:rPr lang="tr-TR" sz="2000" spc="-35" dirty="0" err="1">
                <a:cs typeface="Carlito"/>
              </a:rPr>
              <a:t>fx</a:t>
            </a:r>
            <a:r>
              <a:rPr lang="tr-TR" sz="2000" spc="-35" dirty="0">
                <a:cs typeface="Carlito"/>
              </a:rPr>
              <a:t>)</a:t>
            </a:r>
            <a:r>
              <a:rPr sz="2000" spc="-35" dirty="0">
                <a:cs typeface="Carlito"/>
              </a:rPr>
              <a:t> </a:t>
            </a:r>
            <a:r>
              <a:rPr i="1" spc="-5" dirty="0">
                <a:solidFill>
                  <a:srgbClr val="C00000"/>
                </a:solidFill>
                <a:cs typeface="Carlito"/>
              </a:rPr>
              <a:t>(</a:t>
            </a:r>
            <a:r>
              <a:rPr i="1" spc="-10" dirty="0">
                <a:solidFill>
                  <a:srgbClr val="C00000"/>
                </a:solidFill>
                <a:cs typeface="Carlito"/>
              </a:rPr>
              <a:t>ASTRO </a:t>
            </a:r>
            <a:r>
              <a:rPr i="1" spc="-5" dirty="0">
                <a:solidFill>
                  <a:srgbClr val="C00000"/>
                </a:solidFill>
                <a:cs typeface="Carlito"/>
              </a:rPr>
              <a:t>clinical practice guidelines </a:t>
            </a:r>
            <a:r>
              <a:rPr i="1" spc="-15" dirty="0">
                <a:solidFill>
                  <a:srgbClr val="C00000"/>
                </a:solidFill>
                <a:cs typeface="Carlito"/>
              </a:rPr>
              <a:t>for  </a:t>
            </a:r>
            <a:r>
              <a:rPr i="1" spc="-20" dirty="0">
                <a:solidFill>
                  <a:srgbClr val="C00000"/>
                </a:solidFill>
                <a:cs typeface="Carlito"/>
              </a:rPr>
              <a:t>SCLC)</a:t>
            </a:r>
            <a:endParaRPr dirty="0">
              <a:solidFill>
                <a:srgbClr val="C00000"/>
              </a:solidFill>
              <a:cs typeface="Carlito"/>
            </a:endParaRPr>
          </a:p>
          <a:p>
            <a:pPr marR="1141095" algn="r">
              <a:lnSpc>
                <a:spcPct val="100000"/>
              </a:lnSpc>
              <a:spcBef>
                <a:spcPts val="1120"/>
              </a:spcBef>
              <a:buClr>
                <a:srgbClr val="C00000"/>
              </a:buClr>
            </a:pPr>
            <a:r>
              <a:rPr sz="1400" dirty="0">
                <a:solidFill>
                  <a:srgbClr val="C00000"/>
                </a:solidFill>
                <a:cs typeface="Arial"/>
              </a:rPr>
              <a:t>Simone C et </a:t>
            </a:r>
            <a:r>
              <a:rPr sz="1400" spc="-5" dirty="0">
                <a:solidFill>
                  <a:srgbClr val="C00000"/>
                </a:solidFill>
                <a:cs typeface="Arial"/>
              </a:rPr>
              <a:t>al. PRO</a:t>
            </a:r>
            <a:r>
              <a:rPr sz="1400" spc="-105" dirty="0">
                <a:solidFill>
                  <a:srgbClr val="C00000"/>
                </a:solidFill>
                <a:cs typeface="Arial"/>
              </a:rPr>
              <a:t> </a:t>
            </a:r>
            <a:r>
              <a:rPr sz="1400" dirty="0">
                <a:solidFill>
                  <a:srgbClr val="C00000"/>
                </a:solidFill>
                <a:cs typeface="Arial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321807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Konsolidasyon TRT </a:t>
            </a:r>
            <a:r>
              <a:rPr lang="tr-TR" b="1" dirty="0" err="1">
                <a:solidFill>
                  <a:srgbClr val="C00000"/>
                </a:solidFill>
              </a:rPr>
              <a:t>çalışmalar:metaanalizler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557CC144-7914-878B-4E29-21ACBE978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93" y="4622757"/>
            <a:ext cx="7891524" cy="2032800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226097CF-4742-3B91-1544-05DE442CF9F4}"/>
              </a:ext>
            </a:extLst>
          </p:cNvPr>
          <p:cNvSpPr txBox="1"/>
          <p:nvPr/>
        </p:nvSpPr>
        <p:spPr>
          <a:xfrm>
            <a:off x="9687338" y="5274364"/>
            <a:ext cx="204083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err="1"/>
              <a:t>Jeremic</a:t>
            </a:r>
            <a:r>
              <a:rPr lang="tr-TR" dirty="0"/>
              <a:t>, 1999</a:t>
            </a:r>
          </a:p>
          <a:p>
            <a:r>
              <a:rPr lang="tr-TR" dirty="0" err="1"/>
              <a:t>Slotman</a:t>
            </a:r>
            <a:r>
              <a:rPr lang="tr-TR" dirty="0"/>
              <a:t>, 2015</a:t>
            </a:r>
          </a:p>
          <a:p>
            <a:endParaRPr lang="tr-TR" dirty="0"/>
          </a:p>
        </p:txBody>
      </p:sp>
      <p:sp>
        <p:nvSpPr>
          <p:cNvPr id="12" name="Sağ Ok 11">
            <a:extLst>
              <a:ext uri="{FF2B5EF4-FFF2-40B4-BE49-F238E27FC236}">
                <a16:creationId xmlns:a16="http://schemas.microsoft.com/office/drawing/2014/main" id="{E79D09FF-0C23-FF1A-64B6-6E5A2B7D8DFF}"/>
              </a:ext>
            </a:extLst>
          </p:cNvPr>
          <p:cNvSpPr/>
          <p:nvPr/>
        </p:nvSpPr>
        <p:spPr>
          <a:xfrm>
            <a:off x="8640417" y="5448798"/>
            <a:ext cx="728870" cy="4351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Sağ Ok 16">
            <a:extLst>
              <a:ext uri="{FF2B5EF4-FFF2-40B4-BE49-F238E27FC236}">
                <a16:creationId xmlns:a16="http://schemas.microsoft.com/office/drawing/2014/main" id="{1FDF407C-5C73-CD2A-FC5A-3ACE71DB991B}"/>
              </a:ext>
            </a:extLst>
          </p:cNvPr>
          <p:cNvSpPr/>
          <p:nvPr/>
        </p:nvSpPr>
        <p:spPr>
          <a:xfrm>
            <a:off x="8640417" y="3211416"/>
            <a:ext cx="728870" cy="4351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37B0CB0-A1AE-509C-6D9F-120670371C78}"/>
              </a:ext>
            </a:extLst>
          </p:cNvPr>
          <p:cNvSpPr txBox="1"/>
          <p:nvPr/>
        </p:nvSpPr>
        <p:spPr>
          <a:xfrm>
            <a:off x="9680714" y="2961854"/>
            <a:ext cx="204083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err="1"/>
              <a:t>Jeremic</a:t>
            </a:r>
            <a:r>
              <a:rPr lang="tr-TR" dirty="0"/>
              <a:t>, 1999</a:t>
            </a:r>
          </a:p>
          <a:p>
            <a:r>
              <a:rPr lang="tr-TR" dirty="0" err="1"/>
              <a:t>Slotman</a:t>
            </a:r>
            <a:r>
              <a:rPr lang="tr-TR" dirty="0"/>
              <a:t>, 2015</a:t>
            </a:r>
          </a:p>
          <a:p>
            <a:r>
              <a:rPr lang="tr-TR" dirty="0"/>
              <a:t>Gore, 2017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978E1C2-4E49-2343-2D81-089FF5401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760" y="1473482"/>
            <a:ext cx="7050157" cy="30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28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8AD2D957-FFF4-1DC5-87CA-B2EA6FB7EEFB}"/>
              </a:ext>
            </a:extLst>
          </p:cNvPr>
          <p:cNvSpPr txBox="1"/>
          <p:nvPr/>
        </p:nvSpPr>
        <p:spPr>
          <a:xfrm>
            <a:off x="9084623" y="6404921"/>
            <a:ext cx="2861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400" i="1" dirty="0" err="1">
                <a:solidFill>
                  <a:srgbClr val="C00000"/>
                </a:solidFill>
              </a:rPr>
              <a:t>Rathod</a:t>
            </a:r>
            <a:r>
              <a:rPr lang="tr-TR" sz="1400" i="1" dirty="0">
                <a:solidFill>
                  <a:srgbClr val="C00000"/>
                </a:solidFill>
              </a:rPr>
              <a:t> S et al. EJC 2019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E8615F5C-A1B0-1999-2726-4691E34AD02C}"/>
                  </a:ext>
                </a:extLst>
              </p:cNvPr>
              <p:cNvSpPr txBox="1"/>
              <p:nvPr/>
            </p:nvSpPr>
            <p:spPr>
              <a:xfrm>
                <a:off x="291548" y="3220276"/>
                <a:ext cx="7659755" cy="2542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002060"/>
                    </a:solidFill>
                  </a:rPr>
                  <a:t>TRT ile PFS ↑ (p &lt; 0.0001) HR 0.72 (95% CI: 0.61-0.83, I2-0%). 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/>
                  <a:t>TRT ile ilk </a:t>
                </a:r>
                <a:r>
                  <a:rPr lang="tr-TR" dirty="0" err="1"/>
                  <a:t>progresyon</a:t>
                </a:r>
                <a:r>
                  <a:rPr lang="tr-TR" dirty="0"/>
                  <a:t> alanı olarak </a:t>
                </a:r>
                <a:r>
                  <a:rPr lang="tr-TR" dirty="0" err="1"/>
                  <a:t>torasik</a:t>
                </a:r>
                <a:r>
                  <a:rPr lang="tr-TR" dirty="0"/>
                  <a:t> </a:t>
                </a:r>
                <a:r>
                  <a:rPr lang="tr-TR" dirty="0" err="1"/>
                  <a:t>progresyon</a:t>
                </a:r>
                <a:r>
                  <a:rPr lang="tr-TR" dirty="0"/>
                  <a:t> riski ↓(p &lt; 0.001)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dirty="0"/>
                  <a:t>TRT ile PFS %28</a:t>
                </a:r>
                <a14:m>
                  <m:oMath xmlns:m="http://schemas.openxmlformats.org/officeDocument/2006/math">
                    <m:r>
                      <a:rPr lang="tr-T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endParaRPr lang="tr-TR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C00000"/>
                    </a:solidFill>
                  </a:rPr>
                  <a:t>TRT ile </a:t>
                </a:r>
                <a:r>
                  <a:rPr lang="tr-TR" b="1" dirty="0" err="1">
                    <a:solidFill>
                      <a:srgbClr val="C00000"/>
                    </a:solidFill>
                  </a:rPr>
                  <a:t>torasik</a:t>
                </a:r>
                <a:r>
                  <a:rPr lang="tr-TR" b="1" dirty="0">
                    <a:solidFill>
                      <a:srgbClr val="C00000"/>
                    </a:solidFill>
                  </a:rPr>
                  <a:t> </a:t>
                </a:r>
                <a:r>
                  <a:rPr lang="tr-TR" b="1" dirty="0" err="1">
                    <a:solidFill>
                      <a:srgbClr val="C00000"/>
                    </a:solidFill>
                  </a:rPr>
                  <a:t>progresyon</a:t>
                </a:r>
                <a:r>
                  <a:rPr lang="tr-TR" b="1" dirty="0">
                    <a:solidFill>
                      <a:srgbClr val="C00000"/>
                    </a:solidFill>
                  </a:rPr>
                  <a:t> %48↓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b="1" dirty="0">
                    <a:solidFill>
                      <a:srgbClr val="680204"/>
                    </a:solidFill>
                  </a:rPr>
                  <a:t> TRT ile </a:t>
                </a:r>
                <a:r>
                  <a:rPr lang="tr-TR" b="1" dirty="0" err="1">
                    <a:solidFill>
                      <a:srgbClr val="680204"/>
                    </a:solidFill>
                  </a:rPr>
                  <a:t>OS’da</a:t>
                </a:r>
                <a:r>
                  <a:rPr lang="tr-TR" b="1" dirty="0">
                    <a:solidFill>
                      <a:srgbClr val="680204"/>
                    </a:solidFill>
                  </a:rPr>
                  <a:t> anlamlı fark ⌀</a:t>
                </a:r>
              </a:p>
              <a:p>
                <a:pPr marL="342900" indent="-34290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b="1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tr-TR" b="1" dirty="0" err="1">
                    <a:solidFill>
                      <a:schemeClr val="accent6">
                        <a:lumMod val="50000"/>
                      </a:schemeClr>
                    </a:solidFill>
                  </a:rPr>
                  <a:t>Grad</a:t>
                </a:r>
                <a:r>
                  <a:rPr lang="tr-TR" b="1" dirty="0">
                    <a:solidFill>
                      <a:schemeClr val="accent6">
                        <a:lumMod val="50000"/>
                      </a:schemeClr>
                    </a:solidFill>
                  </a:rPr>
                  <a:t> 3 </a:t>
                </a:r>
                <a:r>
                  <a:rPr lang="tr-TR" b="1" dirty="0" err="1">
                    <a:solidFill>
                      <a:schemeClr val="accent6">
                        <a:lumMod val="50000"/>
                      </a:schemeClr>
                    </a:solidFill>
                  </a:rPr>
                  <a:t>toksisite</a:t>
                </a:r>
                <a:r>
                  <a:rPr lang="tr-TR" b="1" dirty="0">
                    <a:solidFill>
                      <a:schemeClr val="accent6">
                        <a:lumMod val="50000"/>
                      </a:schemeClr>
                    </a:solidFill>
                  </a:rPr>
                  <a:t> fark ⌀</a:t>
                </a:r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E8615F5C-A1B0-1999-2726-4691E34AD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3220276"/>
                <a:ext cx="7659755" cy="2542106"/>
              </a:xfrm>
              <a:prstGeom prst="rect">
                <a:avLst/>
              </a:prstGeom>
              <a:blipFill>
                <a:blip r:embed="rId3"/>
                <a:stretch>
                  <a:fillRect l="-663" b="-298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etin kutusu 9">
            <a:extLst>
              <a:ext uri="{FF2B5EF4-FFF2-40B4-BE49-F238E27FC236}">
                <a16:creationId xmlns:a16="http://schemas.microsoft.com/office/drawing/2014/main" id="{B3331686-3A0F-5BCF-743A-E6545F96B41E}"/>
              </a:ext>
            </a:extLst>
          </p:cNvPr>
          <p:cNvSpPr txBox="1"/>
          <p:nvPr/>
        </p:nvSpPr>
        <p:spPr>
          <a:xfrm>
            <a:off x="7792278" y="728861"/>
            <a:ext cx="3909392" cy="142962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tr-TR" sz="2000" b="1" dirty="0">
                <a:solidFill>
                  <a:schemeClr val="bg1"/>
                </a:solidFill>
              </a:rPr>
              <a:t>Cevap arayan sorular</a:t>
            </a:r>
          </a:p>
          <a:p>
            <a:pPr marL="800100" lvl="1" indent="-3429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000" b="1" dirty="0">
                <a:solidFill>
                  <a:schemeClr val="bg1"/>
                </a:solidFill>
              </a:rPr>
              <a:t>KT-RT sıralı? Eş zamanlı?</a:t>
            </a:r>
          </a:p>
          <a:p>
            <a:pPr marL="800100" lvl="1" indent="-342900"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000" b="1" dirty="0">
                <a:solidFill>
                  <a:schemeClr val="bg1"/>
                </a:solidFill>
              </a:rPr>
              <a:t>Optimal RT dozu</a:t>
            </a:r>
            <a:r>
              <a:rPr lang="tr-TR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A556BD87-7531-C42C-96EE-F62A61667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686" y="4128144"/>
            <a:ext cx="7631762" cy="22370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110A9BB9-59F6-84C8-F00A-3C1E35673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665"/>
            <a:ext cx="7659755" cy="299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22E855D5-F1FE-3F1B-D26F-334878B48770}"/>
              </a:ext>
            </a:extLst>
          </p:cNvPr>
          <p:cNvSpPr txBox="1"/>
          <p:nvPr/>
        </p:nvSpPr>
        <p:spPr>
          <a:xfrm>
            <a:off x="8263834" y="6453806"/>
            <a:ext cx="350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Palma</a:t>
            </a:r>
            <a:r>
              <a:rPr lang="tr-TR" sz="1600" i="1" dirty="0">
                <a:solidFill>
                  <a:srgbClr val="C00000"/>
                </a:solidFill>
              </a:rPr>
              <a:t> D et al. </a:t>
            </a:r>
            <a:r>
              <a:rPr lang="tr-TR" sz="1600" i="1" dirty="0" err="1">
                <a:solidFill>
                  <a:srgbClr val="C00000"/>
                </a:solidFill>
              </a:rPr>
              <a:t>Clin</a:t>
            </a:r>
            <a:r>
              <a:rPr lang="tr-TR" sz="1600" i="1" dirty="0">
                <a:solidFill>
                  <a:srgbClr val="C00000"/>
                </a:solidFill>
              </a:rPr>
              <a:t> </a:t>
            </a:r>
            <a:r>
              <a:rPr lang="tr-TR" sz="1600" i="1" dirty="0" err="1">
                <a:solidFill>
                  <a:srgbClr val="C00000"/>
                </a:solidFill>
              </a:rPr>
              <a:t>Lung</a:t>
            </a:r>
            <a:r>
              <a:rPr lang="tr-TR" sz="1600" i="1" dirty="0">
                <a:solidFill>
                  <a:srgbClr val="C00000"/>
                </a:solidFill>
              </a:rPr>
              <a:t> C, 2015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68BFE12-7102-889B-72EA-4B3C18CF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2311060"/>
            <a:ext cx="5923722" cy="4389696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EB3D3DE4-740D-77C0-1FFD-CC8C4EF0806D}"/>
              </a:ext>
            </a:extLst>
          </p:cNvPr>
          <p:cNvSpPr txBox="1"/>
          <p:nvPr/>
        </p:nvSpPr>
        <p:spPr>
          <a:xfrm>
            <a:off x="7294218" y="4558746"/>
            <a:ext cx="4195417" cy="1676741"/>
          </a:xfrm>
          <a:prstGeom prst="rect">
            <a:avLst/>
          </a:prstGeom>
          <a:gradFill flip="none" rotWithShape="1">
            <a:gsLst>
              <a:gs pos="0">
                <a:schemeClr val="bg2">
                  <a:shade val="30000"/>
                  <a:satMod val="115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/>
              <a:t>OS ve PFS katkısı var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/>
              <a:t>Optimal RT dozu?</a:t>
            </a:r>
          </a:p>
          <a:p>
            <a:pPr marL="285750" indent="-28575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 err="1"/>
              <a:t>Özefagus</a:t>
            </a:r>
            <a:r>
              <a:rPr lang="tr-TR" b="1" dirty="0"/>
              <a:t> </a:t>
            </a:r>
            <a:r>
              <a:rPr lang="tr-TR" b="1" dirty="0" err="1"/>
              <a:t>toksisitesi</a:t>
            </a:r>
            <a:r>
              <a:rPr lang="tr-TR" b="1" dirty="0"/>
              <a:t> !!!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55A16059-B1C2-8F0B-3C06-261D9177F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01"/>
            <a:ext cx="5923722" cy="206146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1A43595-1E9A-9CBC-9AF3-D7BE3AD44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722" y="244466"/>
            <a:ext cx="6268278" cy="2020561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45C1DB2F-5E71-4029-2612-ADBB16742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218" y="2357860"/>
            <a:ext cx="4195417" cy="205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04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6822449" y="6122073"/>
            <a:ext cx="2091739" cy="568296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tr-TR"/>
          </a:p>
        </p:txBody>
      </p:sp>
      <p:sp>
        <p:nvSpPr>
          <p:cNvPr id="228" name="TextShape 2"/>
          <p:cNvSpPr txBox="1"/>
          <p:nvPr/>
        </p:nvSpPr>
        <p:spPr>
          <a:xfrm>
            <a:off x="916920" y="701280"/>
            <a:ext cx="10865880" cy="11577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tr-TR" sz="3600" b="1" strike="noStrike" spc="-1" dirty="0" err="1">
                <a:solidFill>
                  <a:srgbClr val="C00000"/>
                </a:solidFill>
              </a:rPr>
              <a:t>Summary</a:t>
            </a:r>
            <a:r>
              <a:rPr lang="tr-TR" sz="3600" b="1" strike="noStrike" spc="-1" dirty="0">
                <a:solidFill>
                  <a:srgbClr val="C00000"/>
                </a:solidFill>
              </a:rPr>
              <a:t> of</a:t>
            </a:r>
            <a:r>
              <a:rPr lang="tr-TR" sz="3600" b="1" strike="noStrike" spc="-92" dirty="0">
                <a:solidFill>
                  <a:srgbClr val="C00000"/>
                </a:solidFill>
              </a:rPr>
              <a:t> </a:t>
            </a:r>
            <a:r>
              <a:rPr lang="tr-TR" sz="3600" b="1" strike="noStrike" spc="-1" dirty="0" err="1">
                <a:solidFill>
                  <a:srgbClr val="C00000"/>
                </a:solidFill>
              </a:rPr>
              <a:t>Recommendations</a:t>
            </a:r>
            <a:r>
              <a:rPr lang="tr-TR" sz="3600" b="1" strike="noStrike" spc="-1" dirty="0">
                <a:solidFill>
                  <a:srgbClr val="C00000"/>
                </a:solidFill>
              </a:rPr>
              <a:t>, ASTRO &amp; ASCO</a:t>
            </a:r>
            <a:endParaRPr lang="tr-TR" sz="3600" b="0" strike="noStrike" spc="-1" dirty="0">
              <a:solidFill>
                <a:srgbClr val="C00000"/>
              </a:solidFill>
            </a:endParaRPr>
          </a:p>
        </p:txBody>
      </p:sp>
      <p:sp>
        <p:nvSpPr>
          <p:cNvPr id="229" name="CustomShape 3"/>
          <p:cNvSpPr/>
          <p:nvPr/>
        </p:nvSpPr>
        <p:spPr>
          <a:xfrm>
            <a:off x="916920" y="6071544"/>
            <a:ext cx="5292720" cy="6188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324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6"/>
              </a:spcBef>
            </a:pPr>
            <a:r>
              <a:rPr lang="tr-TR" sz="1000" b="0" u="sng" strike="noStrike" spc="-7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hlinkClick r:id="rId4"/>
              </a:rPr>
              <a:t>www.asco.org/thoracic-cancer-guidelines </a:t>
            </a:r>
            <a:r>
              <a:rPr lang="tr-TR" sz="1000" b="0" strike="noStrike" spc="-1" dirty="0">
                <a:solidFill>
                  <a:srgbClr val="0000FF"/>
                </a:solidFill>
              </a:rPr>
              <a:t>©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American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Society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</a:t>
            </a:r>
            <a:r>
              <a:rPr lang="tr-TR" sz="1000" b="0" strike="noStrike" spc="-7" dirty="0">
                <a:solidFill>
                  <a:srgbClr val="0000FF"/>
                </a:solidFill>
              </a:rPr>
              <a:t>of 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Clinical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Oncology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(ASCO) </a:t>
            </a:r>
            <a:r>
              <a:rPr lang="tr-TR" sz="1000" b="0" strike="noStrike" spc="-7" dirty="0">
                <a:solidFill>
                  <a:srgbClr val="0000FF"/>
                </a:solidFill>
              </a:rPr>
              <a:t>2021. 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All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</a:t>
            </a:r>
            <a:r>
              <a:rPr lang="tr-TR" sz="1000" b="0" strike="noStrike" spc="-7" dirty="0" err="1">
                <a:solidFill>
                  <a:srgbClr val="0000FF"/>
                </a:solidFill>
              </a:rPr>
              <a:t>rights</a:t>
            </a:r>
            <a:r>
              <a:rPr lang="tr-TR" sz="1000" b="0" strike="noStrike" spc="-7" dirty="0">
                <a:solidFill>
                  <a:srgbClr val="0000FF"/>
                </a:solidFill>
              </a:rPr>
              <a:t> </a:t>
            </a:r>
            <a:r>
              <a:rPr lang="tr-TR" sz="1000" b="0" strike="noStrike" spc="-7" dirty="0" err="1">
                <a:solidFill>
                  <a:srgbClr val="0000FF"/>
                </a:solidFill>
              </a:rPr>
              <a:t>reserved</a:t>
            </a:r>
            <a:r>
              <a:rPr lang="tr-TR" sz="1000" b="0" strike="noStrike" spc="-7" dirty="0">
                <a:solidFill>
                  <a:srgbClr val="0000FF"/>
                </a:solidFill>
              </a:rPr>
              <a:t> </a:t>
            </a:r>
            <a:r>
              <a:rPr lang="tr-TR" sz="1000" b="0" strike="noStrike" spc="-7" dirty="0" err="1">
                <a:solidFill>
                  <a:srgbClr val="0000FF"/>
                </a:solidFill>
              </a:rPr>
              <a:t>worldwide</a:t>
            </a:r>
            <a:r>
              <a:rPr lang="tr-TR" sz="1000" b="0" strike="noStrike" spc="-7" dirty="0">
                <a:solidFill>
                  <a:srgbClr val="0000FF"/>
                </a:solidFill>
              </a:rPr>
              <a:t>.  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For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</a:t>
            </a:r>
            <a:r>
              <a:rPr lang="tr-TR" sz="1000" b="0" strike="noStrike" spc="-1" dirty="0" err="1">
                <a:solidFill>
                  <a:srgbClr val="0000FF"/>
                </a:solidFill>
              </a:rPr>
              <a:t>licensing</a:t>
            </a:r>
            <a:r>
              <a:rPr lang="tr-TR" sz="1000" b="0" strike="noStrike" spc="-1" dirty="0">
                <a:solidFill>
                  <a:srgbClr val="0000FF"/>
                </a:solidFill>
              </a:rPr>
              <a:t> </a:t>
            </a:r>
            <a:r>
              <a:rPr lang="tr-TR" sz="1000" b="0" strike="noStrike" spc="-7" dirty="0" err="1">
                <a:solidFill>
                  <a:srgbClr val="0000FF"/>
                </a:solidFill>
              </a:rPr>
              <a:t>opportunities</a:t>
            </a:r>
            <a:r>
              <a:rPr lang="tr-TR" sz="1000" b="0" strike="noStrike" spc="-7" dirty="0">
                <a:solidFill>
                  <a:srgbClr val="0000FF"/>
                </a:solidFill>
              </a:rPr>
              <a:t>, </a:t>
            </a:r>
            <a:r>
              <a:rPr lang="tr-TR" sz="1000" b="0" strike="noStrike" spc="-7" dirty="0" err="1">
                <a:solidFill>
                  <a:srgbClr val="0000FF"/>
                </a:solidFill>
              </a:rPr>
              <a:t>contact</a:t>
            </a:r>
            <a:r>
              <a:rPr lang="tr-TR" sz="1000" b="0" strike="noStrike" spc="9" dirty="0">
                <a:solidFill>
                  <a:srgbClr val="0000FF"/>
                </a:solidFill>
              </a:rPr>
              <a:t> </a:t>
            </a:r>
            <a:r>
              <a:rPr lang="tr-TR" sz="1000" b="0" u="sng" strike="noStrike" spc="-7" dirty="0">
                <a:solidFill>
                  <a:srgbClr val="0000FF"/>
                </a:solidFill>
                <a:uFill>
                  <a:solidFill>
                    <a:srgbClr val="0462C1"/>
                  </a:solidFill>
                </a:uFill>
                <a:hlinkClick r:id="rId5"/>
              </a:rPr>
              <a:t>licensing@asco.org</a:t>
            </a:r>
            <a:endParaRPr lang="tr-TR" sz="1000" b="0" u="sng" strike="noStrike" spc="-7" dirty="0">
              <a:solidFill>
                <a:srgbClr val="0000FF"/>
              </a:solidFill>
              <a:uFill>
                <a:solidFill>
                  <a:srgbClr val="0462C1"/>
                </a:solidFill>
              </a:uFill>
            </a:endParaRPr>
          </a:p>
          <a:p>
            <a:pPr marL="12600">
              <a:lnSpc>
                <a:spcPct val="100000"/>
              </a:lnSpc>
              <a:spcBef>
                <a:spcPts val="26"/>
              </a:spcBef>
            </a:pPr>
            <a:endParaRPr lang="tr-TR" sz="1000" b="0" u="sng" strike="noStrike" spc="-7" dirty="0">
              <a:solidFill>
                <a:srgbClr val="0000FF"/>
              </a:solidFill>
              <a:uFill>
                <a:solidFill>
                  <a:srgbClr val="0462C1"/>
                </a:solidFill>
              </a:uFill>
            </a:endParaRPr>
          </a:p>
          <a:p>
            <a:pPr marL="12600">
              <a:lnSpc>
                <a:spcPct val="100000"/>
              </a:lnSpc>
              <a:spcBef>
                <a:spcPts val="26"/>
              </a:spcBef>
            </a:pPr>
            <a:r>
              <a:rPr lang="en-US" sz="1000" b="0" u="sng" strike="noStrike" spc="-1" dirty="0">
                <a:solidFill>
                  <a:srgbClr val="0000FF"/>
                </a:solidFill>
                <a:uFillTx/>
                <a:hlinkClick r:id="rId6"/>
              </a:rPr>
              <a:t>https://www.practicalradonc.org/article/S1879-8500(20)30053-9/fulltext</a:t>
            </a:r>
            <a:r>
              <a:rPr lang="en-US" sz="1000" b="0" strike="noStrike" spc="-1" dirty="0">
                <a:solidFill>
                  <a:srgbClr val="000000"/>
                </a:solidFill>
              </a:rPr>
              <a:t>;</a:t>
            </a:r>
            <a:endParaRPr lang="tr-TR" sz="1000" b="0" strike="noStrike" spc="-1" dirty="0"/>
          </a:p>
        </p:txBody>
      </p:sp>
      <p:sp>
        <p:nvSpPr>
          <p:cNvPr id="230" name="CustomShape 4"/>
          <p:cNvSpPr/>
          <p:nvPr/>
        </p:nvSpPr>
        <p:spPr>
          <a:xfrm>
            <a:off x="11602080" y="286200"/>
            <a:ext cx="180720" cy="19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tr-TR" sz="1200" b="1" strike="noStrike" spc="-1">
                <a:solidFill>
                  <a:srgbClr val="0076A9"/>
                </a:solidFill>
                <a:latin typeface="Calibri"/>
              </a:rPr>
              <a:t>21</a:t>
            </a:r>
            <a:endParaRPr lang="tr-TR" sz="1200" b="0" strike="noStrike" spc="-1">
              <a:latin typeface="Arial"/>
            </a:endParaRPr>
          </a:p>
        </p:txBody>
      </p:sp>
      <p:graphicFrame>
        <p:nvGraphicFramePr>
          <p:cNvPr id="231" name="Table 5"/>
          <p:cNvGraphicFramePr/>
          <p:nvPr/>
        </p:nvGraphicFramePr>
        <p:xfrm>
          <a:off x="8867520" y="2110680"/>
          <a:ext cx="2988200" cy="937260"/>
        </p:xfrm>
        <a:graphic>
          <a:graphicData uri="http://schemas.openxmlformats.org/drawingml/2006/table">
            <a:tbl>
              <a:tblPr/>
              <a:tblGrid>
                <a:gridCol w="1389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120">
                <a:tc>
                  <a:txBody>
                    <a:bodyPr/>
                    <a:lstStyle/>
                    <a:p>
                      <a:pPr marL="3240" algn="ctr">
                        <a:lnSpc>
                          <a:spcPct val="100000"/>
                        </a:lnSpc>
                        <a:spcBef>
                          <a:spcPts val="964"/>
                        </a:spcBef>
                      </a:pP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Evidence</a:t>
                      </a:r>
                      <a:r>
                        <a:rPr lang="tr-TR" sz="1050" b="1" strike="noStrike" spc="-4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tr-TR" sz="105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Quality</a:t>
                      </a:r>
                      <a:endParaRPr lang="tr-TR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7EB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33920" indent="207000">
                        <a:lnSpc>
                          <a:spcPct val="100000"/>
                        </a:lnSpc>
                        <a:spcBef>
                          <a:spcPts val="329"/>
                        </a:spcBef>
                      </a:pP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Strength of  Recom</a:t>
                      </a:r>
                      <a:r>
                        <a:rPr lang="tr-TR" sz="105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m</a:t>
                      </a: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enda</a:t>
                      </a:r>
                      <a:r>
                        <a:rPr lang="tr-TR" sz="105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lang="tr-TR" sz="105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io</a:t>
                      </a: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  <a:endParaRPr lang="tr-TR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7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 marL="252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tr-TR" sz="1600" b="0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High</a:t>
                      </a:r>
                      <a:endParaRPr lang="tr-T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397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tr-TR" sz="1600" b="0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Strong</a:t>
                      </a:r>
                      <a:endParaRPr lang="tr-T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2" name="Table 6"/>
          <p:cNvGraphicFramePr/>
          <p:nvPr/>
        </p:nvGraphicFramePr>
        <p:xfrm>
          <a:off x="8867520" y="3978360"/>
          <a:ext cx="2988200" cy="937260"/>
        </p:xfrm>
        <a:graphic>
          <a:graphicData uri="http://schemas.openxmlformats.org/drawingml/2006/table">
            <a:tbl>
              <a:tblPr/>
              <a:tblGrid>
                <a:gridCol w="1389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120">
                <a:tc>
                  <a:txBody>
                    <a:bodyPr/>
                    <a:lstStyle/>
                    <a:p>
                      <a:pPr marL="324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Evidence</a:t>
                      </a:r>
                      <a:r>
                        <a:rPr lang="tr-TR" sz="1050" b="1" strike="noStrike" spc="-46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tr-TR" sz="105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Quality</a:t>
                      </a:r>
                      <a:endParaRPr lang="tr-TR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7EB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33920" indent="20700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Strength of  Recom</a:t>
                      </a:r>
                      <a:r>
                        <a:rPr lang="tr-TR" sz="105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m</a:t>
                      </a: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enda</a:t>
                      </a:r>
                      <a:r>
                        <a:rPr lang="tr-TR" sz="1050" b="1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t</a:t>
                      </a:r>
                      <a:r>
                        <a:rPr lang="tr-TR" sz="1050" b="1" strike="noStrike" spc="-12">
                          <a:solidFill>
                            <a:srgbClr val="000000"/>
                          </a:solidFill>
                          <a:latin typeface="Arial"/>
                        </a:rPr>
                        <a:t>io</a:t>
                      </a:r>
                      <a:r>
                        <a:rPr lang="tr-TR" sz="105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  <a:endParaRPr lang="tr-TR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7E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 marL="1800" algn="ctr">
                        <a:lnSpc>
                          <a:spcPct val="100000"/>
                        </a:lnSpc>
                        <a:spcBef>
                          <a:spcPts val="326"/>
                        </a:spcBef>
                      </a:pPr>
                      <a:r>
                        <a:rPr lang="tr-TR" sz="1600" b="0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Moderate</a:t>
                      </a:r>
                      <a:endParaRPr lang="tr-T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187200">
                        <a:lnSpc>
                          <a:spcPct val="100000"/>
                        </a:lnSpc>
                        <a:spcBef>
                          <a:spcPts val="326"/>
                        </a:spcBef>
                      </a:pPr>
                      <a:r>
                        <a:rPr lang="tr-TR" sz="1600" b="0" strike="noStrike" spc="-7">
                          <a:solidFill>
                            <a:srgbClr val="000000"/>
                          </a:solidFill>
                          <a:latin typeface="Arial"/>
                        </a:rPr>
                        <a:t>Conditional</a:t>
                      </a:r>
                      <a:endParaRPr lang="tr-TR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3" name="CustomShape 7"/>
          <p:cNvSpPr/>
          <p:nvPr/>
        </p:nvSpPr>
        <p:spPr>
          <a:xfrm>
            <a:off x="389520" y="1788664"/>
            <a:ext cx="8211141" cy="39907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>
            <a:spAutoFit/>
          </a:bodyPr>
          <a:lstStyle/>
          <a:p>
            <a:pPr marL="539640">
              <a:lnSpc>
                <a:spcPct val="100000"/>
              </a:lnSpc>
              <a:spcBef>
                <a:spcPts val="99"/>
              </a:spcBef>
              <a:buClr>
                <a:srgbClr val="C00000"/>
              </a:buClr>
            </a:pPr>
            <a:r>
              <a:rPr lang="tr-TR" sz="2400" b="1" strike="noStrike" spc="-7" dirty="0" err="1">
                <a:solidFill>
                  <a:srgbClr val="C00000"/>
                </a:solidFill>
              </a:rPr>
              <a:t>Recommendation</a:t>
            </a:r>
            <a:r>
              <a:rPr lang="tr-TR" sz="2400" b="1" strike="noStrike" spc="-7" dirty="0">
                <a:solidFill>
                  <a:srgbClr val="C00000"/>
                </a:solidFill>
              </a:rPr>
              <a:t> 4.1</a:t>
            </a:r>
            <a:endParaRPr lang="tr-TR" sz="2400" b="0" strike="noStrike" spc="-1" dirty="0">
              <a:solidFill>
                <a:srgbClr val="C00000"/>
              </a:solidFill>
            </a:endParaRPr>
          </a:p>
          <a:p>
            <a:pPr marL="539640">
              <a:lnSpc>
                <a:spcPct val="100000"/>
              </a:lnSpc>
              <a:buClr>
                <a:srgbClr val="C00000"/>
              </a:buClr>
            </a:pPr>
            <a:endParaRPr lang="tr-TR" sz="2400" b="0" strike="noStrike" spc="-1" dirty="0"/>
          </a:p>
          <a:p>
            <a:pPr marL="768240" indent="-228240">
              <a:lnSpc>
                <a:spcPts val="2160"/>
              </a:lnSpc>
              <a:buClr>
                <a:srgbClr val="C00000"/>
              </a:buClr>
              <a:buFont typeface="Symbol" charset="2"/>
              <a:buChar char=""/>
            </a:pPr>
            <a:r>
              <a:rPr lang="tr-TR" sz="2000" b="0" strike="noStrike" spc="-1" dirty="0" err="1"/>
              <a:t>For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patients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with</a:t>
            </a:r>
            <a:r>
              <a:rPr lang="tr-TR" sz="2000" b="0" strike="noStrike" spc="-1" dirty="0"/>
              <a:t> ES-SCLC </a:t>
            </a:r>
            <a:r>
              <a:rPr lang="tr-TR" sz="2000" b="0" strike="noStrike" spc="-1" dirty="0" err="1"/>
              <a:t>with</a:t>
            </a:r>
            <a:r>
              <a:rPr lang="tr-TR" sz="2000" b="0" strike="noStrike" spc="-1" dirty="0"/>
              <a:t> a </a:t>
            </a:r>
            <a:r>
              <a:rPr lang="tr-TR" sz="2000" b="0" strike="noStrike" spc="-1" dirty="0" err="1"/>
              <a:t>response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to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chemotherapy</a:t>
            </a:r>
            <a:r>
              <a:rPr lang="tr-TR" sz="2000" b="0" strike="noStrike" spc="-185" dirty="0"/>
              <a:t> </a:t>
            </a:r>
            <a:r>
              <a:rPr lang="tr-TR" sz="2000" b="0" strike="noStrike" spc="-1" dirty="0" err="1"/>
              <a:t>alone</a:t>
            </a:r>
            <a:r>
              <a:rPr lang="tr-TR" sz="2000" b="0" strike="noStrike" spc="-1" dirty="0"/>
              <a:t>  </a:t>
            </a:r>
            <a:r>
              <a:rPr lang="tr-TR" sz="2000" b="1" strike="noStrike" spc="-1" dirty="0">
                <a:solidFill>
                  <a:srgbClr val="C00000"/>
                </a:solidFill>
              </a:rPr>
              <a:t>but </a:t>
            </a:r>
            <a:r>
              <a:rPr lang="tr-TR" sz="2000" b="1" strike="noStrike" spc="-1" dirty="0" err="1">
                <a:solidFill>
                  <a:srgbClr val="C00000"/>
                </a:solidFill>
              </a:rPr>
              <a:t>residual</a:t>
            </a:r>
            <a:r>
              <a:rPr lang="tr-TR" sz="2000" b="1" strike="noStrike" spc="-1" dirty="0">
                <a:solidFill>
                  <a:srgbClr val="C00000"/>
                </a:solidFill>
              </a:rPr>
              <a:t> </a:t>
            </a:r>
            <a:r>
              <a:rPr lang="tr-TR" sz="2000" b="1" strike="noStrike" spc="-1" dirty="0" err="1">
                <a:solidFill>
                  <a:srgbClr val="C00000"/>
                </a:solidFill>
              </a:rPr>
              <a:t>tumor</a:t>
            </a:r>
            <a:r>
              <a:rPr lang="tr-TR" sz="2000" b="1" strike="noStrike" spc="-1" dirty="0">
                <a:solidFill>
                  <a:srgbClr val="C00000"/>
                </a:solidFill>
              </a:rPr>
              <a:t> in </a:t>
            </a:r>
            <a:r>
              <a:rPr lang="tr-TR" sz="2000" b="1" strike="noStrike" spc="-7" dirty="0" err="1">
                <a:solidFill>
                  <a:srgbClr val="C00000"/>
                </a:solidFill>
              </a:rPr>
              <a:t>the</a:t>
            </a:r>
            <a:r>
              <a:rPr lang="tr-TR" sz="2000" b="1" strike="noStrike" spc="-7" dirty="0">
                <a:solidFill>
                  <a:srgbClr val="C00000"/>
                </a:solidFill>
              </a:rPr>
              <a:t> </a:t>
            </a:r>
            <a:r>
              <a:rPr lang="tr-TR" sz="2000" b="1" strike="noStrike" spc="-1" dirty="0" err="1">
                <a:solidFill>
                  <a:srgbClr val="C00000"/>
                </a:solidFill>
              </a:rPr>
              <a:t>thorax</a:t>
            </a:r>
            <a:r>
              <a:rPr lang="tr-TR" sz="2000" b="1" strike="noStrike" spc="-1" dirty="0">
                <a:solidFill>
                  <a:srgbClr val="C00000"/>
                </a:solidFill>
              </a:rPr>
              <a:t>, </a:t>
            </a:r>
            <a:r>
              <a:rPr lang="tr-TR" sz="2000" b="1" strike="noStrike" spc="-1" dirty="0" err="1">
                <a:solidFill>
                  <a:srgbClr val="C00000"/>
                </a:solidFill>
              </a:rPr>
              <a:t>thoracic</a:t>
            </a:r>
            <a:r>
              <a:rPr lang="tr-TR" sz="2000" b="1" strike="noStrike" spc="-1" dirty="0">
                <a:solidFill>
                  <a:srgbClr val="C00000"/>
                </a:solidFill>
              </a:rPr>
              <a:t> </a:t>
            </a:r>
            <a:r>
              <a:rPr lang="tr-TR" sz="2000" b="1" strike="noStrike" spc="-15" dirty="0">
                <a:solidFill>
                  <a:srgbClr val="C00000"/>
                </a:solidFill>
              </a:rPr>
              <a:t>RT </a:t>
            </a:r>
            <a:r>
              <a:rPr lang="tr-TR" sz="2000" b="1" strike="noStrike" spc="-1" dirty="0">
                <a:solidFill>
                  <a:srgbClr val="C00000"/>
                </a:solidFill>
              </a:rPr>
              <a:t>is</a:t>
            </a:r>
            <a:r>
              <a:rPr lang="tr-TR" sz="2000" b="1" strike="noStrike" spc="-185" dirty="0">
                <a:solidFill>
                  <a:srgbClr val="C00000"/>
                </a:solidFill>
              </a:rPr>
              <a:t> </a:t>
            </a:r>
            <a:r>
              <a:rPr lang="tr-TR" sz="2000" b="1" strike="noStrike" spc="-1" dirty="0" err="1">
                <a:solidFill>
                  <a:srgbClr val="C00000"/>
                </a:solidFill>
              </a:rPr>
              <a:t>recommended</a:t>
            </a:r>
            <a:r>
              <a:rPr lang="tr-TR" sz="2000" b="1" strike="noStrike" spc="-1" dirty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endParaRPr lang="tr-TR" sz="2000" b="0" strike="noStrike" spc="-1" dirty="0"/>
          </a:p>
          <a:p>
            <a:pPr marL="479520">
              <a:lnSpc>
                <a:spcPct val="100000"/>
              </a:lnSpc>
              <a:spcBef>
                <a:spcPts val="1454"/>
              </a:spcBef>
              <a:buClr>
                <a:srgbClr val="C00000"/>
              </a:buClr>
            </a:pPr>
            <a:r>
              <a:rPr lang="tr-TR" sz="2400" b="1" strike="noStrike" spc="-7" dirty="0" err="1">
                <a:solidFill>
                  <a:srgbClr val="C00000"/>
                </a:solidFill>
              </a:rPr>
              <a:t>Recommendation</a:t>
            </a:r>
            <a:r>
              <a:rPr lang="tr-TR" sz="2400" b="1" strike="noStrike" spc="-7" dirty="0">
                <a:solidFill>
                  <a:srgbClr val="C00000"/>
                </a:solidFill>
              </a:rPr>
              <a:t> 4.2</a:t>
            </a:r>
            <a:endParaRPr lang="tr-TR" sz="2400" b="0" strike="noStrike" spc="-1" dirty="0">
              <a:solidFill>
                <a:srgbClr val="C00000"/>
              </a:solidFill>
            </a:endParaRPr>
          </a:p>
          <a:p>
            <a:pPr marL="479520">
              <a:lnSpc>
                <a:spcPct val="100000"/>
              </a:lnSpc>
              <a:spcBef>
                <a:spcPts val="6"/>
              </a:spcBef>
              <a:buClr>
                <a:srgbClr val="C00000"/>
              </a:buClr>
            </a:pPr>
            <a:endParaRPr lang="tr-TR" sz="2400" b="0" strike="noStrike" spc="-1" dirty="0"/>
          </a:p>
          <a:p>
            <a:pPr marL="708120" indent="-228240">
              <a:lnSpc>
                <a:spcPts val="2160"/>
              </a:lnSpc>
              <a:buClr>
                <a:srgbClr val="C00000"/>
              </a:buClr>
              <a:buFont typeface="Symbol" charset="2"/>
              <a:buChar char=""/>
            </a:pPr>
            <a:r>
              <a:rPr lang="tr-TR" sz="2000" b="0" strike="noStrike" spc="-1" dirty="0" err="1"/>
              <a:t>For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patients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with</a:t>
            </a:r>
            <a:r>
              <a:rPr lang="tr-TR" sz="2000" b="0" strike="noStrike" spc="-1" dirty="0"/>
              <a:t> ES-SCLC </a:t>
            </a:r>
            <a:r>
              <a:rPr lang="tr-TR" sz="2000" b="0" strike="noStrike" spc="-1" dirty="0" err="1"/>
              <a:t>with</a:t>
            </a:r>
            <a:r>
              <a:rPr lang="tr-TR" sz="2000" b="0" strike="noStrike" spc="-1" dirty="0"/>
              <a:t> a </a:t>
            </a:r>
            <a:r>
              <a:rPr lang="tr-TR" sz="2000" b="0" strike="noStrike" spc="-1" dirty="0" err="1"/>
              <a:t>response</a:t>
            </a:r>
            <a:r>
              <a:rPr lang="tr-TR" sz="2000" b="0" strike="noStrike" spc="-1" dirty="0"/>
              <a:t> </a:t>
            </a:r>
            <a:r>
              <a:rPr lang="tr-TR" sz="2000" b="0" strike="noStrike" spc="-1" dirty="0" err="1"/>
              <a:t>to</a:t>
            </a:r>
            <a:r>
              <a:rPr lang="tr-TR" sz="2000" b="0" strike="noStrike" spc="-145" dirty="0"/>
              <a:t> </a:t>
            </a:r>
            <a:r>
              <a:rPr lang="tr-TR" sz="2000" b="0" strike="noStrike" spc="-1" dirty="0" err="1"/>
              <a:t>chemotherapy</a:t>
            </a:r>
            <a:r>
              <a:rPr lang="tr-TR" sz="2000" b="0" strike="noStrike" spc="-1" dirty="0"/>
              <a:t>  </a:t>
            </a:r>
            <a:r>
              <a:rPr lang="tr-TR" sz="2000" b="0" strike="noStrike" spc="-1" dirty="0" err="1"/>
              <a:t>alone</a:t>
            </a:r>
            <a:r>
              <a:rPr lang="tr-TR" sz="2000" b="0" strike="noStrike" spc="-1" dirty="0"/>
              <a:t>, </a:t>
            </a:r>
            <a:r>
              <a:rPr lang="tr-TR" sz="2000" b="0" strike="noStrike" spc="-1" dirty="0" err="1"/>
              <a:t>thoracic</a:t>
            </a:r>
            <a:r>
              <a:rPr lang="tr-TR" sz="2000" b="0" strike="noStrike" spc="-1" dirty="0"/>
              <a:t> </a:t>
            </a:r>
            <a:r>
              <a:rPr lang="tr-TR" sz="2000" b="0" strike="noStrike" spc="-15" dirty="0"/>
              <a:t>RT </a:t>
            </a:r>
            <a:r>
              <a:rPr lang="tr-TR" sz="2000" b="0" strike="noStrike" spc="-7" dirty="0" err="1"/>
              <a:t>to</a:t>
            </a:r>
            <a:r>
              <a:rPr lang="tr-TR" sz="2000" b="0" strike="noStrike" spc="-7" dirty="0"/>
              <a:t> </a:t>
            </a:r>
            <a:r>
              <a:rPr lang="tr-TR" sz="2000" b="0" strike="noStrike" spc="-1" dirty="0"/>
              <a:t>a </a:t>
            </a:r>
            <a:r>
              <a:rPr lang="tr-TR" sz="2000" b="0" strike="noStrike" spc="-1" dirty="0" err="1">
                <a:solidFill>
                  <a:srgbClr val="7030A0"/>
                </a:solidFill>
              </a:rPr>
              <a:t>dose</a:t>
            </a:r>
            <a:r>
              <a:rPr lang="tr-TR" sz="2000" b="0" strike="noStrike" spc="-1" dirty="0">
                <a:solidFill>
                  <a:srgbClr val="7030A0"/>
                </a:solidFill>
              </a:rPr>
              <a:t> of 3,000 </a:t>
            </a:r>
            <a:r>
              <a:rPr lang="tr-TR" sz="2000" b="0" strike="noStrike" spc="-1" dirty="0" err="1">
                <a:solidFill>
                  <a:srgbClr val="7030A0"/>
                </a:solidFill>
              </a:rPr>
              <a:t>cGy</a:t>
            </a:r>
            <a:r>
              <a:rPr lang="tr-TR" sz="2000" b="0" strike="noStrike" spc="-1" dirty="0">
                <a:solidFill>
                  <a:srgbClr val="7030A0"/>
                </a:solidFill>
              </a:rPr>
              <a:t> in 10 </a:t>
            </a:r>
            <a:r>
              <a:rPr lang="tr-TR" sz="2000" b="0" strike="noStrike" spc="-1" dirty="0" err="1">
                <a:solidFill>
                  <a:srgbClr val="7030A0"/>
                </a:solidFill>
              </a:rPr>
              <a:t>fractions</a:t>
            </a:r>
            <a:r>
              <a:rPr lang="tr-TR" sz="2000" b="0" strike="noStrike" spc="-1" dirty="0">
                <a:solidFill>
                  <a:srgbClr val="7030A0"/>
                </a:solidFill>
              </a:rPr>
              <a:t> is  </a:t>
            </a:r>
            <a:r>
              <a:rPr lang="tr-TR" sz="2000" b="0" strike="noStrike" spc="-1" dirty="0" err="1"/>
              <a:t>conditionally</a:t>
            </a:r>
            <a:r>
              <a:rPr lang="tr-TR" sz="2000" b="0" strike="noStrike" spc="-15" dirty="0"/>
              <a:t> </a:t>
            </a:r>
            <a:r>
              <a:rPr lang="tr-TR" sz="2000" b="0" strike="noStrike" spc="-1" dirty="0" err="1"/>
              <a:t>recommended</a:t>
            </a:r>
            <a:r>
              <a:rPr lang="tr-TR" sz="2000" b="0" strike="noStrike" spc="-1" dirty="0"/>
              <a:t> </a:t>
            </a:r>
            <a:r>
              <a:rPr lang="tr-TR" b="1" i="1" strike="noStrike" spc="-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tr-TR" b="1" i="1" strike="noStrike" spc="-1" dirty="0" err="1">
                <a:solidFill>
                  <a:schemeClr val="accent1">
                    <a:lumMod val="75000"/>
                  </a:schemeClr>
                </a:solidFill>
              </a:rPr>
              <a:t>good</a:t>
            </a:r>
            <a:r>
              <a:rPr lang="tr-TR" b="1" i="1" strike="noStrike" spc="-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i="1" strike="noStrike" spc="-1" dirty="0" err="1">
                <a:solidFill>
                  <a:schemeClr val="accent1">
                    <a:lumMod val="75000"/>
                  </a:schemeClr>
                </a:solidFill>
              </a:rPr>
              <a:t>perf</a:t>
            </a:r>
            <a:r>
              <a:rPr lang="tr-TR" b="1" i="1" strike="noStrike" spc="-1" dirty="0">
                <a:solidFill>
                  <a:schemeClr val="accent1">
                    <a:lumMod val="75000"/>
                  </a:schemeClr>
                </a:solidFill>
              </a:rPr>
              <a:t> &amp;</a:t>
            </a:r>
            <a:r>
              <a:rPr lang="tr-TR" b="1" i="1" strike="noStrike" spc="-1" dirty="0" err="1">
                <a:solidFill>
                  <a:schemeClr val="accent1">
                    <a:lumMod val="75000"/>
                  </a:schemeClr>
                </a:solidFill>
              </a:rPr>
              <a:t>excellent</a:t>
            </a:r>
            <a:r>
              <a:rPr lang="tr-TR" b="1" i="1" strike="noStrike" spc="-1" dirty="0">
                <a:solidFill>
                  <a:schemeClr val="accent1">
                    <a:lumMod val="75000"/>
                  </a:schemeClr>
                </a:solidFill>
              </a:rPr>
              <a:t> CT </a:t>
            </a:r>
            <a:r>
              <a:rPr lang="tr-TR" b="1" i="1" strike="noStrike" spc="-1" dirty="0" err="1">
                <a:solidFill>
                  <a:schemeClr val="accent1">
                    <a:lumMod val="75000"/>
                  </a:schemeClr>
                </a:solidFill>
              </a:rPr>
              <a:t>response</a:t>
            </a:r>
            <a:r>
              <a:rPr lang="tr-TR" b="1" i="1" strike="noStrike" spc="-1" dirty="0">
                <a:solidFill>
                  <a:schemeClr val="accent1">
                    <a:lumMod val="75000"/>
                  </a:schemeClr>
                </a:solidFill>
              </a:rPr>
              <a:t> ↑</a:t>
            </a:r>
            <a:r>
              <a:rPr lang="tr-TR" b="1" i="1" strike="noStrike" spc="-1" dirty="0" err="1">
                <a:solidFill>
                  <a:schemeClr val="accent1">
                    <a:lumMod val="75000"/>
                  </a:schemeClr>
                </a:solidFill>
              </a:rPr>
              <a:t>doses</a:t>
            </a:r>
            <a:r>
              <a:rPr lang="tr-TR" b="1" i="1" strike="noStrike" spc="-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708120" indent="-228960">
              <a:lnSpc>
                <a:spcPts val="2256"/>
              </a:lnSpc>
              <a:buClr>
                <a:srgbClr val="C00000"/>
              </a:buClr>
              <a:buFont typeface="Arial"/>
              <a:buChar char="•"/>
            </a:pPr>
            <a:r>
              <a:rPr lang="tr-TR" sz="2000" b="1" i="1" strike="noStrike" spc="-7" dirty="0" err="1">
                <a:solidFill>
                  <a:schemeClr val="accent6">
                    <a:lumMod val="50000"/>
                  </a:schemeClr>
                </a:solidFill>
              </a:rPr>
              <a:t>Implementation</a:t>
            </a:r>
            <a:r>
              <a:rPr lang="tr-TR" sz="2000" b="1" i="1" strike="noStrike" spc="-7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i="1" strike="noStrike" spc="-1" dirty="0" err="1">
                <a:solidFill>
                  <a:schemeClr val="accent6">
                    <a:lumMod val="50000"/>
                  </a:schemeClr>
                </a:solidFill>
              </a:rPr>
              <a:t>Remark</a:t>
            </a:r>
            <a:r>
              <a:rPr lang="tr-TR" sz="2000" b="1" i="1" strike="noStrike" spc="-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In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patients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expected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to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have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a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prolonged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survival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higher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doses</a:t>
            </a:r>
            <a:r>
              <a:rPr lang="tr-TR" sz="2000" b="1" strike="noStrike" spc="-197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</a:rPr>
              <a:t>may</a:t>
            </a:r>
            <a:r>
              <a:rPr lang="tr-TR" sz="2000" b="1" spc="-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2000" b="1" strike="noStrike" spc="-1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002456"/>
                  </a:solidFill>
                </a:uFill>
              </a:rPr>
              <a:t>be</a:t>
            </a:r>
            <a:r>
              <a:rPr lang="tr-TR" sz="2000" b="1" strike="noStrike" spc="-86" dirty="0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002456"/>
                  </a:solidFill>
                </a:uFill>
              </a:rPr>
              <a:t> </a:t>
            </a:r>
            <a:r>
              <a:rPr lang="tr-TR" sz="2000" b="1" strike="noStrike" spc="-1" dirty="0" err="1">
                <a:solidFill>
                  <a:schemeClr val="accent6">
                    <a:lumMod val="50000"/>
                  </a:schemeClr>
                </a:solidFill>
                <a:uFill>
                  <a:solidFill>
                    <a:srgbClr val="002456"/>
                  </a:solidFill>
                </a:uFill>
              </a:rPr>
              <a:t>appropriate</a:t>
            </a:r>
            <a:r>
              <a:rPr lang="tr-TR" sz="2000" b="1" strike="noStrike" spc="-1" dirty="0">
                <a:solidFill>
                  <a:srgbClr val="C00000"/>
                </a:solidFill>
                <a:uFill>
                  <a:solidFill>
                    <a:srgbClr val="002456"/>
                  </a:solidFill>
                </a:uFill>
                <a:latin typeface="Arial"/>
              </a:rPr>
              <a:t>	</a:t>
            </a:r>
            <a:endParaRPr lang="tr-TR" sz="2000" b="1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2" name="object 9">
            <a:extLst>
              <a:ext uri="{FF2B5EF4-FFF2-40B4-BE49-F238E27FC236}">
                <a16:creationId xmlns:a16="http://schemas.microsoft.com/office/drawing/2014/main" id="{D6AB0C4C-15A5-50B1-25BA-4E0888CD6FA2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AA0B1C7-2A97-9156-6D72-F76867A34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6997" y="5596435"/>
            <a:ext cx="2482830" cy="112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28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Sunum Planı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Yaygın evre KHAK TRT rasyoneli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İmmün</a:t>
            </a:r>
            <a:r>
              <a:rPr lang="tr-TR" dirty="0"/>
              <a:t> tedaviler öncesi dönemde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>
                <a:solidFill>
                  <a:srgbClr val="C00000"/>
                </a:solidFill>
              </a:rPr>
              <a:t>İmmün</a:t>
            </a:r>
            <a:r>
              <a:rPr lang="tr-TR" dirty="0">
                <a:solidFill>
                  <a:srgbClr val="C00000"/>
                </a:solidFill>
              </a:rPr>
              <a:t> tedaviler döneminde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Sonuç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5623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903E2A52-AA1D-D157-BE36-2454C109F6EC}"/>
              </a:ext>
            </a:extLst>
          </p:cNvPr>
          <p:cNvSpPr txBox="1"/>
          <p:nvPr/>
        </p:nvSpPr>
        <p:spPr>
          <a:xfrm>
            <a:off x="0" y="2794000"/>
            <a:ext cx="1866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27090025-0AB8-9073-592C-C2C227E25F9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C00000"/>
                </a:solidFill>
              </a:rPr>
              <a:t>2023 yılı YE-KHAK…</a:t>
            </a: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6930676D-8A23-4823-B9D8-CB83602DF661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1A3530F2-D4C1-276C-6513-F2EF9461E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484415"/>
            <a:ext cx="11347745" cy="4185931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0773F132-F6D9-887C-A3CC-B59CEE081469}"/>
              </a:ext>
            </a:extLst>
          </p:cNvPr>
          <p:cNvSpPr txBox="1"/>
          <p:nvPr/>
        </p:nvSpPr>
        <p:spPr>
          <a:xfrm>
            <a:off x="7467600" y="6083300"/>
            <a:ext cx="3886200" cy="409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DCD6514-BC81-BBDB-600D-3180A03E9F7C}"/>
              </a:ext>
            </a:extLst>
          </p:cNvPr>
          <p:cNvSpPr txBox="1"/>
          <p:nvPr/>
        </p:nvSpPr>
        <p:spPr>
          <a:xfrm>
            <a:off x="5130800" y="6083300"/>
            <a:ext cx="637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 err="1">
                <a:solidFill>
                  <a:srgbClr val="C00000"/>
                </a:solidFill>
              </a:rPr>
              <a:t>Horn</a:t>
            </a:r>
            <a:r>
              <a:rPr lang="tr-TR" sz="1600" dirty="0">
                <a:solidFill>
                  <a:srgbClr val="C00000"/>
                </a:solidFill>
              </a:rPr>
              <a:t> et al. N </a:t>
            </a:r>
            <a:r>
              <a:rPr lang="tr-TR" sz="1600" dirty="0" err="1">
                <a:solidFill>
                  <a:srgbClr val="C00000"/>
                </a:solidFill>
              </a:rPr>
              <a:t>Engl</a:t>
            </a:r>
            <a:r>
              <a:rPr lang="tr-TR" sz="1600" dirty="0">
                <a:solidFill>
                  <a:srgbClr val="C00000"/>
                </a:solidFill>
              </a:rPr>
              <a:t> J </a:t>
            </a:r>
            <a:r>
              <a:rPr lang="tr-TR" sz="1600" dirty="0" err="1">
                <a:solidFill>
                  <a:srgbClr val="C00000"/>
                </a:solidFill>
              </a:rPr>
              <a:t>Med</a:t>
            </a:r>
            <a:r>
              <a:rPr lang="tr-TR" sz="1600" dirty="0">
                <a:solidFill>
                  <a:srgbClr val="C00000"/>
                </a:solidFill>
              </a:rPr>
              <a:t> 2018;379: 2220-229</a:t>
            </a:r>
          </a:p>
          <a:p>
            <a:pPr algn="r"/>
            <a:r>
              <a:rPr lang="tr-TR" sz="1600" dirty="0">
                <a:solidFill>
                  <a:srgbClr val="C00000"/>
                </a:solidFill>
              </a:rPr>
              <a:t>Paz-</a:t>
            </a:r>
            <a:r>
              <a:rPr lang="tr-TR" sz="1600" dirty="0" err="1">
                <a:solidFill>
                  <a:srgbClr val="C00000"/>
                </a:solidFill>
              </a:rPr>
              <a:t>Ares</a:t>
            </a:r>
            <a:r>
              <a:rPr lang="tr-TR" sz="1600" dirty="0">
                <a:solidFill>
                  <a:srgbClr val="C00000"/>
                </a:solidFill>
              </a:rPr>
              <a:t> et al. </a:t>
            </a:r>
            <a:r>
              <a:rPr lang="tr-TR" sz="1600" dirty="0" err="1">
                <a:solidFill>
                  <a:srgbClr val="C00000"/>
                </a:solidFill>
              </a:rPr>
              <a:t>Lancet</a:t>
            </a:r>
            <a:r>
              <a:rPr lang="tr-TR" sz="1600" dirty="0">
                <a:solidFill>
                  <a:srgbClr val="C00000"/>
                </a:solidFill>
              </a:rPr>
              <a:t> 2019; 394:1929-1939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8A91033-14AB-F851-9F2F-7DD2A6930A12}"/>
              </a:ext>
            </a:extLst>
          </p:cNvPr>
          <p:cNvSpPr txBox="1"/>
          <p:nvPr/>
        </p:nvSpPr>
        <p:spPr>
          <a:xfrm>
            <a:off x="469900" y="2324100"/>
            <a:ext cx="4470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4-6 kür platin bazlı kombine KT ve </a:t>
            </a:r>
            <a:r>
              <a:rPr lang="tr-TR" dirty="0" err="1"/>
              <a:t>immünoterapi</a:t>
            </a:r>
            <a:endParaRPr lang="tr-TR" dirty="0"/>
          </a:p>
          <a:p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02C1736-AA2E-8CE3-0E7D-C6725B8F670E}"/>
              </a:ext>
            </a:extLst>
          </p:cNvPr>
          <p:cNvSpPr txBox="1"/>
          <p:nvPr/>
        </p:nvSpPr>
        <p:spPr>
          <a:xfrm>
            <a:off x="139700" y="5118100"/>
            <a:ext cx="5461000" cy="749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0570219-3C8E-1851-1B9B-434458FFAFAA}"/>
              </a:ext>
            </a:extLst>
          </p:cNvPr>
          <p:cNvSpPr txBox="1"/>
          <p:nvPr/>
        </p:nvSpPr>
        <p:spPr>
          <a:xfrm>
            <a:off x="0" y="1484415"/>
            <a:ext cx="469900" cy="39643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76C3AA2-B0C8-36C6-3306-ADFFD4B78434}"/>
              </a:ext>
            </a:extLst>
          </p:cNvPr>
          <p:cNvSpPr txBox="1"/>
          <p:nvPr/>
        </p:nvSpPr>
        <p:spPr>
          <a:xfrm>
            <a:off x="5308600" y="3633232"/>
            <a:ext cx="2044702" cy="33855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002060"/>
                </a:solidFill>
              </a:rPr>
              <a:t>İdame </a:t>
            </a:r>
            <a:r>
              <a:rPr lang="tr-TR" sz="1600" dirty="0" err="1">
                <a:solidFill>
                  <a:srgbClr val="002060"/>
                </a:solidFill>
              </a:rPr>
              <a:t>Atezolizumab</a:t>
            </a:r>
            <a:endParaRPr lang="tr-TR" sz="1600" dirty="0">
              <a:solidFill>
                <a:srgbClr val="00206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408DAD6-1CEE-5013-F1B4-A2DEC1DA8B12}"/>
              </a:ext>
            </a:extLst>
          </p:cNvPr>
          <p:cNvSpPr txBox="1"/>
          <p:nvPr/>
        </p:nvSpPr>
        <p:spPr>
          <a:xfrm>
            <a:off x="5295900" y="4687332"/>
            <a:ext cx="2044702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002060"/>
                </a:solidFill>
              </a:rPr>
              <a:t>İdame </a:t>
            </a:r>
            <a:r>
              <a:rPr lang="tr-TR" sz="1600" dirty="0" err="1">
                <a:solidFill>
                  <a:srgbClr val="002060"/>
                </a:solidFill>
              </a:rPr>
              <a:t>Durvalumab</a:t>
            </a:r>
            <a:endParaRPr lang="tr-TR" sz="1600" dirty="0">
              <a:solidFill>
                <a:srgbClr val="00206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56C0D34-F31A-2B04-509D-FD14220A8BDD}"/>
              </a:ext>
            </a:extLst>
          </p:cNvPr>
          <p:cNvSpPr txBox="1"/>
          <p:nvPr/>
        </p:nvSpPr>
        <p:spPr>
          <a:xfrm>
            <a:off x="7378149" y="2057952"/>
            <a:ext cx="4464343" cy="171136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Düzey 1 kanıt: </a:t>
            </a:r>
            <a:r>
              <a:rPr lang="tr-TR" b="1" dirty="0" err="1">
                <a:solidFill>
                  <a:srgbClr val="FFFF00"/>
                </a:solidFill>
              </a:rPr>
              <a:t>Impower</a:t>
            </a:r>
            <a:r>
              <a:rPr lang="tr-TR" b="1" dirty="0">
                <a:solidFill>
                  <a:srgbClr val="FFFF00"/>
                </a:solidFill>
              </a:rPr>
              <a:t> (n=403)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Faz III </a:t>
            </a:r>
            <a:r>
              <a:rPr lang="tr-TR" b="1" dirty="0" err="1">
                <a:solidFill>
                  <a:srgbClr val="FFFF00"/>
                </a:solidFill>
              </a:rPr>
              <a:t>kemo+atezo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err="1">
                <a:solidFill>
                  <a:srgbClr val="FFFF00"/>
                </a:solidFill>
              </a:rPr>
              <a:t>vs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err="1">
                <a:solidFill>
                  <a:srgbClr val="FFFF00"/>
                </a:solidFill>
              </a:rPr>
              <a:t>kemo</a:t>
            </a:r>
            <a:endParaRPr lang="tr-TR" b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Medyan GS 12.3 ay </a:t>
            </a:r>
            <a:r>
              <a:rPr lang="tr-TR" b="1" dirty="0" err="1">
                <a:solidFill>
                  <a:srgbClr val="FFFF00"/>
                </a:solidFill>
              </a:rPr>
              <a:t>vs</a:t>
            </a:r>
            <a:r>
              <a:rPr lang="tr-TR" b="1" dirty="0">
                <a:solidFill>
                  <a:srgbClr val="FFFF00"/>
                </a:solidFill>
              </a:rPr>
              <a:t> 10.3 ay (p=0.015)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PFS 5.2 ay </a:t>
            </a:r>
            <a:r>
              <a:rPr lang="tr-TR" b="1" dirty="0" err="1">
                <a:solidFill>
                  <a:srgbClr val="FFFF00"/>
                </a:solidFill>
              </a:rPr>
              <a:t>vs</a:t>
            </a:r>
            <a:r>
              <a:rPr lang="tr-TR" b="1" dirty="0">
                <a:solidFill>
                  <a:srgbClr val="FFFF00"/>
                </a:solidFill>
              </a:rPr>
              <a:t> 4.3 ay (p=0.02)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5E2A24F-5651-420E-5127-3A9F35C5A779}"/>
              </a:ext>
            </a:extLst>
          </p:cNvPr>
          <p:cNvSpPr txBox="1"/>
          <p:nvPr/>
        </p:nvSpPr>
        <p:spPr>
          <a:xfrm>
            <a:off x="5308600" y="5373585"/>
            <a:ext cx="6572545" cy="4049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76B25C0-BD5E-AD52-8572-EE791ED97C49}"/>
              </a:ext>
            </a:extLst>
          </p:cNvPr>
          <p:cNvSpPr txBox="1"/>
          <p:nvPr/>
        </p:nvSpPr>
        <p:spPr>
          <a:xfrm>
            <a:off x="7365447" y="3823252"/>
            <a:ext cx="4464343" cy="171136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Düzey 1 kanıt: CASPIAN(n=537)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Faz III </a:t>
            </a:r>
            <a:r>
              <a:rPr lang="tr-TR" b="1" dirty="0" err="1">
                <a:solidFill>
                  <a:schemeClr val="bg1"/>
                </a:solidFill>
              </a:rPr>
              <a:t>kemo+durva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vs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kemo</a:t>
            </a:r>
            <a:endParaRPr lang="tr-TR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Medyan GS 13.0 ay </a:t>
            </a:r>
            <a:r>
              <a:rPr lang="tr-TR" b="1" dirty="0" err="1">
                <a:solidFill>
                  <a:schemeClr val="bg1"/>
                </a:solidFill>
              </a:rPr>
              <a:t>vs</a:t>
            </a:r>
            <a:r>
              <a:rPr lang="tr-TR" b="1" dirty="0">
                <a:solidFill>
                  <a:schemeClr val="bg1"/>
                </a:solidFill>
              </a:rPr>
              <a:t> 10.3 ay (p=0.0047)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PFS 5.2 ay </a:t>
            </a:r>
            <a:r>
              <a:rPr lang="tr-TR" b="1" dirty="0" err="1">
                <a:solidFill>
                  <a:schemeClr val="bg1"/>
                </a:solidFill>
              </a:rPr>
              <a:t>vs</a:t>
            </a:r>
            <a:r>
              <a:rPr lang="tr-TR" b="1" dirty="0">
                <a:solidFill>
                  <a:schemeClr val="bg1"/>
                </a:solidFill>
              </a:rPr>
              <a:t> 5.3 ay</a:t>
            </a:r>
          </a:p>
        </p:txBody>
      </p:sp>
    </p:spTree>
    <p:extLst>
      <p:ext uri="{BB962C8B-B14F-4D97-AF65-F5344CB8AC3E}">
        <p14:creationId xmlns:p14="http://schemas.microsoft.com/office/powerpoint/2010/main" val="3179987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Clr>
                <a:srgbClr val="C00000"/>
              </a:buClr>
            </a:pPr>
            <a:r>
              <a:rPr lang="tr-TR" b="1" dirty="0" err="1">
                <a:solidFill>
                  <a:srgbClr val="C00000"/>
                </a:solidFill>
              </a:rPr>
              <a:t>İmmün</a:t>
            </a:r>
            <a:r>
              <a:rPr lang="tr-TR" b="1" dirty="0">
                <a:solidFill>
                  <a:srgbClr val="C00000"/>
                </a:solidFill>
              </a:rPr>
              <a:t> tedaviler döneminde konsolidasyon TRT</a:t>
            </a:r>
            <a:br>
              <a:rPr lang="tr-TR" dirty="0">
                <a:solidFill>
                  <a:srgbClr val="C00000"/>
                </a:solidFill>
              </a:rPr>
            </a:b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9375"/>
            <a:ext cx="10515600" cy="4351338"/>
          </a:xfrm>
        </p:spPr>
        <p:txBody>
          <a:bodyPr/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b="1" dirty="0" err="1">
                <a:solidFill>
                  <a:srgbClr val="5F0103"/>
                </a:solidFill>
              </a:rPr>
              <a:t>Impower</a:t>
            </a:r>
            <a:r>
              <a:rPr lang="tr-TR" b="1" dirty="0">
                <a:solidFill>
                  <a:srgbClr val="5F0103"/>
                </a:solidFill>
              </a:rPr>
              <a:t> 133 </a:t>
            </a:r>
          </a:p>
          <a:p>
            <a:pPr lvl="1"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Horn</a:t>
            </a:r>
            <a:r>
              <a:rPr lang="tr-TR" dirty="0"/>
              <a:t> et al. NEJM,2018</a:t>
            </a:r>
          </a:p>
          <a:p>
            <a:pPr lvl="1"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Lui</a:t>
            </a:r>
            <a:r>
              <a:rPr lang="tr-TR" dirty="0"/>
              <a:t> et al. JCO, 2021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b="1" dirty="0">
                <a:solidFill>
                  <a:srgbClr val="5F0103"/>
                </a:solidFill>
              </a:rPr>
              <a:t>CASPIAN</a:t>
            </a:r>
          </a:p>
          <a:p>
            <a:pPr lvl="1"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Goldman</a:t>
            </a:r>
            <a:r>
              <a:rPr lang="tr-TR" dirty="0"/>
              <a:t> et al. </a:t>
            </a:r>
            <a:r>
              <a:rPr lang="tr-TR" dirty="0" err="1"/>
              <a:t>Lancet</a:t>
            </a:r>
            <a:r>
              <a:rPr lang="tr-TR" dirty="0"/>
              <a:t> 2020</a:t>
            </a:r>
          </a:p>
          <a:p>
            <a:pPr>
              <a:buClr>
                <a:srgbClr val="C00000"/>
              </a:buClr>
            </a:pPr>
            <a:endParaRPr lang="tr-TR" b="1" i="1" dirty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</a:pPr>
            <a:endParaRPr lang="tr-TR" dirty="0"/>
          </a:p>
          <a:p>
            <a:pPr>
              <a:buClr>
                <a:srgbClr val="C00000"/>
              </a:buClr>
            </a:pPr>
            <a:endParaRPr lang="tr-TR" dirty="0"/>
          </a:p>
          <a:p>
            <a:pPr>
              <a:buClr>
                <a:srgbClr val="C00000"/>
              </a:buClr>
            </a:pPr>
            <a:endParaRPr lang="tr-TR" dirty="0"/>
          </a:p>
          <a:p>
            <a:pPr marL="0" indent="0">
              <a:buClr>
                <a:srgbClr val="C00000"/>
              </a:buClr>
              <a:buNone/>
            </a:pPr>
            <a:endParaRPr lang="tr-TR" dirty="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8203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E185FF9-785C-44E3-3938-86C58203F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34099"/>
            <a:ext cx="6414052" cy="2608384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697199C-929B-1A30-C2E1-68AF4CAE10CA}"/>
              </a:ext>
            </a:extLst>
          </p:cNvPr>
          <p:cNvSpPr txBox="1"/>
          <p:nvPr/>
        </p:nvSpPr>
        <p:spPr>
          <a:xfrm>
            <a:off x="8653670" y="6122504"/>
            <a:ext cx="2782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Horn</a:t>
            </a:r>
            <a:r>
              <a:rPr lang="tr-TR" sz="1600" i="1" dirty="0">
                <a:solidFill>
                  <a:srgbClr val="C00000"/>
                </a:solidFill>
              </a:rPr>
              <a:t> et al. NEJM, 2018</a:t>
            </a:r>
          </a:p>
          <a:p>
            <a:pPr algn="r"/>
            <a:r>
              <a:rPr lang="tr-TR" sz="1600" i="1" dirty="0" err="1">
                <a:solidFill>
                  <a:srgbClr val="C00000"/>
                </a:solidFill>
              </a:rPr>
              <a:t>Liu</a:t>
            </a:r>
            <a:r>
              <a:rPr lang="tr-TR" sz="1600" i="1" dirty="0">
                <a:solidFill>
                  <a:srgbClr val="C00000"/>
                </a:solidFill>
              </a:rPr>
              <a:t> et al. JCO, 2021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0EE77FA-13C5-2CAF-43DF-672055B9C501}"/>
              </a:ext>
            </a:extLst>
          </p:cNvPr>
          <p:cNvSpPr txBox="1"/>
          <p:nvPr/>
        </p:nvSpPr>
        <p:spPr>
          <a:xfrm>
            <a:off x="384313" y="2636629"/>
            <a:ext cx="6149009" cy="4097917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solidFill>
                  <a:srgbClr val="C00000"/>
                </a:solidFill>
                <a:cs typeface="Carlito"/>
              </a:rPr>
              <a:t>IMpower </a:t>
            </a:r>
            <a:r>
              <a:rPr sz="2400" spc="-5" dirty="0">
                <a:solidFill>
                  <a:srgbClr val="C00000"/>
                </a:solidFill>
                <a:cs typeface="Carlito"/>
              </a:rPr>
              <a:t>133, </a:t>
            </a:r>
            <a:r>
              <a:rPr sz="2400" spc="-20" dirty="0">
                <a:solidFill>
                  <a:srgbClr val="C00000"/>
                </a:solidFill>
                <a:cs typeface="Carlito"/>
              </a:rPr>
              <a:t>ran</a:t>
            </a:r>
            <a:r>
              <a:rPr lang="tr-TR" sz="2400" spc="-20" dirty="0" err="1">
                <a:solidFill>
                  <a:srgbClr val="C00000"/>
                </a:solidFill>
                <a:cs typeface="Carlito"/>
              </a:rPr>
              <a:t>domize</a:t>
            </a:r>
            <a:r>
              <a:rPr lang="tr-TR" sz="2400" spc="-20" dirty="0">
                <a:solidFill>
                  <a:srgbClr val="C00000"/>
                </a:solidFill>
                <a:cs typeface="Carlito"/>
              </a:rPr>
              <a:t> faz III</a:t>
            </a:r>
            <a:r>
              <a:rPr sz="2400" spc="-20" dirty="0">
                <a:solidFill>
                  <a:srgbClr val="C00000"/>
                </a:solidFill>
                <a:cs typeface="Carlito"/>
              </a:rPr>
              <a:t> </a:t>
            </a:r>
            <a:endParaRPr lang="tr-TR" sz="2400" spc="-10" dirty="0">
              <a:solidFill>
                <a:srgbClr val="C00000"/>
              </a:solidFill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241300" algn="l"/>
              </a:tabLst>
            </a:pPr>
            <a:endParaRPr lang="tr-TR" sz="2800" dirty="0">
              <a:cs typeface="Carlito"/>
            </a:endParaRPr>
          </a:p>
          <a:p>
            <a:pPr marL="698500" lvl="1" indent="-229235">
              <a:lnSpc>
                <a:spcPts val="2280"/>
              </a:lnSpc>
              <a:spcBef>
                <a:spcPts val="320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lang="tr-TR" sz="2000" dirty="0">
                <a:cs typeface="Carlito"/>
              </a:rPr>
              <a:t>N=201:</a:t>
            </a:r>
            <a:r>
              <a:rPr lang="tr-TR" sz="2000" spc="425" dirty="0">
                <a:cs typeface="Carlito"/>
              </a:rPr>
              <a:t> </a:t>
            </a:r>
            <a:r>
              <a:rPr lang="tr-TR" sz="2000" spc="-10" dirty="0" err="1">
                <a:cs typeface="Carlito"/>
              </a:rPr>
              <a:t>atezolizumab+platinum-etoposide</a:t>
            </a:r>
            <a:r>
              <a:rPr lang="tr-TR" sz="2000" spc="-10" dirty="0">
                <a:cs typeface="Carlito"/>
              </a:rPr>
              <a:t>→</a:t>
            </a:r>
            <a:endParaRPr lang="tr-TR" sz="2000" dirty="0">
              <a:cs typeface="Carlito"/>
            </a:endParaRPr>
          </a:p>
          <a:p>
            <a:pPr marL="1555115">
              <a:lnSpc>
                <a:spcPts val="2280"/>
              </a:lnSpc>
            </a:pPr>
            <a:r>
              <a:rPr sz="2000" spc="-5" dirty="0">
                <a:cs typeface="Carlito"/>
              </a:rPr>
              <a:t>maintenance</a:t>
            </a:r>
            <a:r>
              <a:rPr sz="2000" spc="5" dirty="0">
                <a:cs typeface="Carlito"/>
              </a:rPr>
              <a:t> </a:t>
            </a:r>
            <a:r>
              <a:rPr sz="2000" spc="-15" dirty="0">
                <a:cs typeface="Carlito"/>
              </a:rPr>
              <a:t>atezolizumab</a:t>
            </a:r>
            <a:endParaRPr sz="2000" dirty="0">
              <a:cs typeface="Carlito"/>
            </a:endParaRPr>
          </a:p>
          <a:p>
            <a:pPr marL="698500" lvl="1" indent="-22923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sz="2000" dirty="0">
                <a:cs typeface="Carlito"/>
              </a:rPr>
              <a:t>N=202:</a:t>
            </a:r>
            <a:r>
              <a:rPr sz="2000" spc="415" dirty="0">
                <a:cs typeface="Carlito"/>
              </a:rPr>
              <a:t> </a:t>
            </a:r>
            <a:r>
              <a:rPr sz="2000" spc="-5" dirty="0">
                <a:cs typeface="Carlito"/>
              </a:rPr>
              <a:t>platinum-</a:t>
            </a:r>
            <a:r>
              <a:rPr sz="2000" spc="-5" dirty="0" err="1">
                <a:cs typeface="Carlito"/>
              </a:rPr>
              <a:t>etoposid</a:t>
            </a:r>
            <a:r>
              <a:rPr lang="tr-TR" sz="2000" spc="-5" dirty="0">
                <a:cs typeface="Carlito"/>
              </a:rPr>
              <a:t>e</a:t>
            </a:r>
            <a:endParaRPr lang="tr-TR" sz="2000" dirty="0"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241300" algn="l"/>
              </a:tabLst>
            </a:pPr>
            <a:r>
              <a:rPr lang="tr-TR" sz="2400" spc="-10" dirty="0">
                <a:solidFill>
                  <a:srgbClr val="C00000"/>
                </a:solidFill>
                <a:cs typeface="Carlito"/>
              </a:rPr>
              <a:t>Sonuç</a:t>
            </a:r>
            <a:r>
              <a:rPr sz="2400" spc="-10" dirty="0">
                <a:solidFill>
                  <a:srgbClr val="C00000"/>
                </a:solidFill>
                <a:cs typeface="Carlito"/>
              </a:rPr>
              <a:t>:</a:t>
            </a:r>
            <a:endParaRPr sz="2400" dirty="0">
              <a:cs typeface="Carlito"/>
            </a:endParaRPr>
          </a:p>
          <a:p>
            <a:pPr marL="698500" lvl="1" indent="-229235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sz="2000" dirty="0">
                <a:cs typeface="Carlito"/>
              </a:rPr>
              <a:t>Median </a:t>
            </a:r>
            <a:r>
              <a:rPr lang="tr-TR" sz="2000" spc="-15" dirty="0">
                <a:cs typeface="Carlito"/>
              </a:rPr>
              <a:t>OS</a:t>
            </a:r>
            <a:r>
              <a:rPr sz="2000" spc="-5" dirty="0">
                <a:cs typeface="Carlito"/>
              </a:rPr>
              <a:t>:</a:t>
            </a:r>
            <a:endParaRPr sz="2000" dirty="0">
              <a:cs typeface="Carlito"/>
            </a:endParaRPr>
          </a:p>
          <a:p>
            <a:pPr marL="1155700" lvl="2" indent="-22923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2000" i="1" spc="-10" dirty="0">
                <a:solidFill>
                  <a:srgbClr val="C00000"/>
                </a:solidFill>
                <a:cs typeface="Carlito"/>
              </a:rPr>
              <a:t>12.3 </a:t>
            </a:r>
            <a:r>
              <a:rPr lang="tr-TR" sz="2000" i="1" spc="-5" dirty="0">
                <a:solidFill>
                  <a:srgbClr val="C00000"/>
                </a:solidFill>
                <a:cs typeface="Carlito"/>
              </a:rPr>
              <a:t>ay </a:t>
            </a:r>
            <a:r>
              <a:rPr sz="2000" i="1" spc="-5" dirty="0">
                <a:solidFill>
                  <a:srgbClr val="C00000"/>
                </a:solidFill>
                <a:cs typeface="Carlito"/>
              </a:rPr>
              <a:t> </a:t>
            </a:r>
            <a:r>
              <a:rPr sz="2000" i="1" spc="-10" dirty="0">
                <a:solidFill>
                  <a:srgbClr val="C00000"/>
                </a:solidFill>
                <a:cs typeface="Carlito"/>
              </a:rPr>
              <a:t>vs. </a:t>
            </a:r>
            <a:r>
              <a:rPr sz="2000" i="1" spc="-5" dirty="0">
                <a:solidFill>
                  <a:srgbClr val="C00000"/>
                </a:solidFill>
                <a:cs typeface="Carlito"/>
              </a:rPr>
              <a:t>10.3 </a:t>
            </a:r>
            <a:r>
              <a:rPr lang="tr-TR" sz="2000" i="1" spc="-5" dirty="0">
                <a:solidFill>
                  <a:srgbClr val="C00000"/>
                </a:solidFill>
                <a:cs typeface="Carlito"/>
              </a:rPr>
              <a:t>ay </a:t>
            </a:r>
            <a:r>
              <a:rPr sz="2000" i="1" spc="-20" dirty="0" err="1">
                <a:solidFill>
                  <a:srgbClr val="C00000"/>
                </a:solidFill>
                <a:cs typeface="Carlito"/>
              </a:rPr>
              <a:t>atezo</a:t>
            </a:r>
            <a:r>
              <a:rPr lang="tr-TR" sz="2000" i="1" spc="-20" dirty="0">
                <a:solidFill>
                  <a:srgbClr val="C00000"/>
                </a:solidFill>
                <a:cs typeface="Carlito"/>
              </a:rPr>
              <a:t> lehine </a:t>
            </a:r>
            <a:r>
              <a:rPr sz="2000" i="1" spc="80" dirty="0">
                <a:solidFill>
                  <a:srgbClr val="C00000"/>
                </a:solidFill>
                <a:cs typeface="Carlito"/>
              </a:rPr>
              <a:t> </a:t>
            </a:r>
            <a:r>
              <a:rPr sz="2000" i="1" spc="-10" dirty="0">
                <a:solidFill>
                  <a:srgbClr val="C00000"/>
                </a:solidFill>
                <a:cs typeface="Carlito"/>
              </a:rPr>
              <a:t>(p=0.007)</a:t>
            </a:r>
            <a:endParaRPr lang="tr-TR" sz="2000" i="1" spc="-10" dirty="0">
              <a:solidFill>
                <a:srgbClr val="C00000"/>
              </a:solidFill>
              <a:cs typeface="Carlito"/>
            </a:endParaRPr>
          </a:p>
          <a:p>
            <a:pPr marL="1155700" lvl="2" indent="-229235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lang="tr-TR" sz="2000" i="1" spc="-10" dirty="0">
                <a:solidFill>
                  <a:srgbClr val="C00000"/>
                </a:solidFill>
                <a:cs typeface="Carlito"/>
              </a:rPr>
              <a:t>1y OS %51.9 </a:t>
            </a:r>
            <a:r>
              <a:rPr lang="tr-TR" sz="2000" i="1" spc="-10" dirty="0" err="1">
                <a:solidFill>
                  <a:srgbClr val="C00000"/>
                </a:solidFill>
                <a:cs typeface="Carlito"/>
              </a:rPr>
              <a:t>vs</a:t>
            </a:r>
            <a:r>
              <a:rPr lang="tr-TR" sz="2000" i="1" spc="-10" dirty="0">
                <a:solidFill>
                  <a:srgbClr val="C00000"/>
                </a:solidFill>
                <a:cs typeface="Carlito"/>
              </a:rPr>
              <a:t> %39</a:t>
            </a:r>
          </a:p>
          <a:p>
            <a:pPr marL="698500" lvl="1" indent="-229235">
              <a:spcBef>
                <a:spcPts val="340"/>
              </a:spcBef>
              <a:buClr>
                <a:schemeClr val="tx1"/>
              </a:buClr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lang="tr-TR" sz="2000" spc="-10" dirty="0" err="1">
                <a:cs typeface="Carlito"/>
              </a:rPr>
              <a:t>Toksisiteler</a:t>
            </a:r>
            <a:r>
              <a:rPr lang="tr-TR" sz="2000" spc="-10" dirty="0">
                <a:cs typeface="Carlito"/>
              </a:rPr>
              <a:t> arası fark⌀</a:t>
            </a:r>
          </a:p>
          <a:p>
            <a:pPr marL="698500" lvl="1" indent="-229235">
              <a:spcBef>
                <a:spcPts val="340"/>
              </a:spcBef>
              <a:buClr>
                <a:schemeClr val="tx1"/>
              </a:buClr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lang="tr-TR" sz="2000" spc="-10" dirty="0">
                <a:cs typeface="Carlito"/>
              </a:rPr>
              <a:t>Tüm PD-L1 durumlarında fayda!</a:t>
            </a:r>
            <a:endParaRPr sz="2000" dirty="0">
              <a:cs typeface="Carlito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8DDE2BB1-513B-3E2F-5DD0-8237EE8438DA}"/>
              </a:ext>
            </a:extLst>
          </p:cNvPr>
          <p:cNvSpPr/>
          <p:nvPr/>
        </p:nvSpPr>
        <p:spPr>
          <a:xfrm>
            <a:off x="6201742" y="2833645"/>
            <a:ext cx="5867400" cy="24947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B1EF2A3-6DB7-3E82-A12A-641BE2133A28}"/>
              </a:ext>
            </a:extLst>
          </p:cNvPr>
          <p:cNvSpPr txBox="1"/>
          <p:nvPr/>
        </p:nvSpPr>
        <p:spPr>
          <a:xfrm>
            <a:off x="6957391" y="530087"/>
            <a:ext cx="3896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spc="-10" dirty="0" err="1">
                <a:solidFill>
                  <a:srgbClr val="5F0103"/>
                </a:solidFill>
                <a:cs typeface="Carlito"/>
              </a:rPr>
              <a:t>IMpower</a:t>
            </a:r>
            <a:r>
              <a:rPr lang="tr-TR" sz="2800" spc="-10" dirty="0">
                <a:solidFill>
                  <a:srgbClr val="5F0103"/>
                </a:solidFill>
                <a:cs typeface="Carlito"/>
              </a:rPr>
              <a:t> </a:t>
            </a:r>
            <a:r>
              <a:rPr lang="tr-TR" sz="2800" spc="-5" dirty="0">
                <a:solidFill>
                  <a:srgbClr val="5F0103"/>
                </a:solidFill>
                <a:cs typeface="Carlito"/>
              </a:rPr>
              <a:t>133</a:t>
            </a:r>
          </a:p>
          <a:p>
            <a:r>
              <a:rPr lang="tr-TR" sz="2800" spc="-5" dirty="0">
                <a:solidFill>
                  <a:srgbClr val="5F0103"/>
                </a:solidFill>
              </a:rPr>
              <a:t>TRT⌀ , PCI✛</a:t>
            </a:r>
          </a:p>
        </p:txBody>
      </p:sp>
      <p:pic>
        <p:nvPicPr>
          <p:cNvPr id="1026" name="Picture 2" descr="FDA Onayı Nedir | TESTPLUS Onaylanmış Kuruluş NB 2908">
            <a:extLst>
              <a:ext uri="{FF2B5EF4-FFF2-40B4-BE49-F238E27FC236}">
                <a16:creationId xmlns:a16="http://schemas.microsoft.com/office/drawing/2014/main" id="{FBE56483-FC25-0EEC-9C3D-A0C21A3F6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730" y="426978"/>
            <a:ext cx="2528957" cy="14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840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DA26FC6B-AA73-4C58-9933-2EA2F85252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557" y="2143905"/>
                <a:ext cx="7553739" cy="4558381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2000" dirty="0">
                    <a:solidFill>
                      <a:srgbClr val="C00000"/>
                    </a:solidFill>
                  </a:rPr>
                  <a:t>N=537 YE-KHAK yeni tanı CASPIAN faz III</a:t>
                </a:r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dirty="0" err="1"/>
                  <a:t>Durvalumab+Tremelimumab+Plat</a:t>
                </a:r>
                <a:r>
                  <a:rPr lang="tr-TR" sz="1600" dirty="0"/>
                  <a:t>/</a:t>
                </a:r>
                <a:r>
                  <a:rPr lang="tr-TR" sz="1600" dirty="0" err="1"/>
                  <a:t>etop</a:t>
                </a:r>
                <a:endParaRPr lang="tr-TR" sz="1600" dirty="0"/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dirty="0" err="1"/>
                  <a:t>Durvalumab+Plat+etop</a:t>
                </a:r>
                <a:endParaRPr lang="tr-TR" sz="1600" dirty="0"/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dirty="0" err="1"/>
                  <a:t>Plat+etop</a:t>
                </a:r>
                <a:r>
                  <a:rPr lang="tr-TR" sz="1600" dirty="0"/>
                  <a:t>(4-6 kür)</a:t>
                </a:r>
                <a14:m>
                  <m:oMath xmlns:m="http://schemas.openxmlformats.org/officeDocument/2006/math">
                    <m:r>
                      <a:rPr lang="tr-T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tr-TR" sz="1600" dirty="0"/>
                  <a:t> PCI</a:t>
                </a:r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2000" dirty="0">
                    <a:solidFill>
                      <a:srgbClr val="C00000"/>
                    </a:solidFill>
                  </a:rPr>
                  <a:t>Sonuç</a:t>
                </a:r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dirty="0"/>
                  <a:t>Medyan OS 10.4 </a:t>
                </a:r>
                <a:r>
                  <a:rPr lang="tr-TR" sz="1600" dirty="0" err="1"/>
                  <a:t>vs</a:t>
                </a:r>
                <a:r>
                  <a:rPr lang="tr-TR" sz="1600" dirty="0"/>
                  <a:t> 12.9 </a:t>
                </a:r>
                <a:r>
                  <a:rPr lang="tr-TR" sz="1600" dirty="0" err="1"/>
                  <a:t>vs</a:t>
                </a:r>
                <a:r>
                  <a:rPr lang="tr-TR" sz="1600" dirty="0"/>
                  <a:t> 10.3 ay </a:t>
                </a:r>
                <a:r>
                  <a:rPr lang="tr-TR" sz="1600" b="1" dirty="0">
                    <a:solidFill>
                      <a:srgbClr val="FF0000"/>
                    </a:solidFill>
                  </a:rPr>
                  <a:t>(13 ay </a:t>
                </a:r>
                <a:r>
                  <a:rPr lang="tr-TR" sz="1600" b="1" dirty="0" err="1">
                    <a:solidFill>
                      <a:srgbClr val="FF0000"/>
                    </a:solidFill>
                  </a:rPr>
                  <a:t>vs</a:t>
                </a:r>
                <a:r>
                  <a:rPr lang="tr-TR" sz="1600" b="1" dirty="0">
                    <a:solidFill>
                      <a:srgbClr val="FF0000"/>
                    </a:solidFill>
                  </a:rPr>
                  <a:t> 10.3 ay), 1y OS %52.8 </a:t>
                </a:r>
                <a:r>
                  <a:rPr lang="tr-TR" sz="1600" b="1" dirty="0" err="1">
                    <a:solidFill>
                      <a:srgbClr val="FF0000"/>
                    </a:solidFill>
                  </a:rPr>
                  <a:t>vs</a:t>
                </a:r>
                <a:r>
                  <a:rPr lang="tr-TR" sz="1600" b="1" dirty="0">
                    <a:solidFill>
                      <a:srgbClr val="FF0000"/>
                    </a:solidFill>
                  </a:rPr>
                  <a:t> %39.3</a:t>
                </a:r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dirty="0" err="1"/>
                  <a:t>Tx’ye</a:t>
                </a:r>
                <a:r>
                  <a:rPr lang="tr-TR" sz="1600" dirty="0"/>
                  <a:t> bağlı </a:t>
                </a:r>
                <a:r>
                  <a:rPr lang="tr-TR" sz="1600" dirty="0" err="1"/>
                  <a:t>ex</a:t>
                </a:r>
                <a:r>
                  <a:rPr lang="tr-TR" sz="1600" dirty="0"/>
                  <a:t> %5 </a:t>
                </a:r>
                <a:r>
                  <a:rPr lang="tr-TR" sz="1600" dirty="0" err="1"/>
                  <a:t>vs</a:t>
                </a:r>
                <a:r>
                  <a:rPr lang="tr-TR" sz="1600" dirty="0"/>
                  <a:t> </a:t>
                </a:r>
                <a:r>
                  <a:rPr lang="tr-TR" sz="1600" b="1" dirty="0">
                    <a:solidFill>
                      <a:srgbClr val="FF0000"/>
                    </a:solidFill>
                  </a:rPr>
                  <a:t>%2 </a:t>
                </a:r>
                <a:r>
                  <a:rPr lang="tr-TR" sz="1600" b="1" dirty="0" err="1">
                    <a:solidFill>
                      <a:srgbClr val="FF0000"/>
                    </a:solidFill>
                  </a:rPr>
                  <a:t>vs</a:t>
                </a:r>
                <a:r>
                  <a:rPr lang="tr-TR" sz="1600" b="1" dirty="0">
                    <a:solidFill>
                      <a:srgbClr val="FF0000"/>
                    </a:solidFill>
                  </a:rPr>
                  <a:t> %1</a:t>
                </a:r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b="1" dirty="0" err="1">
                    <a:solidFill>
                      <a:srgbClr val="C00000"/>
                    </a:solidFill>
                  </a:rPr>
                  <a:t>Durvalumab+PE</a:t>
                </a:r>
                <a:r>
                  <a:rPr lang="tr-TR" sz="1600" b="1" dirty="0">
                    <a:solidFill>
                      <a:srgbClr val="C00000"/>
                    </a:solidFill>
                  </a:rPr>
                  <a:t> OS↑</a:t>
                </a:r>
              </a:p>
              <a:p>
                <a:pPr lvl="1">
                  <a:lnSpc>
                    <a:spcPct val="170000"/>
                  </a:lnSpc>
                  <a:buClr>
                    <a:srgbClr val="C00000"/>
                  </a:buClr>
                </a:pPr>
                <a:r>
                  <a:rPr lang="tr-TR" sz="1600" dirty="0" err="1"/>
                  <a:t>Tremelimumab</a:t>
                </a:r>
                <a:r>
                  <a:rPr lang="tr-TR" sz="1600" dirty="0"/>
                  <a:t> ek katkı⌀</a:t>
                </a:r>
              </a:p>
            </p:txBody>
          </p:sp>
        </mc:Choice>
        <mc:Fallback xmlns="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DA26FC6B-AA73-4C58-9933-2EA2F8525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557" y="2143905"/>
                <a:ext cx="7553739" cy="4558381"/>
              </a:xfrm>
              <a:blipFill>
                <a:blip r:embed="rId3"/>
                <a:stretch>
                  <a:fillRect l="-6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Metin kutusu 6">
            <a:extLst>
              <a:ext uri="{FF2B5EF4-FFF2-40B4-BE49-F238E27FC236}">
                <a16:creationId xmlns:a16="http://schemas.microsoft.com/office/drawing/2014/main" id="{4FE6007B-D4DD-30A9-80A0-8B0F4A551EF5}"/>
              </a:ext>
            </a:extLst>
          </p:cNvPr>
          <p:cNvSpPr txBox="1"/>
          <p:nvPr/>
        </p:nvSpPr>
        <p:spPr>
          <a:xfrm>
            <a:off x="6957391" y="530087"/>
            <a:ext cx="48900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spc="-10" dirty="0">
                <a:solidFill>
                  <a:srgbClr val="5F0103"/>
                </a:solidFill>
                <a:cs typeface="Carlito"/>
              </a:rPr>
              <a:t>CASPIAN</a:t>
            </a:r>
          </a:p>
          <a:p>
            <a:pPr algn="ctr"/>
            <a:r>
              <a:rPr lang="tr-TR" sz="2800" spc="-5" dirty="0">
                <a:solidFill>
                  <a:srgbClr val="5F0103"/>
                </a:solidFill>
              </a:rPr>
              <a:t>TRT⌀ , PCI✛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DA9ACA62-DAF2-081D-8008-172066BE8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7" y="0"/>
            <a:ext cx="6851374" cy="2143905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7169B341-13A1-E68F-905A-D39BA3E060F5}"/>
              </a:ext>
            </a:extLst>
          </p:cNvPr>
          <p:cNvSpPr txBox="1"/>
          <p:nvPr/>
        </p:nvSpPr>
        <p:spPr>
          <a:xfrm>
            <a:off x="8839199" y="6208645"/>
            <a:ext cx="3008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>
                <a:solidFill>
                  <a:srgbClr val="C00000"/>
                </a:solidFill>
              </a:rPr>
              <a:t>Paz-</a:t>
            </a:r>
            <a:r>
              <a:rPr lang="tr-TR" sz="1600" dirty="0" err="1">
                <a:solidFill>
                  <a:srgbClr val="C00000"/>
                </a:solidFill>
              </a:rPr>
              <a:t>Ares</a:t>
            </a:r>
            <a:r>
              <a:rPr lang="tr-TR" sz="1600" dirty="0">
                <a:solidFill>
                  <a:srgbClr val="C00000"/>
                </a:solidFill>
              </a:rPr>
              <a:t> et al, </a:t>
            </a:r>
            <a:r>
              <a:rPr lang="tr-TR" sz="1600" dirty="0" err="1">
                <a:solidFill>
                  <a:srgbClr val="C00000"/>
                </a:solidFill>
              </a:rPr>
              <a:t>Lancet</a:t>
            </a:r>
            <a:r>
              <a:rPr lang="tr-TR" sz="1600" dirty="0">
                <a:solidFill>
                  <a:srgbClr val="C00000"/>
                </a:solidFill>
              </a:rPr>
              <a:t> 2019</a:t>
            </a:r>
          </a:p>
          <a:p>
            <a:pPr algn="r"/>
            <a:r>
              <a:rPr lang="tr-TR" sz="1600" dirty="0" err="1">
                <a:solidFill>
                  <a:srgbClr val="C00000"/>
                </a:solidFill>
              </a:rPr>
              <a:t>Goldman</a:t>
            </a:r>
            <a:r>
              <a:rPr lang="tr-TR" sz="1600" dirty="0">
                <a:solidFill>
                  <a:srgbClr val="C00000"/>
                </a:solidFill>
              </a:rPr>
              <a:t> et al, </a:t>
            </a:r>
            <a:r>
              <a:rPr lang="tr-TR" sz="1600" dirty="0" err="1">
                <a:solidFill>
                  <a:srgbClr val="C00000"/>
                </a:solidFill>
              </a:rPr>
              <a:t>Lancet</a:t>
            </a:r>
            <a:r>
              <a:rPr lang="tr-TR" sz="1600" dirty="0">
                <a:solidFill>
                  <a:srgbClr val="C00000"/>
                </a:solidFill>
              </a:rPr>
              <a:t>, 2020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75B9A2F-9CFF-1A6F-BB86-ABEF009E2B51}"/>
              </a:ext>
            </a:extLst>
          </p:cNvPr>
          <p:cNvSpPr txBox="1"/>
          <p:nvPr/>
        </p:nvSpPr>
        <p:spPr>
          <a:xfrm>
            <a:off x="3803373" y="6308035"/>
            <a:ext cx="3405809" cy="36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70000"/>
              </a:lnSpc>
              <a:buClr>
                <a:srgbClr val="C00000"/>
              </a:buClr>
            </a:pPr>
            <a:r>
              <a:rPr lang="tr-TR" sz="1200" dirty="0"/>
              <a:t>(3/4 hasta </a:t>
            </a:r>
            <a:r>
              <a:rPr lang="tr-TR" sz="1200" dirty="0" err="1"/>
              <a:t>karbo+etop</a:t>
            </a:r>
            <a:r>
              <a:rPr lang="tr-TR" sz="1200" dirty="0"/>
              <a:t> aldı)</a:t>
            </a:r>
          </a:p>
        </p:txBody>
      </p:sp>
      <p:pic>
        <p:nvPicPr>
          <p:cNvPr id="2" name="Picture 2" descr="FDA Onayı Nedir | TESTPLUS Onaylanmış Kuruluş NB 2908">
            <a:extLst>
              <a:ext uri="{FF2B5EF4-FFF2-40B4-BE49-F238E27FC236}">
                <a16:creationId xmlns:a16="http://schemas.microsoft.com/office/drawing/2014/main" id="{BFD0AB48-5462-FF2B-C2C1-54D6B8C8C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826" y="2679840"/>
            <a:ext cx="2528957" cy="14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486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82BF4F-C805-53DC-72BE-DF41FB88B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/>
              <a:t>N=23 hasta EP+ </a:t>
            </a:r>
            <a:r>
              <a:rPr lang="tr-TR" sz="2400" dirty="0" err="1"/>
              <a:t>Durvalumab</a:t>
            </a:r>
            <a:r>
              <a:rPr lang="tr-TR" sz="2400" dirty="0"/>
              <a:t> sonrası</a:t>
            </a:r>
            <a:r>
              <a:rPr lang="tr-TR" sz="2400" dirty="0">
                <a:sym typeface="Wingdings" pitchFamily="2" charset="2"/>
              </a:rPr>
              <a:t> palyatif TRT (3 eş zamanlı 20 sonrasında)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>
                <a:sym typeface="Wingdings" pitchFamily="2" charset="2"/>
              </a:rPr>
              <a:t>Ek </a:t>
            </a:r>
            <a:r>
              <a:rPr lang="tr-TR" sz="2400" dirty="0" err="1">
                <a:sym typeface="Wingdings" pitchFamily="2" charset="2"/>
              </a:rPr>
              <a:t>toksisite</a:t>
            </a:r>
            <a:r>
              <a:rPr lang="tr-TR" sz="2400" dirty="0">
                <a:sym typeface="Wingdings" pitchFamily="2" charset="2"/>
              </a:rPr>
              <a:t> yok TRT güvenli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>
                <a:sym typeface="Wingdings" pitchFamily="2" charset="2"/>
              </a:rPr>
              <a:t>Ancak doz, zamanlama ve </a:t>
            </a:r>
            <a:r>
              <a:rPr lang="tr-TR" sz="2400" dirty="0" err="1">
                <a:sym typeface="Wingdings" pitchFamily="2" charset="2"/>
              </a:rPr>
              <a:t>endikasyonlar</a:t>
            </a:r>
            <a:r>
              <a:rPr lang="tr-TR" sz="2400" dirty="0">
                <a:sym typeface="Wingdings" pitchFamily="2" charset="2"/>
              </a:rPr>
              <a:t> için ek </a:t>
            </a:r>
            <a:r>
              <a:rPr lang="tr-TR" sz="2400" dirty="0" err="1">
                <a:sym typeface="Wingdings" pitchFamily="2" charset="2"/>
              </a:rPr>
              <a:t>çalımalara</a:t>
            </a:r>
            <a:r>
              <a:rPr lang="tr-TR" sz="2400" dirty="0">
                <a:sym typeface="Wingdings" pitchFamily="2" charset="2"/>
              </a:rPr>
              <a:t> gereksinim var</a:t>
            </a:r>
            <a:endParaRPr lang="tr-TR" sz="24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DE1687D-E5E5-C72C-53CB-B2687696114F}"/>
              </a:ext>
            </a:extLst>
          </p:cNvPr>
          <p:cNvSpPr txBox="1"/>
          <p:nvPr/>
        </p:nvSpPr>
        <p:spPr>
          <a:xfrm>
            <a:off x="675861" y="5327374"/>
            <a:ext cx="10827026" cy="116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600" i="1" dirty="0" err="1">
                <a:effectLst/>
                <a:latin typeface="Helvetica" pitchFamily="2" charset="0"/>
              </a:rPr>
              <a:t>Reinmuth</a:t>
            </a:r>
            <a:r>
              <a:rPr lang="tr-TR" sz="1600" i="1" dirty="0">
                <a:effectLst/>
                <a:latin typeface="Helvetica" pitchFamily="2" charset="0"/>
              </a:rPr>
              <a:t>, N.; </a:t>
            </a:r>
            <a:r>
              <a:rPr lang="tr-TR" sz="1600" i="1" dirty="0" err="1">
                <a:effectLst/>
                <a:latin typeface="Helvetica" pitchFamily="2" charset="0"/>
              </a:rPr>
              <a:t>Garassino</a:t>
            </a:r>
            <a:r>
              <a:rPr lang="tr-TR" sz="1600" i="1" dirty="0">
                <a:effectLst/>
                <a:latin typeface="Helvetica" pitchFamily="2" charset="0"/>
              </a:rPr>
              <a:t>, M.C.; </a:t>
            </a:r>
            <a:r>
              <a:rPr lang="tr-TR" sz="1600" i="1" dirty="0" err="1">
                <a:effectLst/>
                <a:latin typeface="Helvetica" pitchFamily="2" charset="0"/>
              </a:rPr>
              <a:t>Trukhin</a:t>
            </a:r>
            <a:r>
              <a:rPr lang="tr-TR" sz="1600" i="1" dirty="0">
                <a:effectLst/>
                <a:latin typeface="Helvetica" pitchFamily="2" charset="0"/>
              </a:rPr>
              <a:t>, D.; </a:t>
            </a:r>
            <a:r>
              <a:rPr lang="tr-TR" sz="1600" i="1" dirty="0" err="1">
                <a:effectLst/>
                <a:latin typeface="Helvetica" pitchFamily="2" charset="0"/>
              </a:rPr>
              <a:t>Hochmair</a:t>
            </a:r>
            <a:r>
              <a:rPr lang="tr-TR" sz="1600" i="1" dirty="0">
                <a:effectLst/>
                <a:latin typeface="Helvetica" pitchFamily="2" charset="0"/>
              </a:rPr>
              <a:t>, M.J.; </a:t>
            </a:r>
            <a:r>
              <a:rPr lang="tr-TR" sz="1600" i="1" dirty="0" err="1">
                <a:latin typeface="Helvetica" pitchFamily="2" charset="0"/>
              </a:rPr>
              <a:t>Ö</a:t>
            </a:r>
            <a:r>
              <a:rPr lang="tr-TR" sz="1600" i="1" dirty="0" err="1">
                <a:effectLst/>
                <a:latin typeface="Helvetica" pitchFamily="2" charset="0"/>
              </a:rPr>
              <a:t>zgüroglu</a:t>
            </a:r>
            <a:r>
              <a:rPr lang="tr-TR" sz="1600" i="1" dirty="0">
                <a:effectLst/>
                <a:latin typeface="Helvetica" pitchFamily="2" charset="0"/>
              </a:rPr>
              <a:t>, M.; </a:t>
            </a:r>
            <a:r>
              <a:rPr lang="tr-TR" sz="1600" i="1" dirty="0" err="1">
                <a:effectLst/>
                <a:latin typeface="Helvetica" pitchFamily="2" charset="0"/>
              </a:rPr>
              <a:t>Havel</a:t>
            </a:r>
            <a:r>
              <a:rPr lang="tr-TR" sz="1600" i="1" dirty="0">
                <a:effectLst/>
                <a:latin typeface="Helvetica" pitchFamily="2" charset="0"/>
              </a:rPr>
              <a:t>, L.; </a:t>
            </a:r>
            <a:r>
              <a:rPr lang="tr-TR" sz="1600" i="1" dirty="0" err="1">
                <a:effectLst/>
                <a:latin typeface="Helvetica" pitchFamily="2" charset="0"/>
              </a:rPr>
              <a:t>Goldman</a:t>
            </a:r>
            <a:r>
              <a:rPr lang="tr-TR" sz="1600" i="1" dirty="0">
                <a:effectLst/>
                <a:latin typeface="Helvetica" pitchFamily="2" charset="0"/>
              </a:rPr>
              <a:t>, J.; </a:t>
            </a:r>
            <a:r>
              <a:rPr lang="tr-TR" sz="1600" i="1" dirty="0" err="1">
                <a:effectLst/>
                <a:latin typeface="Helvetica" pitchFamily="2" charset="0"/>
              </a:rPr>
              <a:t>Chen</a:t>
            </a:r>
            <a:r>
              <a:rPr lang="tr-TR" sz="1600" i="1" dirty="0">
                <a:effectLst/>
                <a:latin typeface="Helvetica" pitchFamily="2" charset="0"/>
              </a:rPr>
              <a:t>, Y.; </a:t>
            </a:r>
            <a:r>
              <a:rPr lang="tr-TR" sz="1600" i="1" dirty="0" err="1">
                <a:effectLst/>
                <a:latin typeface="Helvetica" pitchFamily="2" charset="0"/>
              </a:rPr>
              <a:t>Losonczy</a:t>
            </a:r>
            <a:r>
              <a:rPr lang="tr-TR" sz="1600" i="1" dirty="0">
                <a:effectLst/>
                <a:latin typeface="Helvetica" pitchFamily="2" charset="0"/>
              </a:rPr>
              <a:t>, G.; </a:t>
            </a:r>
            <a:r>
              <a:rPr lang="tr-TR" sz="1600" i="1" dirty="0" err="1">
                <a:effectLst/>
                <a:latin typeface="Helvetica" pitchFamily="2" charset="0"/>
              </a:rPr>
              <a:t>Spinnato</a:t>
            </a:r>
            <a:r>
              <a:rPr lang="tr-TR" sz="1600" i="1" dirty="0">
                <a:effectLst/>
                <a:latin typeface="Helvetica" pitchFamily="2" charset="0"/>
              </a:rPr>
              <a:t>, F.; et al. P48.03 First-</a:t>
            </a:r>
            <a:r>
              <a:rPr lang="tr-TR" sz="1600" i="1" dirty="0" err="1">
                <a:effectLst/>
                <a:latin typeface="Helvetica" pitchFamily="2" charset="0"/>
              </a:rPr>
              <a:t>Line</a:t>
            </a:r>
            <a:r>
              <a:rPr lang="tr-TR" sz="1600" i="1" dirty="0">
                <a:effectLst/>
                <a:latin typeface="Helvetica" pitchFamily="2" charset="0"/>
              </a:rPr>
              <a:t> </a:t>
            </a:r>
            <a:r>
              <a:rPr lang="tr-TR" sz="1600" i="1" dirty="0" err="1">
                <a:effectLst/>
                <a:latin typeface="Helvetica" pitchFamily="2" charset="0"/>
              </a:rPr>
              <a:t>Durvalumab</a:t>
            </a:r>
            <a:r>
              <a:rPr lang="tr-TR" sz="1600" i="1" dirty="0">
                <a:effectLst/>
                <a:latin typeface="Helvetica" pitchFamily="2" charset="0"/>
              </a:rPr>
              <a:t> </a:t>
            </a:r>
            <a:r>
              <a:rPr lang="tr-TR" sz="1600" i="1" dirty="0" err="1">
                <a:effectLst/>
                <a:latin typeface="Helvetica" pitchFamily="2" charset="0"/>
              </a:rPr>
              <a:t>plus</a:t>
            </a:r>
            <a:r>
              <a:rPr lang="tr-TR" sz="1600" i="1" dirty="0">
                <a:effectLst/>
                <a:latin typeface="Helvetica" pitchFamily="2" charset="0"/>
              </a:rPr>
              <a:t> Platinum-</a:t>
            </a:r>
            <a:r>
              <a:rPr lang="tr-TR" sz="1600" i="1" dirty="0" err="1">
                <a:effectLst/>
                <a:latin typeface="Helvetica" pitchFamily="2" charset="0"/>
              </a:rPr>
              <a:t>Etoposide</a:t>
            </a:r>
            <a:r>
              <a:rPr lang="tr-TR" sz="1600" i="1" dirty="0">
                <a:effectLst/>
                <a:latin typeface="Helvetica" pitchFamily="2" charset="0"/>
              </a:rPr>
              <a:t> in ES-SCLC: </a:t>
            </a:r>
            <a:r>
              <a:rPr lang="tr-TR" sz="1600" i="1" dirty="0" err="1">
                <a:effectLst/>
                <a:latin typeface="Helvetica" pitchFamily="2" charset="0"/>
              </a:rPr>
              <a:t>Exploratory</a:t>
            </a:r>
            <a:r>
              <a:rPr lang="tr-TR" sz="1600" i="1" dirty="0">
                <a:effectLst/>
                <a:latin typeface="Helvetica" pitchFamily="2" charset="0"/>
              </a:rPr>
              <a:t> </a:t>
            </a:r>
            <a:r>
              <a:rPr lang="tr-TR" sz="1600" i="1" dirty="0" err="1">
                <a:effectLst/>
                <a:latin typeface="Helvetica" pitchFamily="2" charset="0"/>
              </a:rPr>
              <a:t>Analyses</a:t>
            </a:r>
            <a:r>
              <a:rPr lang="tr-TR" sz="1600" i="1" dirty="0">
                <a:effectLst/>
                <a:latin typeface="Helvetica" pitchFamily="2" charset="0"/>
              </a:rPr>
              <a:t> </a:t>
            </a:r>
            <a:r>
              <a:rPr lang="tr-TR" sz="1600" i="1" dirty="0" err="1">
                <a:effectLst/>
                <a:latin typeface="Helvetica" pitchFamily="2" charset="0"/>
              </a:rPr>
              <a:t>Based</a:t>
            </a:r>
            <a:r>
              <a:rPr lang="tr-TR" sz="1600" i="1" dirty="0">
                <a:effectLst/>
                <a:latin typeface="Helvetica" pitchFamily="2" charset="0"/>
              </a:rPr>
              <a:t> on </a:t>
            </a:r>
            <a:r>
              <a:rPr lang="tr-TR" sz="1600" i="1" dirty="0" err="1">
                <a:effectLst/>
                <a:latin typeface="Helvetica" pitchFamily="2" charset="0"/>
              </a:rPr>
              <a:t>Extent</a:t>
            </a:r>
            <a:r>
              <a:rPr lang="tr-TR" sz="1600" i="1" dirty="0">
                <a:effectLst/>
                <a:latin typeface="Helvetica" pitchFamily="2" charset="0"/>
              </a:rPr>
              <a:t> of </a:t>
            </a:r>
            <a:r>
              <a:rPr lang="tr-TR" sz="1600" i="1" dirty="0" err="1">
                <a:effectLst/>
                <a:latin typeface="Helvetica" pitchFamily="2" charset="0"/>
              </a:rPr>
              <a:t>Disease</a:t>
            </a:r>
            <a:r>
              <a:rPr lang="tr-TR" sz="1600" i="1" dirty="0">
                <a:effectLst/>
                <a:latin typeface="Helvetica" pitchFamily="2" charset="0"/>
              </a:rPr>
              <a:t> in CASPIAN. J. </a:t>
            </a:r>
            <a:r>
              <a:rPr lang="tr-TR" sz="1600" i="1" dirty="0" err="1">
                <a:effectLst/>
                <a:latin typeface="Helvetica" pitchFamily="2" charset="0"/>
              </a:rPr>
              <a:t>Thorac</a:t>
            </a:r>
            <a:r>
              <a:rPr lang="tr-TR" sz="1600" i="1" dirty="0">
                <a:effectLst/>
                <a:latin typeface="Helvetica" pitchFamily="2" charset="0"/>
              </a:rPr>
              <a:t>. </a:t>
            </a:r>
            <a:r>
              <a:rPr lang="tr-TR" sz="1600" i="1" dirty="0" err="1">
                <a:effectLst/>
                <a:latin typeface="Helvetica" pitchFamily="2" charset="0"/>
              </a:rPr>
              <a:t>Oncol</a:t>
            </a:r>
            <a:r>
              <a:rPr lang="tr-TR" sz="1600" i="1" dirty="0">
                <a:effectLst/>
                <a:latin typeface="Helvetica" pitchFamily="2" charset="0"/>
              </a:rPr>
              <a:t>. 2021, 16, S500</a:t>
            </a:r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54C763F6-F907-A9E3-6324-B9F1B611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tr-TR" b="1" dirty="0">
                <a:solidFill>
                  <a:srgbClr val="C00000"/>
                </a:solidFill>
              </a:rPr>
              <a:t>CASPIAN çalışması </a:t>
            </a:r>
            <a:r>
              <a:rPr lang="tr-TR" b="1" dirty="0" err="1">
                <a:solidFill>
                  <a:srgbClr val="C00000"/>
                </a:solidFill>
              </a:rPr>
              <a:t>sekonder</a:t>
            </a:r>
            <a:r>
              <a:rPr lang="tr-TR" b="1" dirty="0">
                <a:solidFill>
                  <a:srgbClr val="C00000"/>
                </a:solidFill>
              </a:rPr>
              <a:t> analiz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B4DE0B18-DF72-3E9E-4B5B-813561D5717B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33125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82BF4F-C805-53DC-72BE-DF41FB88B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1520827"/>
            <a:ext cx="11622156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tr-TR" sz="2400" dirty="0"/>
              <a:t>Her ikisinde de rutin </a:t>
            </a:r>
            <a:r>
              <a:rPr lang="tr-TR" sz="2400" dirty="0" err="1"/>
              <a:t>konsolidatif</a:t>
            </a:r>
            <a:r>
              <a:rPr lang="tr-TR" sz="2400" dirty="0"/>
              <a:t> TRT⌀ (keynote-604 de dahil)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tr-TR" sz="2400" b="1" dirty="0">
                <a:solidFill>
                  <a:srgbClr val="C00000"/>
                </a:solidFill>
              </a:rPr>
              <a:t>Her iki çalışmada da «akciğer» ana </a:t>
            </a:r>
            <a:r>
              <a:rPr lang="tr-TR" sz="2400" b="1" dirty="0" err="1">
                <a:solidFill>
                  <a:srgbClr val="C00000"/>
                </a:solidFill>
              </a:rPr>
              <a:t>relaps</a:t>
            </a:r>
            <a:r>
              <a:rPr lang="tr-TR" sz="2400" b="1" dirty="0">
                <a:solidFill>
                  <a:srgbClr val="C00000"/>
                </a:solidFill>
              </a:rPr>
              <a:t> bölgesi</a:t>
            </a:r>
          </a:p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tr-TR" sz="2400" dirty="0"/>
              <a:t>Ancak gerek </a:t>
            </a:r>
            <a:r>
              <a:rPr lang="tr-TR" sz="2400" b="1" dirty="0">
                <a:solidFill>
                  <a:srgbClr val="C00000"/>
                </a:solidFill>
              </a:rPr>
              <a:t>faz I çalışmalarda</a:t>
            </a:r>
            <a:r>
              <a:rPr lang="tr-TR" sz="2400" dirty="0"/>
              <a:t> gerekse bu çalışmaların RT alan sınırlı sayıdaki hasta grubunda ve KHDAK çalışmalarında (PACIFIC, DETERRED ) majör </a:t>
            </a:r>
            <a:r>
              <a:rPr lang="tr-TR" sz="2400" dirty="0" err="1"/>
              <a:t>toksisite</a:t>
            </a:r>
            <a:r>
              <a:rPr lang="tr-TR" sz="2400" dirty="0"/>
              <a:t> artışı ⌀</a:t>
            </a:r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54C763F6-F907-A9E3-6324-B9F1B611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9"/>
            <a:ext cx="10515600" cy="1325563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tr-TR" sz="3200" b="1" dirty="0">
                <a:solidFill>
                  <a:srgbClr val="C00000"/>
                </a:solidFill>
              </a:rPr>
              <a:t>CASPIAN ve </a:t>
            </a:r>
            <a:r>
              <a:rPr lang="tr-TR" sz="3200" b="1" dirty="0" err="1">
                <a:solidFill>
                  <a:srgbClr val="C00000"/>
                </a:solidFill>
              </a:rPr>
              <a:t>Impower</a:t>
            </a:r>
            <a:r>
              <a:rPr lang="tr-TR" sz="3200" b="1" dirty="0">
                <a:solidFill>
                  <a:srgbClr val="C00000"/>
                </a:solidFill>
              </a:rPr>
              <a:t> 133 çalışmalarından TRT için sonuçlar?</a:t>
            </a:r>
            <a:endParaRPr lang="tr-TR" sz="3200" dirty="0">
              <a:solidFill>
                <a:srgbClr val="C00000"/>
              </a:solidFill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B4DE0B18-DF72-3E9E-4B5B-813561D5717B}"/>
              </a:ext>
            </a:extLst>
          </p:cNvPr>
          <p:cNvSpPr/>
          <p:nvPr/>
        </p:nvSpPr>
        <p:spPr>
          <a:xfrm>
            <a:off x="0" y="1197168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750C625-01D8-835E-D4E7-29EEFFD6F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0105"/>
            <a:ext cx="6705600" cy="2577896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C9C6E668-077C-F125-B149-32DAC5567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557" y="4280105"/>
            <a:ext cx="6341444" cy="257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4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CD92F129-69D6-7BF8-07B8-1A8AABA80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tr-TR" sz="3200" b="1" dirty="0">
                <a:solidFill>
                  <a:srgbClr val="C00000"/>
                </a:solidFill>
              </a:rPr>
              <a:t>YE-</a:t>
            </a:r>
            <a:r>
              <a:rPr lang="tr-TR" sz="3200" b="1" dirty="0" err="1">
                <a:solidFill>
                  <a:srgbClr val="C00000"/>
                </a:solidFill>
              </a:rPr>
              <a:t>KHAK’de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err="1">
                <a:solidFill>
                  <a:srgbClr val="C00000"/>
                </a:solidFill>
              </a:rPr>
              <a:t>immün</a:t>
            </a:r>
            <a:r>
              <a:rPr lang="tr-TR" sz="3200" b="1" dirty="0">
                <a:solidFill>
                  <a:srgbClr val="C00000"/>
                </a:solidFill>
              </a:rPr>
              <a:t> tedaviler döneminde TRT?</a:t>
            </a:r>
            <a:endParaRPr lang="tr-TR" sz="3200" dirty="0">
              <a:solidFill>
                <a:srgbClr val="C00000"/>
              </a:solidFill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30B777EE-8EAE-EFB3-6869-4DA61E3E25DD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0A29DE0-FF74-D47E-A972-9B764800A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" y="1761638"/>
            <a:ext cx="11983212" cy="3355702"/>
          </a:xfrm>
          <a:prstGeom prst="rect">
            <a:avLst/>
          </a:prstGeom>
        </p:spPr>
      </p:pic>
      <p:sp>
        <p:nvSpPr>
          <p:cNvPr id="7" name="Aşağı Ok 6">
            <a:extLst>
              <a:ext uri="{FF2B5EF4-FFF2-40B4-BE49-F238E27FC236}">
                <a16:creationId xmlns:a16="http://schemas.microsoft.com/office/drawing/2014/main" id="{0839E7F1-B770-5C7E-8EE7-1DA9F6837B5A}"/>
              </a:ext>
            </a:extLst>
          </p:cNvPr>
          <p:cNvSpPr/>
          <p:nvPr/>
        </p:nvSpPr>
        <p:spPr>
          <a:xfrm rot="20304375">
            <a:off x="7969590" y="1666082"/>
            <a:ext cx="330073" cy="137570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F8A16052-3D1D-B6D6-55A0-38F9BAF0AE29}"/>
              </a:ext>
            </a:extLst>
          </p:cNvPr>
          <p:cNvSpPr txBox="1"/>
          <p:nvPr/>
        </p:nvSpPr>
        <p:spPr>
          <a:xfrm>
            <a:off x="10004" y="4952173"/>
            <a:ext cx="12181995" cy="142962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bg1"/>
                </a:solidFill>
              </a:rPr>
              <a:t>Impower</a:t>
            </a:r>
            <a:r>
              <a:rPr lang="tr-TR" sz="2000" b="1" dirty="0">
                <a:solidFill>
                  <a:schemeClr val="bg1"/>
                </a:solidFill>
              </a:rPr>
              <a:t> 133 çalışmasında </a:t>
            </a:r>
            <a:r>
              <a:rPr lang="tr-TR" sz="2000" b="1" dirty="0" err="1">
                <a:solidFill>
                  <a:schemeClr val="bg1"/>
                </a:solidFill>
              </a:rPr>
              <a:t>İndük</a:t>
            </a:r>
            <a:r>
              <a:rPr lang="tr-TR" sz="2000" b="1" dirty="0">
                <a:solidFill>
                  <a:schemeClr val="bg1"/>
                </a:solidFill>
              </a:rPr>
              <a:t> KT sonunda PFS hızla düşmekte ve en çok </a:t>
            </a:r>
            <a:r>
              <a:rPr lang="tr-TR" sz="2000" b="1" dirty="0" err="1">
                <a:solidFill>
                  <a:schemeClr val="bg1"/>
                </a:solidFill>
              </a:rPr>
              <a:t>progresyon</a:t>
            </a:r>
            <a:r>
              <a:rPr lang="tr-TR" sz="2000" b="1" dirty="0">
                <a:solidFill>
                  <a:schemeClr val="bg1"/>
                </a:solidFill>
              </a:rPr>
              <a:t> ilk 3-6. ayda görülmekte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bg1"/>
                </a:solidFill>
              </a:rPr>
              <a:t>Atezo</a:t>
            </a:r>
            <a:r>
              <a:rPr lang="tr-TR" sz="2000" b="1" dirty="0">
                <a:solidFill>
                  <a:schemeClr val="bg1"/>
                </a:solidFill>
              </a:rPr>
              <a:t> kolunda ~%58 hastanın bilinen lezyonlarında </a:t>
            </a:r>
            <a:r>
              <a:rPr lang="tr-TR" sz="2000" b="1" dirty="0" err="1">
                <a:solidFill>
                  <a:schemeClr val="bg1"/>
                </a:solidFill>
              </a:rPr>
              <a:t>progresyon</a:t>
            </a:r>
            <a:r>
              <a:rPr lang="tr-TR" sz="2000" b="1" dirty="0">
                <a:solidFill>
                  <a:schemeClr val="bg1"/>
                </a:solidFill>
              </a:rPr>
              <a:t> var (~2/3 </a:t>
            </a:r>
            <a:r>
              <a:rPr lang="tr-TR" sz="2000" b="1" dirty="0" err="1">
                <a:solidFill>
                  <a:schemeClr val="bg1"/>
                </a:solidFill>
              </a:rPr>
              <a:t>intra-torasik</a:t>
            </a:r>
            <a:r>
              <a:rPr lang="tr-TR" sz="2000" b="1" dirty="0">
                <a:solidFill>
                  <a:schemeClr val="bg1"/>
                </a:solidFill>
              </a:rPr>
              <a:t> hastalık)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bg1"/>
                </a:solidFill>
              </a:rPr>
              <a:t>Halen sınırlı katkı CREST çalışmasında öğrendiklerimiz </a:t>
            </a:r>
            <a:r>
              <a:rPr lang="tr-TR" sz="2000" b="1" dirty="0" err="1">
                <a:solidFill>
                  <a:schemeClr val="bg1"/>
                </a:solidFill>
              </a:rPr>
              <a:t>kemo-immüntx</a:t>
            </a:r>
            <a:r>
              <a:rPr lang="tr-TR" sz="2000" b="1" dirty="0">
                <a:solidFill>
                  <a:schemeClr val="bg1"/>
                </a:solidFill>
              </a:rPr>
              <a:t> döneminde de geçerli olabilir!!!</a:t>
            </a:r>
          </a:p>
        </p:txBody>
      </p:sp>
    </p:spTree>
    <p:extLst>
      <p:ext uri="{BB962C8B-B14F-4D97-AF65-F5344CB8AC3E}">
        <p14:creationId xmlns:p14="http://schemas.microsoft.com/office/powerpoint/2010/main" val="368976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73D38BB-11CC-CEEF-CC4B-96CB66F6918E}"/>
              </a:ext>
            </a:extLst>
          </p:cNvPr>
          <p:cNvSpPr txBox="1"/>
          <p:nvPr/>
        </p:nvSpPr>
        <p:spPr>
          <a:xfrm>
            <a:off x="1351722" y="702365"/>
            <a:ext cx="9488556" cy="144655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>
                <a:solidFill>
                  <a:schemeClr val="bg1"/>
                </a:solidFill>
              </a:rPr>
              <a:t>PROSPEKTİF ÇALIŞMALAR 2026-2027</a:t>
            </a:r>
          </a:p>
          <a:p>
            <a:pPr algn="ctr"/>
            <a:r>
              <a:rPr lang="tr-TR" sz="4400" b="1" dirty="0">
                <a:solidFill>
                  <a:schemeClr val="bg1"/>
                </a:solidFill>
              </a:rPr>
              <a:t>RETROSPEKTİF VERİLER?</a:t>
            </a:r>
          </a:p>
        </p:txBody>
      </p:sp>
    </p:spTree>
    <p:extLst>
      <p:ext uri="{BB962C8B-B14F-4D97-AF65-F5344CB8AC3E}">
        <p14:creationId xmlns:p14="http://schemas.microsoft.com/office/powerpoint/2010/main" val="3525132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21CC8A3-344C-8D82-976A-1114F9DEA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174359" cy="275479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0DAFA18-560D-DD4E-ACB0-AA2B05761459}"/>
              </a:ext>
            </a:extLst>
          </p:cNvPr>
          <p:cNvSpPr txBox="1"/>
          <p:nvPr/>
        </p:nvSpPr>
        <p:spPr>
          <a:xfrm>
            <a:off x="265044" y="2888972"/>
            <a:ext cx="8825948" cy="373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/>
              <a:t>Ocak 2020-Aralık 2021 YE-KHAK, </a:t>
            </a:r>
            <a:r>
              <a:rPr lang="tr-TR" sz="2000" dirty="0" err="1"/>
              <a:t>kemo-immuntx</a:t>
            </a:r>
            <a:r>
              <a:rPr lang="tr-TR" sz="2000" dirty="0">
                <a:sym typeface="Wingdings" pitchFamily="2" charset="2"/>
              </a:rPr>
              <a:t>  </a:t>
            </a:r>
            <a:r>
              <a:rPr lang="tr-TR" sz="1200" dirty="0">
                <a:sym typeface="Wingdings" pitchFamily="2" charset="2"/>
              </a:rPr>
              <a:t>(</a:t>
            </a:r>
            <a:r>
              <a:rPr lang="tr-TR" sz="1200" dirty="0" err="1">
                <a:sym typeface="Wingdings" pitchFamily="2" charset="2"/>
              </a:rPr>
              <a:t>progres</a:t>
            </a:r>
            <a:r>
              <a:rPr lang="tr-TR" sz="1200" dirty="0">
                <a:sym typeface="Wingdings" pitchFamily="2" charset="2"/>
              </a:rPr>
              <a:t> ⌀)</a:t>
            </a:r>
            <a:r>
              <a:rPr lang="tr-TR" sz="2000" dirty="0">
                <a:sym typeface="Wingdings" pitchFamily="2" charset="2"/>
              </a:rPr>
              <a:t>idame </a:t>
            </a:r>
            <a:r>
              <a:rPr lang="tr-TR" sz="2000" dirty="0" err="1">
                <a:sym typeface="Wingdings" pitchFamily="2" charset="2"/>
              </a:rPr>
              <a:t>immuntx</a:t>
            </a:r>
            <a:endParaRPr lang="tr-TR" sz="2000" dirty="0">
              <a:sym typeface="Wingdings" pitchFamily="2" charset="2"/>
            </a:endParaRP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sym typeface="Wingdings" pitchFamily="2" charset="2"/>
              </a:rPr>
              <a:t>N=100 TRT +: 47 (37 ICI ile eş zamanlı), TRT-: 53; medyan doz 50 </a:t>
            </a:r>
            <a:r>
              <a:rPr lang="tr-TR" sz="2000" dirty="0" err="1">
                <a:sym typeface="Wingdings" pitchFamily="2" charset="2"/>
              </a:rPr>
              <a:t>Gy</a:t>
            </a:r>
            <a:r>
              <a:rPr lang="tr-TR" sz="2000" dirty="0">
                <a:sym typeface="Wingdings" pitchFamily="2" charset="2"/>
              </a:rPr>
              <a:t> </a:t>
            </a:r>
            <a:r>
              <a:rPr lang="tr-TR" sz="1200" dirty="0">
                <a:sym typeface="Wingdings" pitchFamily="2" charset="2"/>
              </a:rPr>
              <a:t>(45-54 </a:t>
            </a:r>
            <a:r>
              <a:rPr lang="tr-TR" sz="1200" dirty="0" err="1">
                <a:sym typeface="Wingdings" pitchFamily="2" charset="2"/>
              </a:rPr>
              <a:t>Gy</a:t>
            </a:r>
            <a:r>
              <a:rPr lang="tr-TR" sz="1200" dirty="0">
                <a:sym typeface="Wingdings" pitchFamily="2" charset="2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sym typeface="Wingdings" pitchFamily="2" charset="2"/>
              </a:rPr>
              <a:t>Medyan takip 20.3 ay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Medyan PFS 9.1 ay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vs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8.8 ay (p=0.93)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Medyan OS 21.8 ay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vs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 24.3 ay (p=0.63)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FF0000"/>
                </a:solidFill>
                <a:sym typeface="Wingdings" pitchFamily="2" charset="2"/>
              </a:rPr>
              <a:t>Lokal </a:t>
            </a:r>
            <a:r>
              <a:rPr lang="tr-TR" sz="2000" b="1" dirty="0" err="1">
                <a:solidFill>
                  <a:srgbClr val="FF0000"/>
                </a:solidFill>
                <a:sym typeface="Wingdings" pitchFamily="2" charset="2"/>
              </a:rPr>
              <a:t>rekürrenssiz</a:t>
            </a:r>
            <a:r>
              <a:rPr lang="tr-TR" sz="2000" b="1" dirty="0">
                <a:solidFill>
                  <a:srgbClr val="FF0000"/>
                </a:solidFill>
                <a:sym typeface="Wingdings" pitchFamily="2" charset="2"/>
              </a:rPr>
              <a:t> sağ kalım TRT kolunda anlamlı ↑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rgbClr val="FF0000"/>
                </a:solidFill>
                <a:sym typeface="Wingdings" pitchFamily="2" charset="2"/>
              </a:rPr>
              <a:t>intra-torasik</a:t>
            </a:r>
            <a:r>
              <a:rPr lang="tr-TR" sz="2000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sym typeface="Wingdings" pitchFamily="2" charset="2"/>
              </a:rPr>
              <a:t>progresyon</a:t>
            </a:r>
            <a:r>
              <a:rPr lang="tr-TR" sz="2000" b="1" dirty="0">
                <a:solidFill>
                  <a:srgbClr val="FF0000"/>
                </a:solidFill>
                <a:sym typeface="Wingdings" pitchFamily="2" charset="2"/>
              </a:rPr>
              <a:t> %20 </a:t>
            </a:r>
            <a:r>
              <a:rPr lang="tr-TR" sz="2000" b="1" dirty="0" err="1">
                <a:solidFill>
                  <a:srgbClr val="FF0000"/>
                </a:solidFill>
                <a:sym typeface="Wingdings" pitchFamily="2" charset="2"/>
              </a:rPr>
              <a:t>vs</a:t>
            </a:r>
            <a:r>
              <a:rPr lang="tr-TR" sz="2000" b="1" dirty="0">
                <a:solidFill>
                  <a:srgbClr val="FF0000"/>
                </a:solidFill>
                <a:sym typeface="Wingdings" pitchFamily="2" charset="2"/>
              </a:rPr>
              <a:t> % </a:t>
            </a:r>
            <a:r>
              <a:rPr lang="tr-TR" sz="2000" b="1" dirty="0">
                <a:solidFill>
                  <a:srgbClr val="FF0000"/>
                </a:solidFill>
              </a:rPr>
              <a:t>55.9  ( (p = 0.003). </a:t>
            </a:r>
            <a:endParaRPr lang="tr-TR" sz="2000" b="1" dirty="0">
              <a:solidFill>
                <a:srgbClr val="FF0000"/>
              </a:solidFill>
              <a:sym typeface="Wingdings" pitchFamily="2" charset="2"/>
            </a:endParaRP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 err="1">
                <a:sym typeface="Wingdings" pitchFamily="2" charset="2"/>
              </a:rPr>
              <a:t>Grad</a:t>
            </a:r>
            <a:r>
              <a:rPr lang="tr-TR" sz="2000" dirty="0">
                <a:sym typeface="Wingdings" pitchFamily="2" charset="2"/>
              </a:rPr>
              <a:t> 3 </a:t>
            </a:r>
            <a:r>
              <a:rPr lang="tr-TR" sz="2000" dirty="0" err="1">
                <a:sym typeface="Wingdings" pitchFamily="2" charset="2"/>
              </a:rPr>
              <a:t>toksisite</a:t>
            </a:r>
            <a:r>
              <a:rPr lang="tr-TR" sz="2000" dirty="0">
                <a:sym typeface="Wingdings" pitchFamily="2" charset="2"/>
              </a:rPr>
              <a:t> TRT kolunda %10, </a:t>
            </a:r>
            <a:r>
              <a:rPr lang="tr-TR" sz="2000" dirty="0" err="1">
                <a:sym typeface="Wingdings" pitchFamily="2" charset="2"/>
              </a:rPr>
              <a:t>Grad</a:t>
            </a:r>
            <a:r>
              <a:rPr lang="tr-TR" sz="2000" dirty="0">
                <a:sym typeface="Wingdings" pitchFamily="2" charset="2"/>
              </a:rPr>
              <a:t> 4-5 </a:t>
            </a:r>
            <a:r>
              <a:rPr lang="tr-TR" sz="2000" dirty="0" err="1">
                <a:sym typeface="Wingdings" pitchFamily="2" charset="2"/>
              </a:rPr>
              <a:t>toksisite</a:t>
            </a:r>
            <a:r>
              <a:rPr lang="tr-TR" sz="2000" dirty="0">
                <a:sym typeface="Wingdings" pitchFamily="2" charset="2"/>
              </a:rPr>
              <a:t> ⌀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9DE6599-2DBE-DEA8-0615-5B7912232906}"/>
              </a:ext>
            </a:extLst>
          </p:cNvPr>
          <p:cNvSpPr txBox="1"/>
          <p:nvPr/>
        </p:nvSpPr>
        <p:spPr>
          <a:xfrm>
            <a:off x="2663686" y="79512"/>
            <a:ext cx="210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i="1" dirty="0">
                <a:solidFill>
                  <a:srgbClr val="FF0000"/>
                </a:solidFill>
              </a:rPr>
              <a:t>Çin çalışması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F1889A9-9678-95DC-C005-AC769CD46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756" y="182217"/>
            <a:ext cx="3856383" cy="6675783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DEDC47F1-346C-91C3-54FB-BFCB666D9F0E}"/>
              </a:ext>
            </a:extLst>
          </p:cNvPr>
          <p:cNvSpPr txBox="1"/>
          <p:nvPr/>
        </p:nvSpPr>
        <p:spPr>
          <a:xfrm>
            <a:off x="4744275" y="82552"/>
            <a:ext cx="34657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Retrospektif çalışmalar</a:t>
            </a:r>
          </a:p>
        </p:txBody>
      </p:sp>
    </p:spTree>
    <p:extLst>
      <p:ext uri="{BB962C8B-B14F-4D97-AF65-F5344CB8AC3E}">
        <p14:creationId xmlns:p14="http://schemas.microsoft.com/office/powerpoint/2010/main" val="3870819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AE61BE2-4D49-4046-112D-ABCA43C3B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459"/>
            <a:ext cx="6732104" cy="31707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A156E200-CC97-8512-2BB3-B37A30ED254F}"/>
                  </a:ext>
                </a:extLst>
              </p:cNvPr>
              <p:cNvSpPr txBox="1"/>
              <p:nvPr/>
            </p:nvSpPr>
            <p:spPr>
              <a:xfrm>
                <a:off x="410816" y="3591340"/>
                <a:ext cx="7580245" cy="3439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900" dirty="0"/>
                  <a:t>N=20 YE-KHAK 2 merkez </a:t>
                </a:r>
                <a:r>
                  <a:rPr lang="tr-TR" sz="1900" dirty="0" err="1"/>
                  <a:t>kemo-immuntx</a:t>
                </a:r>
                <a:r>
                  <a:rPr lang="tr-TR" sz="1900" dirty="0" err="1">
                    <a:sym typeface="Wingdings" pitchFamily="2" charset="2"/>
                  </a:rPr>
                  <a:t>cTRTimmuntx</a:t>
                </a:r>
                <a:r>
                  <a:rPr lang="tr-TR" sz="1900" dirty="0">
                    <a:sym typeface="Wingdings" pitchFamily="2" charset="2"/>
                  </a:rPr>
                  <a:t> 2018-2021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900" dirty="0">
                    <a:sym typeface="Wingdings" pitchFamily="2" charset="2"/>
                  </a:rPr>
                  <a:t>Doz= 3000cGy/10 </a:t>
                </a:r>
                <a:r>
                  <a:rPr lang="tr-TR" sz="1900" dirty="0" err="1">
                    <a:sym typeface="Wingdings" pitchFamily="2" charset="2"/>
                  </a:rPr>
                  <a:t>fx</a:t>
                </a:r>
                <a:r>
                  <a:rPr lang="tr-TR" sz="1900" dirty="0">
                    <a:sym typeface="Wingdings" pitchFamily="2" charset="2"/>
                  </a:rPr>
                  <a:t> (2 6000 </a:t>
                </a:r>
                <a:r>
                  <a:rPr lang="tr-TR" sz="1900" dirty="0" err="1">
                    <a:sym typeface="Wingdings" pitchFamily="2" charset="2"/>
                  </a:rPr>
                  <a:t>cGy</a:t>
                </a:r>
                <a:r>
                  <a:rPr lang="tr-TR" sz="1900" dirty="0">
                    <a:sym typeface="Wingdings" pitchFamily="2" charset="2"/>
                  </a:rPr>
                  <a:t>/30fx ve 1 5400 </a:t>
                </a:r>
                <a:r>
                  <a:rPr lang="tr-TR" sz="1900" dirty="0" err="1">
                    <a:sym typeface="Wingdings" pitchFamily="2" charset="2"/>
                  </a:rPr>
                  <a:t>cGy</a:t>
                </a:r>
                <a:r>
                  <a:rPr lang="tr-TR" sz="1900" dirty="0">
                    <a:sym typeface="Wingdings" pitchFamily="2" charset="2"/>
                  </a:rPr>
                  <a:t>/30 </a:t>
                </a:r>
                <a:r>
                  <a:rPr lang="tr-TR" sz="1900" dirty="0" err="1">
                    <a:sym typeface="Wingdings" pitchFamily="2" charset="2"/>
                  </a:rPr>
                  <a:t>fx</a:t>
                </a:r>
                <a:r>
                  <a:rPr lang="tr-TR" sz="1900" dirty="0">
                    <a:sym typeface="Wingdings" pitchFamily="2" charset="2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900" b="1" dirty="0">
                    <a:solidFill>
                      <a:srgbClr val="C00000"/>
                    </a:solidFill>
                    <a:sym typeface="Wingdings" pitchFamily="2" charset="2"/>
                  </a:rPr>
                  <a:t>Medyan OS 16 ay, 1-y OS %77.5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900" b="1" dirty="0">
                    <a:solidFill>
                      <a:srgbClr val="C00000"/>
                    </a:solidFill>
                    <a:sym typeface="Wingdings" pitchFamily="2" charset="2"/>
                  </a:rPr>
                  <a:t>Medyan OS--&gt;CREST 8 ay, </a:t>
                </a:r>
                <a:r>
                  <a:rPr lang="tr-TR" sz="1900" b="1" dirty="0" err="1">
                    <a:solidFill>
                      <a:srgbClr val="C00000"/>
                    </a:solidFill>
                    <a:sym typeface="Wingdings" pitchFamily="2" charset="2"/>
                  </a:rPr>
                  <a:t>Impower</a:t>
                </a:r>
                <a:r>
                  <a:rPr lang="tr-TR" sz="1900" b="1" dirty="0">
                    <a:solidFill>
                      <a:srgbClr val="C00000"/>
                    </a:solidFill>
                    <a:sym typeface="Wingdings" pitchFamily="2" charset="2"/>
                  </a:rPr>
                  <a:t> 12.3 ay, CASPIAN 13.0 ay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tr-TR" sz="1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≥</m:t>
                    </m:r>
                  </m:oMath>
                </a14:m>
                <a:r>
                  <a:rPr lang="tr-TR" sz="1900" dirty="0" err="1">
                    <a:sym typeface="Wingdings" pitchFamily="2" charset="2"/>
                  </a:rPr>
                  <a:t>Grad</a:t>
                </a:r>
                <a:r>
                  <a:rPr lang="tr-TR" sz="1900" dirty="0">
                    <a:sym typeface="Wingdings" pitchFamily="2" charset="2"/>
                  </a:rPr>
                  <a:t> 3 </a:t>
                </a:r>
                <a:r>
                  <a:rPr lang="tr-TR" sz="1900" dirty="0" err="1">
                    <a:sym typeface="Wingdings" pitchFamily="2" charset="2"/>
                  </a:rPr>
                  <a:t>toksisite</a:t>
                </a:r>
                <a:r>
                  <a:rPr lang="tr-TR" sz="190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tr-TR" sz="1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∅</m:t>
                    </m:r>
                  </m:oMath>
                </a14:m>
                <a:endParaRPr lang="tr-TR" sz="1900" dirty="0">
                  <a:ea typeface="Cambria Math" panose="02040503050406030204" pitchFamily="18" charset="0"/>
                  <a:sym typeface="Wingdings" pitchFamily="2" charset="2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900" dirty="0" err="1">
                    <a:sym typeface="Wingdings" pitchFamily="2" charset="2"/>
                  </a:rPr>
                  <a:t>Grad</a:t>
                </a:r>
                <a:r>
                  <a:rPr lang="tr-TR" sz="1900" dirty="0">
                    <a:sym typeface="Wingdings" pitchFamily="2" charset="2"/>
                  </a:rPr>
                  <a:t> 2 </a:t>
                </a:r>
                <a:r>
                  <a:rPr lang="tr-TR" sz="1900" dirty="0" err="1">
                    <a:sym typeface="Wingdings" pitchFamily="2" charset="2"/>
                  </a:rPr>
                  <a:t>pnönomi</a:t>
                </a:r>
                <a:r>
                  <a:rPr lang="tr-TR" sz="190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tr-TR" sz="1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∅</m:t>
                    </m:r>
                  </m:oMath>
                </a14:m>
                <a:endParaRPr lang="tr-TR" sz="1900" dirty="0">
                  <a:sym typeface="Wingdings" pitchFamily="2" charset="2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tr-TR" sz="1900" dirty="0">
                    <a:sym typeface="Wingdings" pitchFamily="2" charset="2"/>
                  </a:rPr>
                  <a:t>PCI yapılmamış %20 hastada beyin met ve beyin </a:t>
                </a:r>
                <a:r>
                  <a:rPr lang="tr-TR" sz="1900" dirty="0" err="1">
                    <a:sym typeface="Wingdings" pitchFamily="2" charset="2"/>
                  </a:rPr>
                  <a:t>mete</a:t>
                </a:r>
                <a:r>
                  <a:rPr lang="tr-TR" sz="1900" dirty="0">
                    <a:sym typeface="Wingdings" pitchFamily="2" charset="2"/>
                  </a:rPr>
                  <a:t> bağlı </a:t>
                </a:r>
                <a:r>
                  <a:rPr lang="tr-TR" sz="1900" dirty="0" err="1">
                    <a:sym typeface="Wingdings" pitchFamily="2" charset="2"/>
                  </a:rPr>
                  <a:t>ex</a:t>
                </a:r>
                <a:r>
                  <a:rPr lang="tr-TR" sz="1900" dirty="0">
                    <a:sym typeface="Wingdings" pitchFamily="2" charset="2"/>
                  </a:rPr>
                  <a:t> yok!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A156E200-CC97-8512-2BB3-B37A30ED2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6" y="3591340"/>
                <a:ext cx="7580245" cy="3439403"/>
              </a:xfrm>
              <a:prstGeom prst="rect">
                <a:avLst/>
              </a:prstGeom>
              <a:blipFill>
                <a:blip r:embed="rId4"/>
                <a:stretch>
                  <a:fillRect l="-66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Resim 5">
            <a:extLst>
              <a:ext uri="{FF2B5EF4-FFF2-40B4-BE49-F238E27FC236}">
                <a16:creationId xmlns:a16="http://schemas.microsoft.com/office/drawing/2014/main" id="{1BA9FDA5-E7D3-B6D4-6CDE-98AA1C1734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5512" y="660951"/>
            <a:ext cx="4273721" cy="6119191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F55F043F-88CA-13C1-1E54-2F01F57AB62B}"/>
              </a:ext>
            </a:extLst>
          </p:cNvPr>
          <p:cNvSpPr txBox="1"/>
          <p:nvPr/>
        </p:nvSpPr>
        <p:spPr>
          <a:xfrm>
            <a:off x="8428383" y="162064"/>
            <a:ext cx="34657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Retrospektif çalışmalar</a:t>
            </a:r>
          </a:p>
        </p:txBody>
      </p:sp>
    </p:spTree>
    <p:extLst>
      <p:ext uri="{BB962C8B-B14F-4D97-AF65-F5344CB8AC3E}">
        <p14:creationId xmlns:p14="http://schemas.microsoft.com/office/powerpoint/2010/main" val="39641151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F671395-1F74-871D-B3B3-D449BD9F3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5" y="132522"/>
            <a:ext cx="6800298" cy="2269841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C36F868-68BB-1051-5E88-2390709594AA}"/>
              </a:ext>
            </a:extLst>
          </p:cNvPr>
          <p:cNvSpPr txBox="1"/>
          <p:nvPr/>
        </p:nvSpPr>
        <p:spPr>
          <a:xfrm>
            <a:off x="225288" y="2491412"/>
            <a:ext cx="7593495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dirty="0"/>
              <a:t>N=41 YE-KHAK, </a:t>
            </a:r>
            <a:r>
              <a:rPr lang="tr-TR" dirty="0" err="1"/>
              <a:t>kemo-immunotx</a:t>
            </a:r>
            <a:r>
              <a:rPr lang="tr-TR" dirty="0" err="1">
                <a:sym typeface="Wingdings" pitchFamily="2" charset="2"/>
              </a:rPr>
              <a:t>cTRT</a:t>
            </a:r>
            <a:r>
              <a:rPr lang="tr-TR" dirty="0">
                <a:sym typeface="Wingdings" pitchFamily="2" charset="2"/>
              </a:rPr>
              <a:t>, </a:t>
            </a:r>
            <a:r>
              <a:rPr lang="tr-TR" dirty="0"/>
              <a:t> 2019-2022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/>
              <a:t>Doz=3000 </a:t>
            </a:r>
            <a:r>
              <a:rPr lang="tr-TR" b="1" dirty="0" err="1"/>
              <a:t>cGy</a:t>
            </a:r>
            <a:r>
              <a:rPr lang="tr-TR" b="1" dirty="0"/>
              <a:t>/10fx </a:t>
            </a:r>
            <a:r>
              <a:rPr lang="tr-TR" dirty="0"/>
              <a:t>(%87) (CREST</a:t>
            </a:r>
            <a:r>
              <a:rPr lang="tr-TR" sz="1400" dirty="0"/>
              <a:t>) </a:t>
            </a:r>
            <a:r>
              <a:rPr lang="tr-TR" sz="1200" dirty="0"/>
              <a:t>(İyi-</a:t>
            </a:r>
            <a:r>
              <a:rPr lang="tr-TR" sz="1200" dirty="0" err="1"/>
              <a:t>parsiyel</a:t>
            </a:r>
            <a:r>
              <a:rPr lang="tr-TR" sz="1200" dirty="0"/>
              <a:t> yanıt, SD ya da lokal </a:t>
            </a:r>
            <a:r>
              <a:rPr lang="tr-TR" sz="1200" dirty="0" err="1"/>
              <a:t>progresyon</a:t>
            </a:r>
            <a:r>
              <a:rPr lang="tr-TR" sz="1200" dirty="0"/>
              <a:t>)</a:t>
            </a:r>
            <a:endParaRPr lang="tr-TR" sz="1600" dirty="0"/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dirty="0"/>
              <a:t>PD-L1 inhibitörleri (</a:t>
            </a:r>
            <a:r>
              <a:rPr lang="tr-TR" dirty="0" err="1"/>
              <a:t>Atezo</a:t>
            </a:r>
            <a:r>
              <a:rPr lang="tr-TR" dirty="0"/>
              <a:t> ya da </a:t>
            </a:r>
            <a:r>
              <a:rPr lang="tr-TR" dirty="0" err="1"/>
              <a:t>Durva</a:t>
            </a:r>
            <a:r>
              <a:rPr lang="tr-TR" dirty="0"/>
              <a:t>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dirty="0"/>
              <a:t>KC ve beyin met dahil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dirty="0"/>
              <a:t>Planlama CREST (PT: post-KT, </a:t>
            </a:r>
            <a:r>
              <a:rPr lang="tr-TR" dirty="0" err="1"/>
              <a:t>LN:pre-KT</a:t>
            </a:r>
            <a:r>
              <a:rPr lang="tr-TR" dirty="0"/>
              <a:t>, PTV=+15mm)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C00000"/>
                </a:solidFill>
              </a:rPr>
              <a:t>1-yıl OS %88.9 </a:t>
            </a:r>
            <a:r>
              <a:rPr lang="tr-TR" b="1" dirty="0" err="1">
                <a:solidFill>
                  <a:srgbClr val="C00000"/>
                </a:solidFill>
              </a:rPr>
              <a:t>vs</a:t>
            </a:r>
            <a:r>
              <a:rPr lang="tr-TR" b="1" dirty="0">
                <a:solidFill>
                  <a:srgbClr val="C00000"/>
                </a:solidFill>
              </a:rPr>
              <a:t> %39.7 (p=0.016) (konsolidasyon TRT!)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Hepatik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ve </a:t>
            </a:r>
            <a:r>
              <a:rPr lang="tr-TR" b="1" dirty="0" err="1">
                <a:solidFill>
                  <a:schemeClr val="accent6">
                    <a:lumMod val="50000"/>
                  </a:schemeClr>
                </a:solidFill>
              </a:rPr>
              <a:t>serebral</a:t>
            </a:r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 met OS etkisi ⌀ (CREST?)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5F0103"/>
                </a:solidFill>
              </a:rPr>
              <a:t>Konsolidasyon amaçlı  &gt;</a:t>
            </a:r>
            <a:r>
              <a:rPr lang="tr-TR" b="1" dirty="0" err="1">
                <a:solidFill>
                  <a:srgbClr val="5F0103"/>
                </a:solidFill>
              </a:rPr>
              <a:t>Progresyonda</a:t>
            </a:r>
            <a:r>
              <a:rPr lang="tr-TR" b="1" dirty="0">
                <a:solidFill>
                  <a:srgbClr val="5F0103"/>
                </a:solidFill>
              </a:rPr>
              <a:t> TRT!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5F0103"/>
                </a:solidFill>
              </a:rPr>
              <a:t>1-yıl OS TRT %78.6, konsolidasyon TRT %88.9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dirty="0" err="1"/>
              <a:t>Immunotx</a:t>
            </a:r>
            <a:r>
              <a:rPr lang="tr-TR" dirty="0"/>
              <a:t> </a:t>
            </a:r>
            <a:r>
              <a:rPr lang="tr-TR" dirty="0" err="1"/>
              <a:t>toksisite</a:t>
            </a:r>
            <a:r>
              <a:rPr lang="tr-TR" dirty="0"/>
              <a:t> %17.1 (alerjik </a:t>
            </a:r>
            <a:r>
              <a:rPr lang="tr-TR" dirty="0" err="1"/>
              <a:t>rxn</a:t>
            </a:r>
            <a:r>
              <a:rPr lang="tr-TR" dirty="0"/>
              <a:t>, DM, </a:t>
            </a:r>
            <a:r>
              <a:rPr lang="tr-TR" dirty="0" err="1"/>
              <a:t>polinöropati</a:t>
            </a:r>
            <a:r>
              <a:rPr lang="tr-TR" dirty="0"/>
              <a:t>, </a:t>
            </a:r>
            <a:r>
              <a:rPr lang="tr-TR" dirty="0" err="1"/>
              <a:t>pnömoni</a:t>
            </a:r>
            <a:r>
              <a:rPr lang="tr-TR" dirty="0"/>
              <a:t>….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2CC19BA-D0BC-C4D6-7D02-CA222924E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508" y="318053"/>
            <a:ext cx="5574033" cy="3329173"/>
          </a:xfrm>
          <a:prstGeom prst="rect">
            <a:avLst/>
          </a:prstGeom>
        </p:spPr>
      </p:pic>
      <p:sp>
        <p:nvSpPr>
          <p:cNvPr id="7" name="Çerçeve 6">
            <a:extLst>
              <a:ext uri="{FF2B5EF4-FFF2-40B4-BE49-F238E27FC236}">
                <a16:creationId xmlns:a16="http://schemas.microsoft.com/office/drawing/2014/main" id="{843E9A39-9A30-FFCE-9DC3-453A78EBFC2B}"/>
              </a:ext>
            </a:extLst>
          </p:cNvPr>
          <p:cNvSpPr/>
          <p:nvPr/>
        </p:nvSpPr>
        <p:spPr>
          <a:xfrm>
            <a:off x="6601508" y="647625"/>
            <a:ext cx="5574033" cy="768714"/>
          </a:xfrm>
          <a:prstGeom prst="frame">
            <a:avLst>
              <a:gd name="adj1" fmla="val 6266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63226EAC-94F2-582A-8E3E-6D6B9B9029B8}"/>
              </a:ext>
            </a:extLst>
          </p:cNvPr>
          <p:cNvSpPr txBox="1"/>
          <p:nvPr/>
        </p:nvSpPr>
        <p:spPr>
          <a:xfrm>
            <a:off x="185531" y="185529"/>
            <a:ext cx="108535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Alman retrospektif, Alman kılavuzu </a:t>
            </a:r>
            <a:r>
              <a:rPr lang="tr-TR" b="1" dirty="0" err="1">
                <a:solidFill>
                  <a:srgbClr val="FF0000"/>
                </a:solidFill>
              </a:rPr>
              <a:t>kemo-immuntx</a:t>
            </a:r>
            <a:r>
              <a:rPr lang="tr-TR" b="1" dirty="0">
                <a:solidFill>
                  <a:srgbClr val="FF0000"/>
                </a:solidFill>
              </a:rPr>
              <a:t> sonrası konsol TRT önermiyor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4C1C61E-9A49-32D1-F7B4-6186C4031174}"/>
              </a:ext>
            </a:extLst>
          </p:cNvPr>
          <p:cNvSpPr txBox="1"/>
          <p:nvPr/>
        </p:nvSpPr>
        <p:spPr>
          <a:xfrm>
            <a:off x="8428383" y="162064"/>
            <a:ext cx="34657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Retrospektif çalışmalar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7EC91AC3-C454-E62C-4FF1-758CC91F2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880" y="3363102"/>
            <a:ext cx="4707560" cy="3329173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9CF22980-800D-357F-AA06-749F94C09EA7}"/>
              </a:ext>
            </a:extLst>
          </p:cNvPr>
          <p:cNvSpPr txBox="1"/>
          <p:nvPr/>
        </p:nvSpPr>
        <p:spPr>
          <a:xfrm>
            <a:off x="10919792" y="3976798"/>
            <a:ext cx="1255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FFC000"/>
                </a:solidFill>
              </a:rPr>
              <a:t>konsolidasyon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6D38C65-7D84-BBE4-5B8A-DCF68EE28A21}"/>
              </a:ext>
            </a:extLst>
          </p:cNvPr>
          <p:cNvSpPr txBox="1"/>
          <p:nvPr/>
        </p:nvSpPr>
        <p:spPr>
          <a:xfrm>
            <a:off x="10455964" y="4757530"/>
            <a:ext cx="1510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>
                <a:solidFill>
                  <a:schemeClr val="bg2">
                    <a:lumMod val="50000"/>
                  </a:schemeClr>
                </a:solidFill>
              </a:rPr>
              <a:t>progresyon</a:t>
            </a:r>
            <a:endParaRPr lang="tr-TR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107FBA8-C401-850A-65B4-8820D2D25955}"/>
              </a:ext>
            </a:extLst>
          </p:cNvPr>
          <p:cNvSpPr txBox="1"/>
          <p:nvPr/>
        </p:nvSpPr>
        <p:spPr>
          <a:xfrm>
            <a:off x="8998226" y="4757530"/>
            <a:ext cx="980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400" b="1" dirty="0">
                <a:solidFill>
                  <a:srgbClr val="002060"/>
                </a:solidFill>
              </a:rPr>
              <a:t>TRT⌀</a:t>
            </a:r>
          </a:p>
        </p:txBody>
      </p:sp>
    </p:spTree>
    <p:extLst>
      <p:ext uri="{BB962C8B-B14F-4D97-AF65-F5344CB8AC3E}">
        <p14:creationId xmlns:p14="http://schemas.microsoft.com/office/powerpoint/2010/main" val="1204929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E348351-947B-8B9C-37A9-E38F6531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" y="132522"/>
            <a:ext cx="6800298" cy="2269841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0B4AD960-70D7-1F0D-E3D5-047CB42336A0}"/>
              </a:ext>
            </a:extLst>
          </p:cNvPr>
          <p:cNvSpPr txBox="1"/>
          <p:nvPr/>
        </p:nvSpPr>
        <p:spPr>
          <a:xfrm>
            <a:off x="15185" y="159026"/>
            <a:ext cx="110238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Alman retrospektif, Alman kılavuzu </a:t>
            </a:r>
            <a:r>
              <a:rPr lang="tr-TR" b="1" dirty="0" err="1">
                <a:solidFill>
                  <a:srgbClr val="FF0000"/>
                </a:solidFill>
              </a:rPr>
              <a:t>kemo-immuntx</a:t>
            </a:r>
            <a:r>
              <a:rPr lang="tr-TR" b="1" dirty="0">
                <a:solidFill>
                  <a:srgbClr val="FF0000"/>
                </a:solidFill>
              </a:rPr>
              <a:t> sonrası konsol TRT önermiyor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80AEB0C-629C-1B63-0583-2429CF428094}"/>
              </a:ext>
            </a:extLst>
          </p:cNvPr>
          <p:cNvSpPr txBox="1"/>
          <p:nvPr/>
        </p:nvSpPr>
        <p:spPr>
          <a:xfrm>
            <a:off x="477078" y="2690191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FF0000"/>
                </a:solidFill>
              </a:rPr>
              <a:t>Medyan OS 21.1 ay</a:t>
            </a:r>
            <a:r>
              <a:rPr lang="tr-TR" sz="2000" dirty="0"/>
              <a:t>, 1-y OS %78.6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/>
              <a:t>TRT konsolidasyon </a:t>
            </a:r>
            <a:r>
              <a:rPr lang="tr-TR" sz="2000" dirty="0" err="1"/>
              <a:t>amaçlı</a:t>
            </a:r>
            <a:r>
              <a:rPr lang="tr-TR" sz="2000" dirty="0" err="1">
                <a:sym typeface="Wingdings" pitchFamily="2" charset="2"/>
              </a:rPr>
              <a:t></a:t>
            </a:r>
            <a:r>
              <a:rPr lang="tr-TR" sz="2000" b="1" dirty="0" err="1">
                <a:solidFill>
                  <a:srgbClr val="C00000"/>
                </a:solidFill>
                <a:sym typeface="Wingdings" pitchFamily="2" charset="2"/>
              </a:rPr>
              <a:t>Medyan</a:t>
            </a:r>
            <a:r>
              <a:rPr lang="tr-TR" sz="2000" b="1" dirty="0">
                <a:solidFill>
                  <a:srgbClr val="C00000"/>
                </a:solidFill>
                <a:sym typeface="Wingdings" pitchFamily="2" charset="2"/>
              </a:rPr>
              <a:t> OS 2.3 yıl, </a:t>
            </a:r>
            <a:r>
              <a:rPr lang="tr-TR" sz="2000" dirty="0">
                <a:sym typeface="Wingdings" pitchFamily="2" charset="2"/>
              </a:rPr>
              <a:t>1-y OS %88.9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sym typeface="Wingdings" pitchFamily="2" charset="2"/>
              </a:rPr>
              <a:t>CREST 1-y OS %33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sym typeface="Wingdings" pitchFamily="2" charset="2"/>
              </a:rPr>
              <a:t>IM-</a:t>
            </a:r>
            <a:r>
              <a:rPr lang="tr-TR" sz="2000" dirty="0" err="1">
                <a:sym typeface="Wingdings" pitchFamily="2" charset="2"/>
              </a:rPr>
              <a:t>power</a:t>
            </a:r>
            <a:r>
              <a:rPr lang="tr-TR" sz="2000" dirty="0">
                <a:sym typeface="Wingdings" pitchFamily="2" charset="2"/>
              </a:rPr>
              <a:t> </a:t>
            </a:r>
            <a:r>
              <a:rPr lang="tr-TR" sz="2000" b="1" dirty="0">
                <a:solidFill>
                  <a:srgbClr val="7030A0"/>
                </a:solidFill>
                <a:sym typeface="Wingdings" pitchFamily="2" charset="2"/>
              </a:rPr>
              <a:t>Medyan OS 12.3 ay</a:t>
            </a:r>
            <a:r>
              <a:rPr lang="tr-TR" sz="2000" dirty="0">
                <a:sym typeface="Wingdings" pitchFamily="2" charset="2"/>
              </a:rPr>
              <a:t>, 1-y OS %51.7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sym typeface="Wingdings" pitchFamily="2" charset="2"/>
              </a:rPr>
              <a:t>CASPIAN </a:t>
            </a:r>
            <a:r>
              <a:rPr lang="tr-TR" sz="2000" b="1" dirty="0">
                <a:solidFill>
                  <a:srgbClr val="7030A0"/>
                </a:solidFill>
                <a:sym typeface="Wingdings" pitchFamily="2" charset="2"/>
              </a:rPr>
              <a:t>Medyan OS 13.0 ay</a:t>
            </a:r>
          </a:p>
          <a:p>
            <a:endParaRPr lang="tr-TR" dirty="0"/>
          </a:p>
        </p:txBody>
      </p:sp>
      <p:sp>
        <p:nvSpPr>
          <p:cNvPr id="5" name="Sol Yukarı Ok 4">
            <a:extLst>
              <a:ext uri="{FF2B5EF4-FFF2-40B4-BE49-F238E27FC236}">
                <a16:creationId xmlns:a16="http://schemas.microsoft.com/office/drawing/2014/main" id="{080B5904-A39C-4C86-8D7F-9B7C7FE25C2C}"/>
              </a:ext>
            </a:extLst>
          </p:cNvPr>
          <p:cNvSpPr/>
          <p:nvPr/>
        </p:nvSpPr>
        <p:spPr>
          <a:xfrm>
            <a:off x="5367130" y="3670852"/>
            <a:ext cx="1610140" cy="1472227"/>
          </a:xfrm>
          <a:prstGeom prst="leftUpArrow">
            <a:avLst>
              <a:gd name="adj1" fmla="val 6955"/>
              <a:gd name="adj2" fmla="val 25376"/>
              <a:gd name="adj3" fmla="val 15977"/>
            </a:avLst>
          </a:prstGeom>
          <a:solidFill>
            <a:schemeClr val="bg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B172B1E-EF82-A228-E2A9-387D8B8D440C}"/>
              </a:ext>
            </a:extLst>
          </p:cNvPr>
          <p:cNvSpPr txBox="1"/>
          <p:nvPr/>
        </p:nvSpPr>
        <p:spPr>
          <a:xfrm>
            <a:off x="6705600" y="5146117"/>
            <a:ext cx="5009322" cy="40011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>
                <a:solidFill>
                  <a:schemeClr val="bg1"/>
                </a:solidFill>
              </a:rPr>
              <a:t>Kemo-immuntx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vs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err="1">
                <a:solidFill>
                  <a:schemeClr val="bg1"/>
                </a:solidFill>
              </a:rPr>
              <a:t>kemo-immuntx+TRT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7" name="Çapraz Köşeleri Kesik Dikdörtgen 6">
            <a:extLst>
              <a:ext uri="{FF2B5EF4-FFF2-40B4-BE49-F238E27FC236}">
                <a16:creationId xmlns:a16="http://schemas.microsoft.com/office/drawing/2014/main" id="{E3C6E1D3-B15D-E3CF-E20F-6A29441C8A8C}"/>
              </a:ext>
            </a:extLst>
          </p:cNvPr>
          <p:cNvSpPr/>
          <p:nvPr/>
        </p:nvSpPr>
        <p:spPr>
          <a:xfrm>
            <a:off x="8229600" y="1550504"/>
            <a:ext cx="2809460" cy="3154018"/>
          </a:xfrm>
          <a:prstGeom prst="snip2Diag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000" b="1" dirty="0">
                <a:solidFill>
                  <a:srgbClr val="FFFF00"/>
                </a:solidFill>
              </a:rPr>
              <a:t>12 hasta kem—</a:t>
            </a:r>
            <a:r>
              <a:rPr lang="tr-TR" sz="2000" b="1" dirty="0" err="1">
                <a:solidFill>
                  <a:srgbClr val="FFFF00"/>
                </a:solidFill>
              </a:rPr>
              <a:t>immuntx</a:t>
            </a:r>
            <a:r>
              <a:rPr lang="tr-TR" sz="2000" b="1" dirty="0">
                <a:solidFill>
                  <a:srgbClr val="FFFF00"/>
                </a:solidFill>
              </a:rPr>
              <a:t> sonrası </a:t>
            </a:r>
            <a:r>
              <a:rPr lang="tr-TR" sz="2000" b="1" dirty="0" err="1">
                <a:solidFill>
                  <a:srgbClr val="FFFF00"/>
                </a:solidFill>
              </a:rPr>
              <a:t>ex</a:t>
            </a:r>
            <a:r>
              <a:rPr lang="tr-TR" sz="2000" b="1" dirty="0">
                <a:solidFill>
                  <a:srgbClr val="FFFF00"/>
                </a:solidFill>
              </a:rPr>
              <a:t> (analize dahil edilmedi) </a:t>
            </a:r>
          </a:p>
          <a:p>
            <a:pPr algn="ctr">
              <a:lnSpc>
                <a:spcPct val="150000"/>
              </a:lnSpc>
            </a:pPr>
            <a:r>
              <a:rPr lang="tr-TR" sz="2000" b="1" dirty="0">
                <a:solidFill>
                  <a:srgbClr val="FFFF00"/>
                </a:solidFill>
              </a:rPr>
              <a:t>Retrospektif çalışma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ADD5117-12BD-DACA-CF52-D6B3F400E730}"/>
              </a:ext>
            </a:extLst>
          </p:cNvPr>
          <p:cNvSpPr txBox="1"/>
          <p:nvPr/>
        </p:nvSpPr>
        <p:spPr>
          <a:xfrm>
            <a:off x="8428383" y="162064"/>
            <a:ext cx="346572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Retrospektif çalışmalar</a:t>
            </a:r>
          </a:p>
        </p:txBody>
      </p:sp>
    </p:spTree>
    <p:extLst>
      <p:ext uri="{BB962C8B-B14F-4D97-AF65-F5344CB8AC3E}">
        <p14:creationId xmlns:p14="http://schemas.microsoft.com/office/powerpoint/2010/main" val="37871350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B9BFF1E-3DAD-544A-DB7B-82F361977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08"/>
            <a:ext cx="6416561" cy="3363292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1F36799-A04C-A296-7112-711F84958B34}"/>
              </a:ext>
            </a:extLst>
          </p:cNvPr>
          <p:cNvSpPr txBox="1"/>
          <p:nvPr/>
        </p:nvSpPr>
        <p:spPr>
          <a:xfrm>
            <a:off x="1948070" y="543339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ASTRO 2020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D2BB27C-AE83-CE16-86CF-8D222B4E7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1518"/>
            <a:ext cx="8984974" cy="420633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F1C743A4-C0F2-BF4F-E47F-7C44DAB1E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269" y="65708"/>
            <a:ext cx="3530731" cy="2374193"/>
          </a:xfrm>
          <a:prstGeom prst="rect">
            <a:avLst/>
          </a:prstGeom>
        </p:spPr>
      </p:pic>
      <p:sp>
        <p:nvSpPr>
          <p:cNvPr id="2" name="Çerçeve 1">
            <a:extLst>
              <a:ext uri="{FF2B5EF4-FFF2-40B4-BE49-F238E27FC236}">
                <a16:creationId xmlns:a16="http://schemas.microsoft.com/office/drawing/2014/main" id="{C70BF1F0-FC02-E825-F0EF-8B77CA159AE9}"/>
              </a:ext>
            </a:extLst>
          </p:cNvPr>
          <p:cNvSpPr/>
          <p:nvPr/>
        </p:nvSpPr>
        <p:spPr>
          <a:xfrm>
            <a:off x="0" y="5287617"/>
            <a:ext cx="8878957" cy="1050235"/>
          </a:xfrm>
          <a:prstGeom prst="frame">
            <a:avLst>
              <a:gd name="adj1" fmla="val 366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567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139101D-3C17-F4B9-4065-BEDA2E393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41" y="335998"/>
            <a:ext cx="7772400" cy="2880844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D98B981D-EAF2-3A94-7D8D-E8053D9435C5}"/>
              </a:ext>
            </a:extLst>
          </p:cNvPr>
          <p:cNvSpPr txBox="1"/>
          <p:nvPr/>
        </p:nvSpPr>
        <p:spPr>
          <a:xfrm>
            <a:off x="3578087" y="530087"/>
            <a:ext cx="229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i="1" dirty="0" err="1"/>
              <a:t>October</a:t>
            </a:r>
            <a:r>
              <a:rPr lang="tr-TR" sz="1400" i="1" dirty="0"/>
              <a:t> 2020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9249ECA-8555-22FC-1318-F03D845E6E85}"/>
              </a:ext>
            </a:extLst>
          </p:cNvPr>
          <p:cNvSpPr txBox="1"/>
          <p:nvPr/>
        </p:nvSpPr>
        <p:spPr>
          <a:xfrm>
            <a:off x="636104" y="3429000"/>
            <a:ext cx="9713844" cy="2907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tr-TR" sz="2000" b="1" dirty="0" err="1">
                <a:solidFill>
                  <a:srgbClr val="C00000"/>
                </a:solidFill>
              </a:rPr>
              <a:t>There</a:t>
            </a:r>
            <a:r>
              <a:rPr lang="tr-TR" sz="2000" b="1" dirty="0">
                <a:solidFill>
                  <a:srgbClr val="C00000"/>
                </a:solidFill>
              </a:rPr>
              <a:t> is </a:t>
            </a:r>
            <a:r>
              <a:rPr lang="tr-TR" sz="2000" b="1" dirty="0" err="1">
                <a:solidFill>
                  <a:srgbClr val="C00000"/>
                </a:solidFill>
              </a:rPr>
              <a:t>consensus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that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thoracic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radiation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should</a:t>
            </a:r>
            <a:r>
              <a:rPr lang="tr-TR" sz="2000" b="1" dirty="0">
                <a:solidFill>
                  <a:srgbClr val="C00000"/>
                </a:solidFill>
              </a:rPr>
              <a:t> be </a:t>
            </a:r>
            <a:r>
              <a:rPr lang="tr-TR" sz="2000" b="1" dirty="0" err="1">
                <a:solidFill>
                  <a:srgbClr val="C00000"/>
                </a:solidFill>
              </a:rPr>
              <a:t>considered</a:t>
            </a:r>
            <a:r>
              <a:rPr lang="tr-TR" sz="2000" b="1" dirty="0">
                <a:solidFill>
                  <a:srgbClr val="C00000"/>
                </a:solidFill>
              </a:rPr>
              <a:t> in </a:t>
            </a:r>
            <a:r>
              <a:rPr lang="tr-TR" sz="2000" b="1" dirty="0" err="1">
                <a:solidFill>
                  <a:srgbClr val="C00000"/>
                </a:solidFill>
              </a:rPr>
              <a:t>patients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with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residual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disease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after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chemotherapy</a:t>
            </a:r>
            <a:r>
              <a:rPr lang="tr-TR" sz="2000" b="1" dirty="0">
                <a:solidFill>
                  <a:srgbClr val="C00000"/>
                </a:solidFill>
              </a:rPr>
              <a:t>, </a:t>
            </a:r>
            <a:r>
              <a:rPr lang="tr-TR" sz="2000" b="1" dirty="0" err="1">
                <a:solidFill>
                  <a:srgbClr val="C00000"/>
                </a:solidFill>
              </a:rPr>
              <a:t>with</a:t>
            </a:r>
            <a:r>
              <a:rPr lang="tr-TR" sz="2000" b="1" dirty="0">
                <a:solidFill>
                  <a:srgbClr val="C00000"/>
                </a:solidFill>
              </a:rPr>
              <a:t> a </a:t>
            </a:r>
            <a:r>
              <a:rPr lang="tr-TR" sz="2000" b="1" dirty="0" err="1">
                <a:solidFill>
                  <a:srgbClr val="C00000"/>
                </a:solidFill>
              </a:rPr>
              <a:t>range</a:t>
            </a:r>
            <a:r>
              <a:rPr lang="tr-TR" sz="2000" b="1" dirty="0">
                <a:solidFill>
                  <a:srgbClr val="C00000"/>
                </a:solidFill>
              </a:rPr>
              <a:t> of </a:t>
            </a:r>
            <a:r>
              <a:rPr lang="tr-TR" sz="2000" b="1" dirty="0" err="1">
                <a:solidFill>
                  <a:srgbClr val="C00000"/>
                </a:solidFill>
              </a:rPr>
              <a:t>doses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being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appropriate</a:t>
            </a:r>
            <a:r>
              <a:rPr lang="tr-TR" sz="2000" b="1" dirty="0">
                <a:solidFill>
                  <a:srgbClr val="C00000"/>
                </a:solidFill>
              </a:rPr>
              <a:t> (30-54 </a:t>
            </a:r>
            <a:r>
              <a:rPr lang="tr-TR" sz="2000" b="1" dirty="0" err="1">
                <a:solidFill>
                  <a:srgbClr val="C00000"/>
                </a:solidFill>
              </a:rPr>
              <a:t>Gy</a:t>
            </a:r>
            <a:r>
              <a:rPr lang="tr-TR" sz="2000" b="1" dirty="0">
                <a:solidFill>
                  <a:srgbClr val="C00000"/>
                </a:solidFill>
              </a:rPr>
              <a:t>):</a:t>
            </a:r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b="1" i="1" dirty="0"/>
              <a:t>1st </a:t>
            </a:r>
            <a:r>
              <a:rPr lang="tr-TR" b="1" i="1" dirty="0" err="1"/>
              <a:t>line</a:t>
            </a:r>
            <a:r>
              <a:rPr lang="tr-TR" b="1" i="1" dirty="0"/>
              <a:t> CT </a:t>
            </a:r>
            <a:r>
              <a:rPr lang="tr-TR" b="1" i="1" dirty="0" err="1"/>
              <a:t>responded</a:t>
            </a:r>
            <a:endParaRPr lang="tr-TR" b="1" i="1" dirty="0"/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b="1" i="1" dirty="0" err="1"/>
              <a:t>Have</a:t>
            </a:r>
            <a:r>
              <a:rPr lang="tr-TR" b="1" i="1" dirty="0"/>
              <a:t> </a:t>
            </a:r>
            <a:r>
              <a:rPr lang="tr-TR" b="1" i="1" dirty="0" err="1"/>
              <a:t>limited</a:t>
            </a:r>
            <a:r>
              <a:rPr lang="tr-TR" b="1" i="1" dirty="0"/>
              <a:t> </a:t>
            </a:r>
            <a:r>
              <a:rPr lang="tr-TR" b="1" i="1" dirty="0" err="1"/>
              <a:t>extrathoracic</a:t>
            </a:r>
            <a:r>
              <a:rPr lang="tr-TR" b="1" i="1" dirty="0"/>
              <a:t> </a:t>
            </a:r>
            <a:r>
              <a:rPr lang="tr-TR" b="1" i="1" dirty="0" err="1"/>
              <a:t>disease</a:t>
            </a:r>
            <a:endParaRPr lang="tr-TR" b="1" i="1" dirty="0"/>
          </a:p>
          <a:p>
            <a:pPr marL="742950" lvl="1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b="1" i="1" dirty="0" err="1"/>
              <a:t>Residual</a:t>
            </a:r>
            <a:r>
              <a:rPr lang="tr-TR" b="1" i="1" dirty="0"/>
              <a:t> </a:t>
            </a:r>
            <a:r>
              <a:rPr lang="tr-TR" b="1" i="1" dirty="0" err="1"/>
              <a:t>thoracic</a:t>
            </a:r>
            <a:r>
              <a:rPr lang="tr-TR" b="1" i="1" dirty="0"/>
              <a:t> </a:t>
            </a:r>
            <a:r>
              <a:rPr lang="tr-TR" b="1" i="1" dirty="0" err="1"/>
              <a:t>disease</a:t>
            </a:r>
            <a:r>
              <a:rPr lang="tr-TR" b="1" i="1" dirty="0"/>
              <a:t> </a:t>
            </a:r>
            <a:r>
              <a:rPr lang="tr-TR" b="1" i="1" dirty="0" err="1"/>
              <a:t>after</a:t>
            </a:r>
            <a:r>
              <a:rPr lang="tr-TR" b="1" i="1" dirty="0"/>
              <a:t> CT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3435AD2-54A6-9BCF-3537-786F75988ECA}"/>
              </a:ext>
            </a:extLst>
          </p:cNvPr>
          <p:cNvSpPr txBox="1"/>
          <p:nvPr/>
        </p:nvSpPr>
        <p:spPr>
          <a:xfrm>
            <a:off x="6851374" y="6016487"/>
            <a:ext cx="4704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 err="1">
                <a:solidFill>
                  <a:srgbClr val="C00000"/>
                </a:solidFill>
              </a:rPr>
              <a:t>Simone</a:t>
            </a:r>
            <a:r>
              <a:rPr lang="tr-TR" sz="1600" dirty="0">
                <a:solidFill>
                  <a:srgbClr val="C00000"/>
                </a:solidFill>
              </a:rPr>
              <a:t> II CB et al., </a:t>
            </a:r>
            <a:r>
              <a:rPr lang="tr-TR" sz="1600" dirty="0" err="1">
                <a:solidFill>
                  <a:srgbClr val="C00000"/>
                </a:solidFill>
              </a:rPr>
              <a:t>Journal</a:t>
            </a:r>
            <a:r>
              <a:rPr lang="tr-TR" sz="1600" dirty="0">
                <a:solidFill>
                  <a:srgbClr val="C00000"/>
                </a:solidFill>
              </a:rPr>
              <a:t> of </a:t>
            </a:r>
            <a:r>
              <a:rPr lang="tr-TR" sz="1600" dirty="0" err="1">
                <a:solidFill>
                  <a:srgbClr val="C00000"/>
                </a:solidFill>
              </a:rPr>
              <a:t>Thoracic</a:t>
            </a:r>
            <a:r>
              <a:rPr lang="tr-TR" sz="1600" dirty="0">
                <a:solidFill>
                  <a:srgbClr val="C00000"/>
                </a:solidFill>
              </a:rPr>
              <a:t> </a:t>
            </a:r>
            <a:r>
              <a:rPr lang="tr-TR" sz="1600" dirty="0" err="1">
                <a:solidFill>
                  <a:srgbClr val="C00000"/>
                </a:solidFill>
              </a:rPr>
              <a:t>Oncology</a:t>
            </a:r>
            <a:r>
              <a:rPr lang="tr-TR" sz="1600" dirty="0">
                <a:solidFill>
                  <a:srgbClr val="C00000"/>
                </a:solidFill>
              </a:rPr>
              <a:t>, 2020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B4526B3-5635-6C95-7AD8-4DA7D8302C6B}"/>
              </a:ext>
            </a:extLst>
          </p:cNvPr>
          <p:cNvSpPr txBox="1"/>
          <p:nvPr/>
        </p:nvSpPr>
        <p:spPr>
          <a:xfrm>
            <a:off x="8110330" y="940907"/>
            <a:ext cx="3697357" cy="142962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>
                <a:solidFill>
                  <a:srgbClr val="FFFF00"/>
                </a:solidFill>
              </a:rPr>
              <a:t>30-54 </a:t>
            </a:r>
            <a:r>
              <a:rPr lang="tr-TR" sz="2000" b="1" dirty="0" err="1">
                <a:solidFill>
                  <a:srgbClr val="FFFF00"/>
                </a:solidFill>
              </a:rPr>
              <a:t>Gy</a:t>
            </a:r>
            <a:r>
              <a:rPr lang="tr-TR" sz="2000" b="1" dirty="0">
                <a:solidFill>
                  <a:srgbClr val="FFFF00"/>
                </a:solidFill>
              </a:rPr>
              <a:t> TRT seçilmiş vakalarda</a:t>
            </a:r>
          </a:p>
          <a:p>
            <a:pPr>
              <a:lnSpc>
                <a:spcPct val="150000"/>
              </a:lnSpc>
            </a:pPr>
            <a:r>
              <a:rPr lang="tr-TR" sz="2000" b="1" dirty="0">
                <a:solidFill>
                  <a:srgbClr val="FFFF00"/>
                </a:solidFill>
              </a:rPr>
              <a:t>Kanıt düzeyi düşük</a:t>
            </a:r>
          </a:p>
          <a:p>
            <a:pPr>
              <a:lnSpc>
                <a:spcPct val="150000"/>
              </a:lnSpc>
            </a:pPr>
            <a:r>
              <a:rPr lang="tr-TR" sz="2000" b="1" dirty="0">
                <a:solidFill>
                  <a:srgbClr val="FFFF00"/>
                </a:solidFill>
              </a:rPr>
              <a:t>Devam eden  çalışmalar</a:t>
            </a:r>
          </a:p>
        </p:txBody>
      </p:sp>
    </p:spTree>
    <p:extLst>
      <p:ext uri="{BB962C8B-B14F-4D97-AF65-F5344CB8AC3E}">
        <p14:creationId xmlns:p14="http://schemas.microsoft.com/office/powerpoint/2010/main" val="3623650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0C47166-B1D3-D7C5-B6F5-DAC3E9B22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4" y="366844"/>
            <a:ext cx="6142576" cy="243221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D988960A-2A88-E0DD-F6D0-C4674F3CEE5A}"/>
              </a:ext>
            </a:extLst>
          </p:cNvPr>
          <p:cNvSpPr txBox="1"/>
          <p:nvPr/>
        </p:nvSpPr>
        <p:spPr>
          <a:xfrm>
            <a:off x="3578087" y="490330"/>
            <a:ext cx="1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June</a:t>
            </a:r>
            <a:r>
              <a:rPr lang="tr-TR" dirty="0"/>
              <a:t> 2023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01DA2DD-300D-ECBB-8214-7101E50E9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400" y="2842472"/>
            <a:ext cx="9360287" cy="142872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F9819391-CC75-353E-0AE2-B6AE081909EF}"/>
              </a:ext>
            </a:extLst>
          </p:cNvPr>
          <p:cNvSpPr txBox="1"/>
          <p:nvPr/>
        </p:nvSpPr>
        <p:spPr>
          <a:xfrm>
            <a:off x="622852" y="4876800"/>
            <a:ext cx="4227444" cy="171136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ECOG 0-2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Sistemik </a:t>
            </a:r>
            <a:r>
              <a:rPr lang="tr-TR" b="1" dirty="0" err="1">
                <a:solidFill>
                  <a:schemeClr val="bg1"/>
                </a:solidFill>
              </a:rPr>
              <a:t>tx’ye</a:t>
            </a:r>
            <a:r>
              <a:rPr lang="tr-TR" b="1" dirty="0">
                <a:solidFill>
                  <a:schemeClr val="bg1"/>
                </a:solidFill>
              </a:rPr>
              <a:t> yanıt+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Sınırlı </a:t>
            </a:r>
            <a:r>
              <a:rPr lang="tr-TR" b="1" dirty="0" err="1">
                <a:solidFill>
                  <a:schemeClr val="bg1"/>
                </a:solidFill>
              </a:rPr>
              <a:t>extra-torasik</a:t>
            </a:r>
            <a:r>
              <a:rPr lang="tr-TR" b="1" dirty="0">
                <a:solidFill>
                  <a:schemeClr val="bg1"/>
                </a:solidFill>
              </a:rPr>
              <a:t> hastalık</a:t>
            </a:r>
          </a:p>
          <a:p>
            <a:pPr>
              <a:lnSpc>
                <a:spcPct val="150000"/>
              </a:lnSpc>
            </a:pPr>
            <a:r>
              <a:rPr lang="tr-TR" b="1" dirty="0" err="1">
                <a:solidFill>
                  <a:schemeClr val="bg1"/>
                </a:solidFill>
              </a:rPr>
              <a:t>İntratorasik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rezidü</a:t>
            </a:r>
            <a:r>
              <a:rPr lang="tr-TR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7" name="Sağ Ok 6">
            <a:extLst>
              <a:ext uri="{FF2B5EF4-FFF2-40B4-BE49-F238E27FC236}">
                <a16:creationId xmlns:a16="http://schemas.microsoft.com/office/drawing/2014/main" id="{0AEBA88A-8CB1-218A-7A5B-5636BE3F9967}"/>
              </a:ext>
            </a:extLst>
          </p:cNvPr>
          <p:cNvSpPr/>
          <p:nvPr/>
        </p:nvSpPr>
        <p:spPr>
          <a:xfrm>
            <a:off x="5555371" y="5164890"/>
            <a:ext cx="755374" cy="45057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9A4ADBB-1668-80A3-6569-55328B5ED730}"/>
              </a:ext>
            </a:extLst>
          </p:cNvPr>
          <p:cNvSpPr txBox="1"/>
          <p:nvPr/>
        </p:nvSpPr>
        <p:spPr>
          <a:xfrm>
            <a:off x="6891130" y="4876800"/>
            <a:ext cx="4227444" cy="171136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3000 </a:t>
            </a:r>
            <a:r>
              <a:rPr lang="tr-TR" b="1" dirty="0" err="1">
                <a:solidFill>
                  <a:schemeClr val="bg1"/>
                </a:solidFill>
              </a:rPr>
              <a:t>cGy</a:t>
            </a:r>
            <a:r>
              <a:rPr lang="tr-TR" b="1" dirty="0">
                <a:solidFill>
                  <a:schemeClr val="bg1"/>
                </a:solidFill>
              </a:rPr>
              <a:t>/10 </a:t>
            </a:r>
            <a:r>
              <a:rPr lang="tr-TR" b="1" dirty="0" err="1">
                <a:solidFill>
                  <a:schemeClr val="bg1"/>
                </a:solidFill>
              </a:rPr>
              <a:t>fx</a:t>
            </a:r>
            <a:endParaRPr lang="tr-TR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2000 </a:t>
            </a:r>
            <a:r>
              <a:rPr lang="tr-TR" b="1" dirty="0" err="1">
                <a:solidFill>
                  <a:schemeClr val="bg1"/>
                </a:solidFill>
              </a:rPr>
              <a:t>cGy</a:t>
            </a:r>
            <a:r>
              <a:rPr lang="tr-TR" b="1" dirty="0">
                <a:solidFill>
                  <a:schemeClr val="bg1"/>
                </a:solidFill>
              </a:rPr>
              <a:t>/5 </a:t>
            </a:r>
            <a:r>
              <a:rPr lang="tr-TR" b="1" dirty="0" err="1">
                <a:solidFill>
                  <a:schemeClr val="bg1"/>
                </a:solidFill>
              </a:rPr>
              <a:t>fx</a:t>
            </a:r>
            <a:r>
              <a:rPr lang="tr-TR" b="1" dirty="0">
                <a:solidFill>
                  <a:schemeClr val="bg1"/>
                </a:solidFill>
              </a:rPr>
              <a:t> (</a:t>
            </a:r>
            <a:r>
              <a:rPr lang="tr-TR" b="1" dirty="0" err="1">
                <a:solidFill>
                  <a:schemeClr val="bg1"/>
                </a:solidFill>
              </a:rPr>
              <a:t>semptomatik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palyasyon</a:t>
            </a:r>
            <a:r>
              <a:rPr lang="tr-TR" b="1" dirty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4000 </a:t>
            </a:r>
            <a:r>
              <a:rPr lang="tr-TR" b="1" dirty="0" err="1">
                <a:solidFill>
                  <a:schemeClr val="bg1"/>
                </a:solidFill>
              </a:rPr>
              <a:t>cGy</a:t>
            </a:r>
            <a:r>
              <a:rPr lang="tr-TR" b="1" dirty="0">
                <a:solidFill>
                  <a:schemeClr val="bg1"/>
                </a:solidFill>
              </a:rPr>
              <a:t>/15fx (ECOG iyi)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bg1"/>
                </a:solidFill>
              </a:rPr>
              <a:t>İdame PD-L1 ile birlikte ya da önce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2FBD08EC-2E2C-0F1A-E5A9-3D8505085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270" y="26427"/>
            <a:ext cx="5830956" cy="280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49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A45E3FB-EA7C-8508-96B4-8336657F7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00"/>
            <a:ext cx="7249216" cy="317088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562D943-52DA-86D4-3B12-890724756479}"/>
              </a:ext>
            </a:extLst>
          </p:cNvPr>
          <p:cNvSpPr txBox="1"/>
          <p:nvPr/>
        </p:nvSpPr>
        <p:spPr>
          <a:xfrm>
            <a:off x="649357" y="3525077"/>
            <a:ext cx="107077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rgbClr val="C00000"/>
                </a:solidFill>
              </a:rPr>
              <a:t>Kemo-immunoterapiye</a:t>
            </a:r>
            <a:r>
              <a:rPr lang="tr-TR" sz="2000" b="1" dirty="0">
                <a:solidFill>
                  <a:srgbClr val="C00000"/>
                </a:solidFill>
              </a:rPr>
              <a:t> yanıtı olan, performansı iyi (ECOG 0-2), sınırlı </a:t>
            </a:r>
            <a:r>
              <a:rPr lang="tr-TR" sz="2000" b="1" dirty="0" err="1">
                <a:solidFill>
                  <a:srgbClr val="C00000"/>
                </a:solidFill>
              </a:rPr>
              <a:t>extra-torasik</a:t>
            </a:r>
            <a:r>
              <a:rPr lang="tr-TR" sz="2000" b="1" dirty="0">
                <a:solidFill>
                  <a:srgbClr val="C00000"/>
                </a:solidFill>
              </a:rPr>
              <a:t> hastalık, </a:t>
            </a:r>
            <a:r>
              <a:rPr lang="tr-TR" sz="2000" b="1" dirty="0" err="1">
                <a:solidFill>
                  <a:srgbClr val="C00000"/>
                </a:solidFill>
              </a:rPr>
              <a:t>intra-torasik</a:t>
            </a:r>
            <a:r>
              <a:rPr lang="tr-TR" sz="2000" b="1" dirty="0">
                <a:solidFill>
                  <a:srgbClr val="C00000"/>
                </a:solidFill>
              </a:rPr>
              <a:t> </a:t>
            </a:r>
            <a:r>
              <a:rPr lang="tr-TR" sz="2000" b="1" dirty="0" err="1">
                <a:solidFill>
                  <a:srgbClr val="C00000"/>
                </a:solidFill>
              </a:rPr>
              <a:t>rezidü</a:t>
            </a:r>
            <a:r>
              <a:rPr lang="tr-TR" sz="2000" b="1" dirty="0">
                <a:solidFill>
                  <a:srgbClr val="C00000"/>
                </a:solidFill>
              </a:rPr>
              <a:t> varlığında, TRT (ör: 300 </a:t>
            </a:r>
            <a:r>
              <a:rPr lang="tr-TR" sz="2000" b="1" dirty="0" err="1">
                <a:solidFill>
                  <a:srgbClr val="C00000"/>
                </a:solidFill>
              </a:rPr>
              <a:t>cGy</a:t>
            </a:r>
            <a:r>
              <a:rPr lang="tr-TR" sz="2000" b="1" dirty="0">
                <a:solidFill>
                  <a:srgbClr val="C00000"/>
                </a:solidFill>
              </a:rPr>
              <a:t> x10, performans iyi ise 4000 </a:t>
            </a:r>
            <a:r>
              <a:rPr lang="tr-TR" sz="2000" b="1" dirty="0" err="1">
                <a:solidFill>
                  <a:srgbClr val="C00000"/>
                </a:solidFill>
              </a:rPr>
              <a:t>cGy</a:t>
            </a:r>
            <a:r>
              <a:rPr lang="tr-TR" sz="2000" b="1" dirty="0">
                <a:solidFill>
                  <a:srgbClr val="C00000"/>
                </a:solidFill>
              </a:rPr>
              <a:t>/15 </a:t>
            </a:r>
            <a:r>
              <a:rPr lang="tr-TR" sz="2000" b="1" dirty="0" err="1">
                <a:solidFill>
                  <a:srgbClr val="C00000"/>
                </a:solidFill>
              </a:rPr>
              <a:t>fx</a:t>
            </a:r>
            <a:r>
              <a:rPr lang="tr-TR" sz="2000" b="1" dirty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accent1">
                    <a:lumMod val="75000"/>
                  </a:schemeClr>
                </a:solidFill>
              </a:rPr>
              <a:t>Palyasyon</a:t>
            </a:r>
            <a:r>
              <a:rPr lang="tr-TR" sz="2000" b="1" dirty="0">
                <a:solidFill>
                  <a:schemeClr val="accent1">
                    <a:lumMod val="75000"/>
                  </a:schemeClr>
                </a:solidFill>
              </a:rPr>
              <a:t> gerektiren </a:t>
            </a:r>
            <a:r>
              <a:rPr lang="tr-TR" sz="2000" b="1" dirty="0" err="1">
                <a:solidFill>
                  <a:schemeClr val="accent1">
                    <a:lumMod val="75000"/>
                  </a:schemeClr>
                </a:solidFill>
              </a:rPr>
              <a:t>semptom</a:t>
            </a:r>
            <a:r>
              <a:rPr lang="tr-TR" sz="2000" b="1" dirty="0" err="1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kemo-immun</a:t>
            </a:r>
            <a:r>
              <a:rPr lang="tr-TR" sz="2000" b="1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 yanıtından bağımsız palyatif RT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7030A0"/>
                </a:solidFill>
                <a:sym typeface="Wingdings" pitchFamily="2" charset="2"/>
              </a:rPr>
              <a:t>TRT </a:t>
            </a:r>
            <a:r>
              <a:rPr lang="tr-TR" sz="2000" b="1" dirty="0" err="1">
                <a:solidFill>
                  <a:srgbClr val="7030A0"/>
                </a:solidFill>
                <a:sym typeface="Wingdings" pitchFamily="2" charset="2"/>
              </a:rPr>
              <a:t>kemo-immunoterapiden</a:t>
            </a:r>
            <a:r>
              <a:rPr lang="tr-TR" sz="2000" b="1" dirty="0">
                <a:solidFill>
                  <a:srgbClr val="7030A0"/>
                </a:solidFill>
                <a:sym typeface="Wingdings" pitchFamily="2" charset="2"/>
              </a:rPr>
              <a:t> sonra uygulanabilir</a:t>
            </a:r>
            <a:endParaRPr lang="tr-TR" sz="2000" b="1" dirty="0">
              <a:solidFill>
                <a:srgbClr val="7030A0"/>
              </a:solidFill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Multidispliner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konsey kararı ile TRT idame </a:t>
            </a:r>
            <a:r>
              <a:rPr lang="tr-TR" sz="2000" b="1" dirty="0" err="1">
                <a:solidFill>
                  <a:schemeClr val="accent6">
                    <a:lumMod val="50000"/>
                  </a:schemeClr>
                </a:solidFill>
              </a:rPr>
              <a:t>immunoterapi</a:t>
            </a:r>
            <a:r>
              <a:rPr lang="tr-TR" sz="2000" b="1" dirty="0">
                <a:solidFill>
                  <a:schemeClr val="accent6">
                    <a:lumMod val="50000"/>
                  </a:schemeClr>
                </a:solidFill>
              </a:rPr>
              <a:t> ile birlikte uygulanabilir</a:t>
            </a:r>
          </a:p>
          <a:p>
            <a:pPr>
              <a:buClr>
                <a:srgbClr val="C00000"/>
              </a:buClr>
            </a:pPr>
            <a:endParaRPr lang="tr-TR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 err="1"/>
              <a:t>Kemo-immunoterapiye</a:t>
            </a:r>
            <a:r>
              <a:rPr lang="tr-TR" sz="2000" dirty="0"/>
              <a:t> yanıt +</a:t>
            </a:r>
            <a:r>
              <a:rPr lang="tr-TR" sz="2000" dirty="0">
                <a:sym typeface="Wingdings" pitchFamily="2" charset="2"/>
              </a:rPr>
              <a:t>beyin MRPCI (met olmayan ve performansı iyi olup yanıt+) ya da beyin MR ile takip ( 2 yıl)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000" dirty="0">
                <a:sym typeface="Wingdings" pitchFamily="2" charset="2"/>
              </a:rPr>
              <a:t>Konsolidasyon TRT için uygun ⌀</a:t>
            </a:r>
            <a:r>
              <a:rPr lang="tr-TR" sz="2000" dirty="0" err="1">
                <a:sym typeface="Wingdings" pitchFamily="2" charset="2"/>
              </a:rPr>
              <a:t>kemo-immünoterapiye</a:t>
            </a:r>
            <a:r>
              <a:rPr lang="tr-TR" sz="2000" dirty="0">
                <a:sym typeface="Wingdings" pitchFamily="2" charset="2"/>
              </a:rPr>
              <a:t> yanıt ⌀, kötü performans,  majör </a:t>
            </a:r>
            <a:r>
              <a:rPr lang="tr-TR" sz="2000" dirty="0" err="1">
                <a:sym typeface="Wingdings" pitchFamily="2" charset="2"/>
              </a:rPr>
              <a:t>ac</a:t>
            </a:r>
            <a:r>
              <a:rPr lang="tr-TR" sz="2000" dirty="0">
                <a:sym typeface="Wingdings" pitchFamily="2" charset="2"/>
              </a:rPr>
              <a:t> RT </a:t>
            </a:r>
            <a:r>
              <a:rPr lang="tr-TR" sz="2000" dirty="0" err="1">
                <a:sym typeface="Wingdings" pitchFamily="2" charset="2"/>
              </a:rPr>
              <a:t>kontraendk</a:t>
            </a:r>
            <a:r>
              <a:rPr lang="tr-TR" sz="2000" dirty="0">
                <a:sym typeface="Wingdings" pitchFamily="2" charset="2"/>
              </a:rPr>
              <a:t> (</a:t>
            </a:r>
            <a:r>
              <a:rPr lang="tr-TR" sz="2000" dirty="0" err="1">
                <a:sym typeface="Wingdings" pitchFamily="2" charset="2"/>
              </a:rPr>
              <a:t>intersitisyel</a:t>
            </a:r>
            <a:r>
              <a:rPr lang="tr-TR" sz="2000" dirty="0">
                <a:sym typeface="Wingdings" pitchFamily="2" charset="2"/>
              </a:rPr>
              <a:t> </a:t>
            </a:r>
            <a:r>
              <a:rPr lang="tr-TR" sz="2000" dirty="0" err="1">
                <a:sym typeface="Wingdings" pitchFamily="2" charset="2"/>
              </a:rPr>
              <a:t>ac</a:t>
            </a:r>
            <a:r>
              <a:rPr lang="tr-TR" sz="2000" dirty="0">
                <a:sym typeface="Wingdings" pitchFamily="2" charset="2"/>
              </a:rPr>
              <a:t> hastalığı, son dönem </a:t>
            </a:r>
            <a:r>
              <a:rPr lang="tr-TR" sz="2000" dirty="0" err="1">
                <a:sym typeface="Wingdings" pitchFamily="2" charset="2"/>
              </a:rPr>
              <a:t>pulmoner</a:t>
            </a:r>
            <a:r>
              <a:rPr lang="tr-TR" sz="2000" dirty="0">
                <a:sym typeface="Wingdings" pitchFamily="2" charset="2"/>
              </a:rPr>
              <a:t> </a:t>
            </a:r>
            <a:r>
              <a:rPr lang="tr-TR" sz="2000" dirty="0" err="1">
                <a:sym typeface="Wingdings" pitchFamily="2" charset="2"/>
              </a:rPr>
              <a:t>fibrozis</a:t>
            </a:r>
            <a:r>
              <a:rPr lang="tr-TR" sz="2000" dirty="0">
                <a:sym typeface="Wingdings" pitchFamily="2" charset="2"/>
              </a:rPr>
              <a:t>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26564B3-2C87-6B46-47DD-A6903538CC31}"/>
              </a:ext>
            </a:extLst>
          </p:cNvPr>
          <p:cNvSpPr txBox="1"/>
          <p:nvPr/>
        </p:nvSpPr>
        <p:spPr>
          <a:xfrm>
            <a:off x="7593496" y="410818"/>
            <a:ext cx="4108174" cy="163121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TRT, PCI ve </a:t>
            </a:r>
            <a:r>
              <a:rPr lang="tr-TR" sz="2000" b="1" dirty="0" err="1">
                <a:solidFill>
                  <a:schemeClr val="bg1"/>
                </a:solidFill>
              </a:rPr>
              <a:t>immuntx</a:t>
            </a:r>
            <a:r>
              <a:rPr lang="tr-TR" sz="2000" b="1" dirty="0">
                <a:solidFill>
                  <a:schemeClr val="bg1"/>
                </a:solidFill>
              </a:rPr>
              <a:t> eş zamanlı olabilir!</a:t>
            </a:r>
          </a:p>
          <a:p>
            <a:endParaRPr lang="tr-TR" sz="2000" b="1" dirty="0">
              <a:solidFill>
                <a:schemeClr val="bg1"/>
              </a:solidFill>
            </a:endParaRPr>
          </a:p>
          <a:p>
            <a:r>
              <a:rPr lang="tr-TR" sz="2000" b="1" dirty="0" err="1">
                <a:solidFill>
                  <a:schemeClr val="bg1"/>
                </a:solidFill>
              </a:rPr>
              <a:t>Kemo-immuntx’den</a:t>
            </a:r>
            <a:r>
              <a:rPr lang="tr-TR" sz="2000" b="1" dirty="0">
                <a:solidFill>
                  <a:schemeClr val="bg1"/>
                </a:solidFill>
              </a:rPr>
              <a:t> sonra uygulanmalı!</a:t>
            </a:r>
          </a:p>
        </p:txBody>
      </p:sp>
    </p:spTree>
    <p:extLst>
      <p:ext uri="{BB962C8B-B14F-4D97-AF65-F5344CB8AC3E}">
        <p14:creationId xmlns:p14="http://schemas.microsoft.com/office/powerpoint/2010/main" val="12047184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904B012-5D04-0AF8-E69A-3CEF7B94A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201671"/>
            <a:ext cx="9462052" cy="6454657"/>
          </a:xfrm>
          <a:prstGeom prst="rect">
            <a:avLst/>
          </a:prstGeom>
        </p:spPr>
      </p:pic>
      <p:sp>
        <p:nvSpPr>
          <p:cNvPr id="4" name="Çerçeve 3">
            <a:extLst>
              <a:ext uri="{FF2B5EF4-FFF2-40B4-BE49-F238E27FC236}">
                <a16:creationId xmlns:a16="http://schemas.microsoft.com/office/drawing/2014/main" id="{FA83F2A8-BEF1-5DB4-F1A5-390978144EE2}"/>
              </a:ext>
            </a:extLst>
          </p:cNvPr>
          <p:cNvSpPr/>
          <p:nvPr/>
        </p:nvSpPr>
        <p:spPr>
          <a:xfrm>
            <a:off x="2358887" y="1696278"/>
            <a:ext cx="848139" cy="834887"/>
          </a:xfrm>
          <a:prstGeom prst="frame">
            <a:avLst>
              <a:gd name="adj1" fmla="val 535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Çerçeve 4">
            <a:extLst>
              <a:ext uri="{FF2B5EF4-FFF2-40B4-BE49-F238E27FC236}">
                <a16:creationId xmlns:a16="http://schemas.microsoft.com/office/drawing/2014/main" id="{A6E698C6-01A1-21C5-46A5-0A318F713AAF}"/>
              </a:ext>
            </a:extLst>
          </p:cNvPr>
          <p:cNvSpPr/>
          <p:nvPr/>
        </p:nvSpPr>
        <p:spPr>
          <a:xfrm>
            <a:off x="3306418" y="2126971"/>
            <a:ext cx="2153478" cy="834887"/>
          </a:xfrm>
          <a:prstGeom prst="frame">
            <a:avLst>
              <a:gd name="adj1" fmla="val 535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Çerçeve 5">
            <a:extLst>
              <a:ext uri="{FF2B5EF4-FFF2-40B4-BE49-F238E27FC236}">
                <a16:creationId xmlns:a16="http://schemas.microsoft.com/office/drawing/2014/main" id="{A8FE5598-3DA4-CBF0-F66F-27F6A8CF4C1D}"/>
              </a:ext>
            </a:extLst>
          </p:cNvPr>
          <p:cNvSpPr/>
          <p:nvPr/>
        </p:nvSpPr>
        <p:spPr>
          <a:xfrm>
            <a:off x="5645426" y="5287617"/>
            <a:ext cx="4651514" cy="437322"/>
          </a:xfrm>
          <a:prstGeom prst="frame">
            <a:avLst>
              <a:gd name="adj1" fmla="val 535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43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6DFE44BB-18F1-61D6-8452-531D981C3C52}"/>
              </a:ext>
            </a:extLst>
          </p:cNvPr>
          <p:cNvSpPr txBox="1"/>
          <p:nvPr/>
        </p:nvSpPr>
        <p:spPr>
          <a:xfrm>
            <a:off x="427692" y="4068420"/>
            <a:ext cx="10054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 err="1">
                <a:solidFill>
                  <a:srgbClr val="C00000"/>
                </a:solidFill>
              </a:rPr>
              <a:t>Ateozlizumab</a:t>
            </a:r>
            <a:r>
              <a:rPr lang="tr-TR" sz="1600" b="1" i="1" dirty="0">
                <a:solidFill>
                  <a:srgbClr val="C00000"/>
                </a:solidFill>
              </a:rPr>
              <a:t>: CE</a:t>
            </a:r>
          </a:p>
          <a:p>
            <a:r>
              <a:rPr lang="tr-TR" sz="1600" b="1" i="1" dirty="0" err="1">
                <a:solidFill>
                  <a:srgbClr val="C00000"/>
                </a:solidFill>
              </a:rPr>
              <a:t>Durvalumab</a:t>
            </a:r>
            <a:r>
              <a:rPr lang="tr-TR" sz="1600" b="1" i="1" dirty="0">
                <a:solidFill>
                  <a:srgbClr val="C00000"/>
                </a:solidFill>
              </a:rPr>
              <a:t>: CE ya da PE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1F00117-DB3E-A871-34E5-8675D519E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060" y="4937357"/>
            <a:ext cx="10155980" cy="1836145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DAF1F6C8-DDC3-0505-8179-6DEA771D5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624" y="1595113"/>
            <a:ext cx="9371902" cy="1729531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1325746-DA2E-A21B-C9BC-85CE52D0D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2239617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B46E0BF1-5DBD-D45E-5FEB-F26283F5BD24}"/>
              </a:ext>
            </a:extLst>
          </p:cNvPr>
          <p:cNvSpPr txBox="1"/>
          <p:nvPr/>
        </p:nvSpPr>
        <p:spPr>
          <a:xfrm>
            <a:off x="2757428" y="3180526"/>
            <a:ext cx="9205660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 err="1">
                <a:solidFill>
                  <a:schemeClr val="bg1"/>
                </a:solidFill>
              </a:rPr>
              <a:t>UM’de</a:t>
            </a:r>
            <a:r>
              <a:rPr lang="tr-TR" sz="2400" b="1" i="1" dirty="0">
                <a:solidFill>
                  <a:schemeClr val="bg1"/>
                </a:solidFill>
              </a:rPr>
              <a:t> CR ya da iyi yanıt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 İdame </a:t>
            </a:r>
            <a:r>
              <a:rPr lang="tr-TR" sz="2400" b="1" i="1" dirty="0" err="1">
                <a:solidFill>
                  <a:schemeClr val="bg1"/>
                </a:solidFill>
                <a:sym typeface="Wingdings" pitchFamily="2" charset="2"/>
              </a:rPr>
              <a:t>immünotx’den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 önce TRT seçilmiş hasta grubuna (</a:t>
            </a:r>
            <a:r>
              <a:rPr lang="tr-TR" sz="2400" b="1" i="1" dirty="0" err="1">
                <a:solidFill>
                  <a:schemeClr val="bg1"/>
                </a:solidFill>
                <a:sym typeface="Wingdings" pitchFamily="2" charset="2"/>
              </a:rPr>
              <a:t>torasik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tr-TR" sz="2400" b="1" i="1" dirty="0" err="1">
                <a:solidFill>
                  <a:schemeClr val="bg1"/>
                </a:solidFill>
                <a:sym typeface="Wingdings" pitchFamily="2" charset="2"/>
              </a:rPr>
              <a:t>rezidüel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 hastalık, ekstra-</a:t>
            </a:r>
            <a:r>
              <a:rPr lang="tr-TR" sz="2400" b="1" i="1" dirty="0" err="1">
                <a:solidFill>
                  <a:schemeClr val="bg1"/>
                </a:solidFill>
                <a:sym typeface="Wingdings" pitchFamily="2" charset="2"/>
              </a:rPr>
              <a:t>torasik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 hastalık yükü düşük)</a:t>
            </a:r>
          </a:p>
          <a:p>
            <a:pPr algn="ctr"/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Doz=? 3000cGy/10 </a:t>
            </a:r>
            <a:r>
              <a:rPr lang="tr-TR" sz="2400" b="1" i="1" dirty="0" err="1">
                <a:solidFill>
                  <a:schemeClr val="bg1"/>
                </a:solidFill>
                <a:sym typeface="Wingdings" pitchFamily="2" charset="2"/>
              </a:rPr>
              <a:t>fx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 ya da </a:t>
            </a:r>
            <a:r>
              <a:rPr lang="tr-TR" sz="2400" b="1" i="1" dirty="0" err="1">
                <a:solidFill>
                  <a:schemeClr val="bg1"/>
                </a:solidFill>
                <a:sym typeface="Wingdings" pitchFamily="2" charset="2"/>
              </a:rPr>
              <a:t>küratif</a:t>
            </a:r>
            <a:r>
              <a:rPr lang="tr-TR" sz="2400" b="1" i="1" dirty="0">
                <a:solidFill>
                  <a:schemeClr val="bg1"/>
                </a:solidFill>
                <a:sym typeface="Wingdings" pitchFamily="2" charset="2"/>
              </a:rPr>
              <a:t> doz</a:t>
            </a:r>
            <a:endParaRPr lang="tr-TR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370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B7E4FC-C130-2877-6D0B-56AAFCC8E73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C00000"/>
                </a:solidFill>
              </a:rPr>
              <a:t>Devam eden çalışmalar…</a:t>
            </a:r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9ED6D280-E158-7CC5-52D7-CE061BB55B2F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27414FA-67C0-7AB6-53F8-0139901175E4}"/>
              </a:ext>
            </a:extLst>
          </p:cNvPr>
          <p:cNvSpPr txBox="1"/>
          <p:nvPr/>
        </p:nvSpPr>
        <p:spPr>
          <a:xfrm>
            <a:off x="1152939" y="2133600"/>
            <a:ext cx="5883965" cy="220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RAPTOR (NRG-LU007)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TRIPLEX </a:t>
            </a:r>
          </a:p>
          <a:p>
            <a:pPr marL="342900" indent="-342900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400" dirty="0"/>
              <a:t>TREASURE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65A9C30-8C6D-3B11-6321-1C885C30884E}"/>
              </a:ext>
            </a:extLst>
          </p:cNvPr>
          <p:cNvSpPr txBox="1"/>
          <p:nvPr/>
        </p:nvSpPr>
        <p:spPr>
          <a:xfrm>
            <a:off x="649357" y="5844209"/>
            <a:ext cx="1033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i="1" dirty="0">
                <a:solidFill>
                  <a:srgbClr val="C00000"/>
                </a:solidFill>
              </a:rPr>
              <a:t>2026-2027 ilk sonuçlar…</a:t>
            </a:r>
          </a:p>
        </p:txBody>
      </p:sp>
    </p:spTree>
    <p:extLst>
      <p:ext uri="{BB962C8B-B14F-4D97-AF65-F5344CB8AC3E}">
        <p14:creationId xmlns:p14="http://schemas.microsoft.com/office/powerpoint/2010/main" val="14805165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Devam eden çalışmalar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</a:pPr>
            <a:r>
              <a:rPr lang="tr-TR" dirty="0">
                <a:solidFill>
                  <a:srgbClr val="680204"/>
                </a:solidFill>
              </a:rPr>
              <a:t>RAPTOR, konsolidasyon TRT (NRG </a:t>
            </a:r>
            <a:r>
              <a:rPr lang="tr-TR" dirty="0" err="1">
                <a:solidFill>
                  <a:srgbClr val="680204"/>
                </a:solidFill>
              </a:rPr>
              <a:t>oncology</a:t>
            </a:r>
            <a:r>
              <a:rPr lang="tr-TR" dirty="0">
                <a:solidFill>
                  <a:srgbClr val="680204"/>
                </a:solidFill>
              </a:rPr>
              <a:t>, </a:t>
            </a:r>
            <a:r>
              <a:rPr lang="tr-TR" dirty="0" err="1">
                <a:solidFill>
                  <a:srgbClr val="680204"/>
                </a:solidFill>
              </a:rPr>
              <a:t>ongoing</a:t>
            </a:r>
            <a:r>
              <a:rPr lang="tr-TR" dirty="0">
                <a:solidFill>
                  <a:srgbClr val="680204"/>
                </a:solidFill>
              </a:rPr>
              <a:t> </a:t>
            </a:r>
            <a:r>
              <a:rPr lang="tr-TR" dirty="0" err="1">
                <a:solidFill>
                  <a:srgbClr val="680204"/>
                </a:solidFill>
              </a:rPr>
              <a:t>study</a:t>
            </a:r>
            <a:r>
              <a:rPr lang="tr-TR" dirty="0">
                <a:solidFill>
                  <a:srgbClr val="680204"/>
                </a:solidFill>
              </a:rPr>
              <a:t>)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662C689-CF5E-9E49-1425-80CFF7E0D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386624"/>
            <a:ext cx="5791200" cy="423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04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614EF24-3FA7-FDAC-81FA-C3712D0D1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1" y="81242"/>
            <a:ext cx="7924800" cy="6108918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2A0382D-E38B-5E58-805B-80DBF4017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356" y="5166618"/>
            <a:ext cx="8362123" cy="161014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C13D8929-0299-C9DD-2AC9-CBC13AB51761}"/>
              </a:ext>
            </a:extLst>
          </p:cNvPr>
          <p:cNvSpPr txBox="1"/>
          <p:nvPr/>
        </p:nvSpPr>
        <p:spPr>
          <a:xfrm>
            <a:off x="7527241" y="4373215"/>
            <a:ext cx="3670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Welsh</a:t>
            </a:r>
            <a:r>
              <a:rPr lang="tr-TR" dirty="0"/>
              <a:t> et al., JTO 2019</a:t>
            </a: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FB1A4686-FED6-9B2B-90E0-3AF05A972FCB}"/>
              </a:ext>
            </a:extLst>
          </p:cNvPr>
          <p:cNvSpPr/>
          <p:nvPr/>
        </p:nvSpPr>
        <p:spPr>
          <a:xfrm>
            <a:off x="0" y="1236926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val Belirtme Çizgisi 2">
            <a:extLst>
              <a:ext uri="{FF2B5EF4-FFF2-40B4-BE49-F238E27FC236}">
                <a16:creationId xmlns:a16="http://schemas.microsoft.com/office/drawing/2014/main" id="{324FB5BA-FC25-CA65-AFA3-28158DD55E1A}"/>
              </a:ext>
            </a:extLst>
          </p:cNvPr>
          <p:cNvSpPr/>
          <p:nvPr/>
        </p:nvSpPr>
        <p:spPr>
          <a:xfrm>
            <a:off x="5658678" y="3123214"/>
            <a:ext cx="2120348" cy="1037970"/>
          </a:xfrm>
          <a:prstGeom prst="wedgeEllipseCallout">
            <a:avLst>
              <a:gd name="adj1" fmla="val -39583"/>
              <a:gd name="adj2" fmla="val 62500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CREST ≥</a:t>
            </a:r>
            <a:r>
              <a:rPr lang="tr-TR" dirty="0" err="1"/>
              <a:t>Grad</a:t>
            </a:r>
            <a:r>
              <a:rPr lang="tr-TR" dirty="0"/>
              <a:t> 3 </a:t>
            </a:r>
            <a:r>
              <a:rPr lang="tr-TR" dirty="0" err="1"/>
              <a:t>toksisite</a:t>
            </a:r>
            <a:r>
              <a:rPr lang="tr-TR" dirty="0"/>
              <a:t> 26 (%10)</a:t>
            </a:r>
          </a:p>
        </p:txBody>
      </p:sp>
    </p:spTree>
    <p:extLst>
      <p:ext uri="{BB962C8B-B14F-4D97-AF65-F5344CB8AC3E}">
        <p14:creationId xmlns:p14="http://schemas.microsoft.com/office/powerpoint/2010/main" val="19928484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84D997-DFA7-F95F-B41A-5DA68196AAE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C00000"/>
                </a:solidFill>
              </a:rPr>
              <a:t>RAPTOR çalışmasının rasyoneli</a:t>
            </a:r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9263EEB1-8424-9778-33AD-F11E145A0268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E42CFEE-E294-B44A-F135-DFF19417A540}"/>
              </a:ext>
            </a:extLst>
          </p:cNvPr>
          <p:cNvSpPr txBox="1"/>
          <p:nvPr/>
        </p:nvSpPr>
        <p:spPr>
          <a:xfrm>
            <a:off x="1245703" y="1690688"/>
            <a:ext cx="9833114" cy="410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200" dirty="0"/>
              <a:t>YE-</a:t>
            </a:r>
            <a:r>
              <a:rPr lang="tr-TR" sz="2200" dirty="0" err="1"/>
              <a:t>KHAK’de</a:t>
            </a:r>
            <a:r>
              <a:rPr lang="tr-TR" sz="2200" dirty="0"/>
              <a:t> KT sonrası yanıtı olan ve </a:t>
            </a:r>
            <a:r>
              <a:rPr lang="tr-TR" sz="2200" dirty="0" err="1"/>
              <a:t>torasik</a:t>
            </a:r>
            <a:r>
              <a:rPr lang="tr-TR" sz="2200" dirty="0"/>
              <a:t> </a:t>
            </a:r>
            <a:r>
              <a:rPr lang="tr-TR" sz="2200" dirty="0" err="1"/>
              <a:t>rezideül</a:t>
            </a:r>
            <a:r>
              <a:rPr lang="tr-TR" sz="2200" dirty="0"/>
              <a:t> hastalığı olan vakalarda TRT ile </a:t>
            </a:r>
            <a:r>
              <a:rPr lang="tr-TR" sz="2200" dirty="0" err="1"/>
              <a:t>torasik</a:t>
            </a:r>
            <a:r>
              <a:rPr lang="tr-TR" sz="2200" dirty="0"/>
              <a:t> </a:t>
            </a:r>
            <a:r>
              <a:rPr lang="tr-TR" sz="2200" dirty="0" err="1"/>
              <a:t>rekürrenslar</a:t>
            </a:r>
            <a:r>
              <a:rPr lang="tr-TR" sz="2200" dirty="0"/>
              <a:t> %50↓ PFS &amp; 2y OS↑</a:t>
            </a:r>
            <a:r>
              <a:rPr lang="tr-TR" sz="2200" dirty="0">
                <a:solidFill>
                  <a:srgbClr val="C00000"/>
                </a:solidFill>
              </a:rPr>
              <a:t>*</a:t>
            </a:r>
          </a:p>
          <a:p>
            <a:pPr marL="742950" lvl="1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200" dirty="0" err="1"/>
              <a:t>Extra</a:t>
            </a:r>
            <a:r>
              <a:rPr lang="tr-TR" sz="2200" dirty="0"/>
              <a:t> –</a:t>
            </a:r>
            <a:r>
              <a:rPr lang="tr-TR" sz="2200" dirty="0" err="1"/>
              <a:t>torasik</a:t>
            </a:r>
            <a:r>
              <a:rPr lang="tr-TR" sz="2200" dirty="0"/>
              <a:t> hastalıkta RT ek katkı sağlayabilir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200" dirty="0" err="1"/>
              <a:t>Atezo+EP</a:t>
            </a:r>
            <a:r>
              <a:rPr lang="tr-TR" sz="2200" dirty="0"/>
              <a:t>--&gt;idame </a:t>
            </a:r>
            <a:r>
              <a:rPr lang="tr-TR" sz="2200" dirty="0" err="1"/>
              <a:t>Atezo</a:t>
            </a:r>
            <a:r>
              <a:rPr lang="tr-TR" sz="2200" dirty="0"/>
              <a:t> YE-KHAK için yeni </a:t>
            </a:r>
            <a:r>
              <a:rPr lang="tr-TR" sz="2200" dirty="0" err="1"/>
              <a:t>standard</a:t>
            </a:r>
            <a:endParaRPr lang="tr-TR" sz="2200" dirty="0"/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200" dirty="0" err="1"/>
              <a:t>Atezo+KT</a:t>
            </a:r>
            <a:r>
              <a:rPr lang="tr-TR" sz="2200" dirty="0"/>
              <a:t> evre III </a:t>
            </a:r>
            <a:r>
              <a:rPr lang="tr-TR" sz="2200" dirty="0" err="1"/>
              <a:t>KHDAK’de</a:t>
            </a:r>
            <a:r>
              <a:rPr lang="tr-TR" sz="2200" dirty="0"/>
              <a:t> TRT ile güvenle uygulanabilir</a:t>
            </a:r>
            <a:r>
              <a:rPr lang="tr-TR" sz="2200" dirty="0">
                <a:solidFill>
                  <a:srgbClr val="C00000"/>
                </a:solidFill>
              </a:rPr>
              <a:t>**(</a:t>
            </a:r>
            <a:r>
              <a:rPr lang="tr-TR" sz="2200" dirty="0" err="1">
                <a:solidFill>
                  <a:srgbClr val="C00000"/>
                </a:solidFill>
              </a:rPr>
              <a:t>Deterred</a:t>
            </a:r>
            <a:r>
              <a:rPr lang="tr-TR" sz="2200" dirty="0">
                <a:solidFill>
                  <a:srgbClr val="C00000"/>
                </a:solidFill>
              </a:rPr>
              <a:t> </a:t>
            </a:r>
            <a:r>
              <a:rPr lang="tr-TR" sz="2200" dirty="0" err="1">
                <a:solidFill>
                  <a:srgbClr val="C00000"/>
                </a:solidFill>
              </a:rPr>
              <a:t>study</a:t>
            </a:r>
            <a:r>
              <a:rPr lang="tr-TR" sz="2200" dirty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200" dirty="0"/>
              <a:t>Faz I çalışmasında </a:t>
            </a:r>
            <a:r>
              <a:rPr lang="tr-TR" sz="2200" dirty="0">
                <a:sym typeface="Wingdings" pitchFamily="2" charset="2"/>
              </a:rPr>
              <a:t></a:t>
            </a:r>
            <a:r>
              <a:rPr lang="tr-TR" sz="2200" dirty="0" err="1"/>
              <a:t>Pembro+RT</a:t>
            </a:r>
            <a:r>
              <a:rPr lang="tr-TR" sz="2200" dirty="0"/>
              <a:t> (45 </a:t>
            </a:r>
            <a:r>
              <a:rPr lang="tr-TR" sz="2200" dirty="0" err="1"/>
              <a:t>Gy</a:t>
            </a:r>
            <a:r>
              <a:rPr lang="tr-TR" sz="2200" dirty="0"/>
              <a:t>/15 </a:t>
            </a:r>
            <a:r>
              <a:rPr lang="tr-TR" sz="2200" dirty="0" err="1"/>
              <a:t>fx</a:t>
            </a:r>
            <a:r>
              <a:rPr lang="tr-TR" sz="2200" dirty="0"/>
              <a:t>) ‘</a:t>
            </a:r>
            <a:r>
              <a:rPr lang="tr-TR" sz="2200" dirty="0" err="1"/>
              <a:t>nin</a:t>
            </a:r>
            <a:r>
              <a:rPr lang="tr-TR" sz="2200" dirty="0"/>
              <a:t> YE-</a:t>
            </a:r>
            <a:r>
              <a:rPr lang="tr-TR" sz="2200" dirty="0" err="1"/>
              <a:t>KHAK’de</a:t>
            </a:r>
            <a:r>
              <a:rPr lang="tr-TR" sz="2200" dirty="0"/>
              <a:t> kullanımı güvenlidir</a:t>
            </a:r>
            <a:r>
              <a:rPr lang="tr-TR" sz="2200" dirty="0">
                <a:solidFill>
                  <a:srgbClr val="C00000"/>
                </a:solidFill>
              </a:rPr>
              <a:t>***</a:t>
            </a:r>
            <a:r>
              <a:rPr lang="tr-TR" sz="2200" dirty="0">
                <a:solidFill>
                  <a:srgbClr val="FF0000"/>
                </a:solidFill>
              </a:rPr>
              <a:t> </a:t>
            </a:r>
            <a:r>
              <a:rPr lang="tr-TR" sz="2200" dirty="0"/>
              <a:t>(</a:t>
            </a:r>
            <a:r>
              <a:rPr lang="tr-TR" sz="2200" dirty="0" err="1"/>
              <a:t>Tames</a:t>
            </a:r>
            <a:r>
              <a:rPr lang="tr-TR" sz="2200" dirty="0"/>
              <a:t> </a:t>
            </a:r>
            <a:r>
              <a:rPr lang="tr-TR" sz="2200" dirty="0" err="1"/>
              <a:t>study</a:t>
            </a:r>
            <a:r>
              <a:rPr lang="tr-TR" sz="2200" dirty="0"/>
              <a:t>)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sz="2200" dirty="0"/>
              <a:t>RT PD1/PDL-1 blokajını arttırabilir!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5EC600B-94DA-A6FD-DDBE-80A631F1A2CE}"/>
              </a:ext>
            </a:extLst>
          </p:cNvPr>
          <p:cNvSpPr txBox="1"/>
          <p:nvPr/>
        </p:nvSpPr>
        <p:spPr>
          <a:xfrm>
            <a:off x="3220278" y="5777948"/>
            <a:ext cx="8878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dirty="0">
                <a:solidFill>
                  <a:srgbClr val="C00000"/>
                </a:solidFill>
              </a:rPr>
              <a:t>*</a:t>
            </a:r>
            <a:r>
              <a:rPr lang="tr-TR" sz="1600" dirty="0" err="1">
                <a:solidFill>
                  <a:srgbClr val="C00000"/>
                </a:solidFill>
              </a:rPr>
              <a:t>Slotman</a:t>
            </a:r>
            <a:r>
              <a:rPr lang="tr-TR" sz="1600" dirty="0">
                <a:solidFill>
                  <a:srgbClr val="C00000"/>
                </a:solidFill>
              </a:rPr>
              <a:t> et al., </a:t>
            </a:r>
            <a:r>
              <a:rPr lang="tr-TR" sz="1600" dirty="0" err="1">
                <a:solidFill>
                  <a:srgbClr val="C00000"/>
                </a:solidFill>
              </a:rPr>
              <a:t>Lancet</a:t>
            </a:r>
            <a:r>
              <a:rPr lang="tr-TR" sz="1600" dirty="0">
                <a:solidFill>
                  <a:srgbClr val="C00000"/>
                </a:solidFill>
              </a:rPr>
              <a:t> 2015</a:t>
            </a:r>
          </a:p>
          <a:p>
            <a:pPr algn="r"/>
            <a:r>
              <a:rPr lang="tr-TR" sz="1600" dirty="0">
                <a:solidFill>
                  <a:srgbClr val="C00000"/>
                </a:solidFill>
              </a:rPr>
              <a:t>**Lin et al., JTO, 2019</a:t>
            </a:r>
          </a:p>
          <a:p>
            <a:pPr algn="r"/>
            <a:r>
              <a:rPr lang="tr-TR" sz="1600" dirty="0">
                <a:solidFill>
                  <a:srgbClr val="C00000"/>
                </a:solidFill>
              </a:rPr>
              <a:t>***</a:t>
            </a:r>
            <a:r>
              <a:rPr lang="tr-TR" sz="1600" dirty="0" err="1">
                <a:solidFill>
                  <a:srgbClr val="C00000"/>
                </a:solidFill>
              </a:rPr>
              <a:t>Welsh</a:t>
            </a:r>
            <a:r>
              <a:rPr lang="tr-TR" sz="1600" dirty="0">
                <a:solidFill>
                  <a:srgbClr val="C00000"/>
                </a:solidFill>
              </a:rPr>
              <a:t> et al., JTO 2019</a:t>
            </a:r>
          </a:p>
        </p:txBody>
      </p:sp>
    </p:spTree>
    <p:extLst>
      <p:ext uri="{BB962C8B-B14F-4D97-AF65-F5344CB8AC3E}">
        <p14:creationId xmlns:p14="http://schemas.microsoft.com/office/powerpoint/2010/main" val="7508535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8C4BB5B-CC0C-B793-D85F-D332DF150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5" y="524631"/>
            <a:ext cx="7772400" cy="5808738"/>
          </a:xfrm>
          <a:prstGeom prst="rect">
            <a:avLst/>
          </a:prstGeom>
        </p:spPr>
      </p:pic>
      <p:sp>
        <p:nvSpPr>
          <p:cNvPr id="3" name="object 9">
            <a:extLst>
              <a:ext uri="{FF2B5EF4-FFF2-40B4-BE49-F238E27FC236}">
                <a16:creationId xmlns:a16="http://schemas.microsoft.com/office/drawing/2014/main" id="{2CB8001C-4AD8-90EE-6393-AF5670AA70F4}"/>
              </a:ext>
            </a:extLst>
          </p:cNvPr>
          <p:cNvSpPr/>
          <p:nvPr/>
        </p:nvSpPr>
        <p:spPr>
          <a:xfrm>
            <a:off x="0" y="1687494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FEE0E85-3FA4-3949-EF60-0574CA744780}"/>
              </a:ext>
            </a:extLst>
          </p:cNvPr>
          <p:cNvSpPr txBox="1"/>
          <p:nvPr/>
        </p:nvSpPr>
        <p:spPr>
          <a:xfrm>
            <a:off x="2663688" y="4479234"/>
            <a:ext cx="9051234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C00000"/>
                </a:solidFill>
              </a:rPr>
              <a:t>Statifikasyon</a:t>
            </a:r>
            <a:r>
              <a:rPr lang="tr-TR" dirty="0">
                <a:solidFill>
                  <a:srgbClr val="C00000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RT bölge sayısı (1-3 </a:t>
            </a:r>
            <a:r>
              <a:rPr lang="tr-TR" dirty="0" err="1"/>
              <a:t>vs</a:t>
            </a:r>
            <a:r>
              <a:rPr lang="tr-TR" dirty="0"/>
              <a:t> &gt;3)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Yanıt oranı SD </a:t>
            </a:r>
            <a:r>
              <a:rPr lang="tr-TR" dirty="0" err="1"/>
              <a:t>vs</a:t>
            </a:r>
            <a:r>
              <a:rPr lang="tr-TR" dirty="0"/>
              <a:t> PR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ECOG 0-1 </a:t>
            </a:r>
            <a:r>
              <a:rPr lang="tr-TR" dirty="0" err="1"/>
              <a:t>vs</a:t>
            </a:r>
            <a:r>
              <a:rPr lang="tr-TR" dirty="0"/>
              <a:t>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C00000"/>
                </a:solidFill>
              </a:rPr>
              <a:t>PCI</a:t>
            </a:r>
            <a:r>
              <a:rPr lang="tr-TR" dirty="0"/>
              <a:t> </a:t>
            </a:r>
            <a:r>
              <a:rPr lang="tr-TR" dirty="0" err="1"/>
              <a:t>opsiyonel</a:t>
            </a:r>
            <a:r>
              <a:rPr lang="tr-TR" dirty="0"/>
              <a:t> konsolidasyonla birlikte,  MRI </a:t>
            </a:r>
            <a:r>
              <a:rPr lang="tr-TR" dirty="0" err="1"/>
              <a:t>indüks</a:t>
            </a:r>
            <a:r>
              <a:rPr lang="tr-TR" dirty="0"/>
              <a:t> </a:t>
            </a:r>
            <a:r>
              <a:rPr lang="tr-TR" dirty="0" err="1"/>
              <a:t>KT’den</a:t>
            </a:r>
            <a:r>
              <a:rPr lang="tr-TR" dirty="0"/>
              <a:t> sonra (MAVERICK/  S1827’ye de dahil edilebilir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Çalışmaya dahil edilmeden </a:t>
            </a:r>
            <a:r>
              <a:rPr lang="tr-TR" dirty="0" err="1">
                <a:solidFill>
                  <a:srgbClr val="C00000"/>
                </a:solidFill>
              </a:rPr>
              <a:t>semptomatik</a:t>
            </a:r>
            <a:r>
              <a:rPr lang="tr-TR" dirty="0">
                <a:solidFill>
                  <a:srgbClr val="C00000"/>
                </a:solidFill>
              </a:rPr>
              <a:t> bölgelere </a:t>
            </a:r>
            <a:r>
              <a:rPr lang="tr-TR" dirty="0"/>
              <a:t>(kemik, beyin </a:t>
            </a:r>
            <a:r>
              <a:rPr lang="tr-TR" dirty="0" err="1"/>
              <a:t>vb</a:t>
            </a:r>
            <a:r>
              <a:rPr lang="tr-TR" dirty="0"/>
              <a:t>) RT uygulanabilir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EB63961-9436-0BCD-9425-FC2F957C250A}"/>
              </a:ext>
            </a:extLst>
          </p:cNvPr>
          <p:cNvSpPr txBox="1"/>
          <p:nvPr/>
        </p:nvSpPr>
        <p:spPr>
          <a:xfrm>
            <a:off x="7977810" y="2239617"/>
            <a:ext cx="3978965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C00000"/>
                </a:solidFill>
              </a:rPr>
              <a:t>Standard</a:t>
            </a:r>
            <a:r>
              <a:rPr lang="tr-TR" dirty="0">
                <a:solidFill>
                  <a:srgbClr val="C00000"/>
                </a:solidFill>
              </a:rPr>
              <a:t> RT</a:t>
            </a:r>
            <a:r>
              <a:rPr lang="tr-TR" dirty="0"/>
              <a:t>: günlük 5 bölgeye kadar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C00000"/>
                </a:solidFill>
              </a:rPr>
              <a:t>Torasik</a:t>
            </a:r>
            <a:r>
              <a:rPr lang="tr-TR" dirty="0">
                <a:solidFill>
                  <a:srgbClr val="C00000"/>
                </a:solidFill>
              </a:rPr>
              <a:t> ve karaciğer RT</a:t>
            </a:r>
            <a:r>
              <a:rPr lang="tr-TR" dirty="0"/>
              <a:t>: 45 </a:t>
            </a:r>
            <a:r>
              <a:rPr lang="tr-TR" dirty="0" err="1"/>
              <a:t>Gy</a:t>
            </a:r>
            <a:r>
              <a:rPr lang="tr-TR" dirty="0"/>
              <a:t> ya da 30 </a:t>
            </a:r>
            <a:r>
              <a:rPr lang="tr-TR" dirty="0" err="1"/>
              <a:t>Gy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 err="1">
                <a:solidFill>
                  <a:srgbClr val="C00000"/>
                </a:solidFill>
              </a:rPr>
              <a:t>Extra-torasik</a:t>
            </a:r>
            <a:r>
              <a:rPr lang="tr-TR" dirty="0">
                <a:solidFill>
                  <a:srgbClr val="C00000"/>
                </a:solidFill>
              </a:rPr>
              <a:t> RT: </a:t>
            </a:r>
            <a:r>
              <a:rPr lang="tr-TR" dirty="0"/>
              <a:t>30 </a:t>
            </a:r>
            <a:r>
              <a:rPr lang="tr-TR" dirty="0" err="1"/>
              <a:t>Gy</a:t>
            </a:r>
            <a:r>
              <a:rPr lang="tr-TR" dirty="0"/>
              <a:t> ya da 20 </a:t>
            </a:r>
            <a:r>
              <a:rPr lang="tr-TR" dirty="0" err="1"/>
              <a:t>Gy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91764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25D18E-D943-DDF3-9BCD-88DC2781E98C}"/>
              </a:ext>
            </a:extLst>
          </p:cNvPr>
          <p:cNvSpPr txBox="1">
            <a:spLocks/>
          </p:cNvSpPr>
          <p:nvPr/>
        </p:nvSpPr>
        <p:spPr>
          <a:xfrm>
            <a:off x="278295" y="119271"/>
            <a:ext cx="11648661" cy="15449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b="1" dirty="0" err="1">
                <a:solidFill>
                  <a:srgbClr val="C00000"/>
                </a:solidFill>
              </a:rPr>
              <a:t>TRIPLEX:</a:t>
            </a:r>
            <a:r>
              <a:rPr lang="tr-TR" sz="1400" b="1" i="1" dirty="0" err="1">
                <a:solidFill>
                  <a:srgbClr val="C00000"/>
                </a:solidFill>
              </a:rPr>
              <a:t>Norwegian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University</a:t>
            </a:r>
            <a:r>
              <a:rPr lang="tr-TR" sz="1400" b="1" i="1" dirty="0">
                <a:solidFill>
                  <a:srgbClr val="C00000"/>
                </a:solidFill>
              </a:rPr>
              <a:t> of </a:t>
            </a:r>
            <a:r>
              <a:rPr lang="tr-TR" sz="1400" b="1" i="1" dirty="0" err="1">
                <a:solidFill>
                  <a:srgbClr val="C00000"/>
                </a:solidFill>
              </a:rPr>
              <a:t>Science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and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Technology</a:t>
            </a:r>
            <a:endParaRPr lang="tr-TR" sz="1400" b="1" i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2000" b="1" i="1" dirty="0"/>
              <a:t>«</a:t>
            </a:r>
            <a:r>
              <a:rPr lang="tr-TR" sz="2000" b="1" i="1" dirty="0" err="1"/>
              <a:t>Randomized</a:t>
            </a:r>
            <a:r>
              <a:rPr lang="tr-TR" sz="2000" b="1" i="1" dirty="0"/>
              <a:t> </a:t>
            </a:r>
            <a:r>
              <a:rPr lang="tr-TR" sz="2000" b="1" i="1" dirty="0" err="1"/>
              <a:t>Phase</a:t>
            </a:r>
            <a:r>
              <a:rPr lang="tr-TR" sz="2000" b="1" i="1" dirty="0"/>
              <a:t> III Trial </a:t>
            </a:r>
            <a:r>
              <a:rPr lang="tr-TR" sz="2000" b="1" i="1" dirty="0" err="1"/>
              <a:t>Investigating</a:t>
            </a:r>
            <a:r>
              <a:rPr lang="tr-TR" sz="2000" b="1" i="1" dirty="0"/>
              <a:t> </a:t>
            </a:r>
            <a:r>
              <a:rPr lang="tr-TR" sz="2000" b="1" i="1" dirty="0" err="1"/>
              <a:t>the</a:t>
            </a:r>
            <a:r>
              <a:rPr lang="tr-TR" sz="2000" b="1" i="1" dirty="0"/>
              <a:t> </a:t>
            </a:r>
            <a:r>
              <a:rPr lang="tr-TR" sz="2000" b="1" i="1" dirty="0" err="1"/>
              <a:t>Survival</a:t>
            </a:r>
            <a:r>
              <a:rPr lang="tr-TR" sz="2000" b="1" i="1" dirty="0"/>
              <a:t> </a:t>
            </a:r>
            <a:r>
              <a:rPr lang="tr-TR" sz="2000" b="1" i="1" dirty="0" err="1"/>
              <a:t>Benefit</a:t>
            </a:r>
            <a:r>
              <a:rPr lang="tr-TR" sz="2000" b="1" i="1" dirty="0"/>
              <a:t> of </a:t>
            </a:r>
            <a:r>
              <a:rPr lang="tr-TR" sz="2000" b="1" i="1" dirty="0" err="1"/>
              <a:t>Adding</a:t>
            </a:r>
            <a:r>
              <a:rPr lang="tr-TR" sz="2000" b="1" i="1" dirty="0"/>
              <a:t> </a:t>
            </a:r>
            <a:r>
              <a:rPr lang="tr-TR" sz="2000" b="1" i="1" dirty="0" err="1"/>
              <a:t>Thoracic</a:t>
            </a:r>
            <a:r>
              <a:rPr lang="tr-TR" sz="2000" b="1" i="1" dirty="0"/>
              <a:t> </a:t>
            </a:r>
            <a:r>
              <a:rPr lang="tr-TR" sz="2000" b="1" i="1" dirty="0" err="1"/>
              <a:t>Radiotherapy</a:t>
            </a:r>
            <a:r>
              <a:rPr lang="tr-TR" sz="2000" b="1" i="1" dirty="0"/>
              <a:t> </a:t>
            </a:r>
            <a:r>
              <a:rPr lang="tr-TR" sz="2000" b="1" i="1" dirty="0" err="1"/>
              <a:t>to</a:t>
            </a:r>
            <a:r>
              <a:rPr lang="tr-TR" sz="2000" b="1" i="1" dirty="0"/>
              <a:t> </a:t>
            </a:r>
            <a:r>
              <a:rPr lang="tr-TR" sz="2000" b="1" i="1" dirty="0" err="1"/>
              <a:t>Durvalumab</a:t>
            </a:r>
            <a:r>
              <a:rPr lang="tr-TR" sz="2000" b="1" i="1" dirty="0"/>
              <a:t> (MEDI4736) </a:t>
            </a:r>
            <a:r>
              <a:rPr lang="tr-TR" sz="2000" b="1" i="1" dirty="0" err="1"/>
              <a:t>Immunotherapy</a:t>
            </a:r>
            <a:r>
              <a:rPr lang="tr-TR" sz="2000" b="1" i="1" dirty="0"/>
              <a:t> Plus </a:t>
            </a:r>
            <a:r>
              <a:rPr lang="tr-TR" sz="2000" b="1" i="1" dirty="0" err="1"/>
              <a:t>Chemotherapy</a:t>
            </a:r>
            <a:r>
              <a:rPr lang="tr-TR" sz="2000" b="1" i="1" dirty="0"/>
              <a:t> in </a:t>
            </a:r>
            <a:r>
              <a:rPr lang="tr-TR" sz="2000" b="1" i="1" dirty="0" err="1"/>
              <a:t>Extensive</a:t>
            </a:r>
            <a:r>
              <a:rPr lang="tr-TR" sz="2000" b="1" i="1" dirty="0"/>
              <a:t> </a:t>
            </a:r>
            <a:r>
              <a:rPr lang="tr-TR" sz="2000" b="1" i="1" dirty="0" err="1"/>
              <a:t>Stage</a:t>
            </a:r>
            <a:r>
              <a:rPr lang="tr-TR" sz="2000" b="1" i="1" dirty="0"/>
              <a:t> Small-</a:t>
            </a:r>
            <a:r>
              <a:rPr lang="tr-TR" sz="2000" b="1" i="1" dirty="0" err="1"/>
              <a:t>cell</a:t>
            </a:r>
            <a:r>
              <a:rPr lang="tr-TR" sz="2000" b="1" i="1" dirty="0"/>
              <a:t> </a:t>
            </a:r>
            <a:r>
              <a:rPr lang="tr-TR" sz="2000" b="1" i="1" dirty="0" err="1"/>
              <a:t>Lung</a:t>
            </a:r>
            <a:r>
              <a:rPr lang="tr-TR" sz="2000" b="1" i="1" dirty="0"/>
              <a:t> </a:t>
            </a:r>
            <a:r>
              <a:rPr lang="tr-TR" sz="2000" b="1" i="1" dirty="0" err="1"/>
              <a:t>Cancer</a:t>
            </a:r>
            <a:r>
              <a:rPr lang="tr-TR" sz="2000" b="1" i="1" dirty="0"/>
              <a:t>»</a:t>
            </a:r>
            <a:endParaRPr lang="tr-TR" b="1" i="1" dirty="0"/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A4491CEE-E480-4288-4B7A-4EDA352F041B}"/>
              </a:ext>
            </a:extLst>
          </p:cNvPr>
          <p:cNvSpPr/>
          <p:nvPr/>
        </p:nvSpPr>
        <p:spPr>
          <a:xfrm>
            <a:off x="6625" y="1704379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224CA26-0589-8F42-C468-6F71A5639624}"/>
              </a:ext>
            </a:extLst>
          </p:cNvPr>
          <p:cNvSpPr txBox="1"/>
          <p:nvPr/>
        </p:nvSpPr>
        <p:spPr>
          <a:xfrm>
            <a:off x="516835" y="2040833"/>
            <a:ext cx="10283687" cy="2583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i="0" dirty="0" err="1">
                <a:solidFill>
                  <a:srgbClr val="333333"/>
                </a:solidFill>
                <a:effectLst/>
              </a:rPr>
              <a:t>Chemo-immunotherapy</a:t>
            </a:r>
            <a:r>
              <a:rPr lang="tr-TR" i="0" dirty="0">
                <a:solidFill>
                  <a:srgbClr val="333333"/>
                </a:solidFill>
                <a:effectLst/>
              </a:rPr>
              <a:t> Plus 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Thoracic</a:t>
            </a:r>
            <a:r>
              <a:rPr lang="tr-TR" i="0" dirty="0">
                <a:solidFill>
                  <a:srgbClr val="333333"/>
                </a:solidFill>
                <a:effectLst/>
              </a:rPr>
              <a:t> 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Radiotherapy</a:t>
            </a:r>
            <a:r>
              <a:rPr lang="tr-TR" i="0" dirty="0">
                <a:solidFill>
                  <a:srgbClr val="333333"/>
                </a:solidFill>
                <a:effectLst/>
              </a:rPr>
              <a:t> in 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Extensive</a:t>
            </a:r>
            <a:r>
              <a:rPr lang="tr-TR" i="0" dirty="0">
                <a:solidFill>
                  <a:srgbClr val="333333"/>
                </a:solidFill>
                <a:effectLst/>
              </a:rPr>
              <a:t> 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Stage</a:t>
            </a:r>
            <a:r>
              <a:rPr lang="tr-TR" i="0" dirty="0">
                <a:solidFill>
                  <a:srgbClr val="333333"/>
                </a:solidFill>
                <a:effectLst/>
              </a:rPr>
              <a:t> Small-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cell</a:t>
            </a:r>
            <a:r>
              <a:rPr lang="tr-TR" i="0" dirty="0">
                <a:solidFill>
                  <a:srgbClr val="333333"/>
                </a:solidFill>
                <a:effectLst/>
              </a:rPr>
              <a:t> 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Lung</a:t>
            </a:r>
            <a:r>
              <a:rPr lang="tr-TR" i="0" dirty="0">
                <a:solidFill>
                  <a:srgbClr val="333333"/>
                </a:solidFill>
                <a:effectLst/>
              </a:rPr>
              <a:t> </a:t>
            </a:r>
            <a:r>
              <a:rPr lang="tr-TR" i="0" dirty="0" err="1">
                <a:solidFill>
                  <a:srgbClr val="333333"/>
                </a:solidFill>
                <a:effectLst/>
              </a:rPr>
              <a:t>Cancer</a:t>
            </a:r>
            <a:r>
              <a:rPr lang="tr-TR" i="0" dirty="0">
                <a:solidFill>
                  <a:srgbClr val="333333"/>
                </a:solidFill>
                <a:effectLst/>
              </a:rPr>
              <a:t> </a:t>
            </a:r>
            <a:r>
              <a:rPr lang="tr-TR" i="0" dirty="0" err="1">
                <a:solidFill>
                  <a:srgbClr val="1B1B1B"/>
                </a:solidFill>
                <a:effectLst/>
              </a:rPr>
              <a:t>ClinicalTrials.gov</a:t>
            </a:r>
            <a:r>
              <a:rPr lang="tr-TR" i="0" dirty="0">
                <a:solidFill>
                  <a:srgbClr val="1B1B1B"/>
                </a:solidFill>
                <a:effectLst/>
              </a:rPr>
              <a:t> ID NCT05223647</a:t>
            </a:r>
          </a:p>
          <a:p>
            <a:pPr marL="285750" indent="-285750" algn="l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b="0" i="0" dirty="0" err="1">
                <a:solidFill>
                  <a:srgbClr val="171716"/>
                </a:solidFill>
                <a:effectLst/>
              </a:rPr>
              <a:t>The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main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aim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of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this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trial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is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to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investigate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whether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there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is a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synergistic</a:t>
            </a:r>
            <a:r>
              <a:rPr lang="tr-TR" b="0" i="0" dirty="0">
                <a:solidFill>
                  <a:srgbClr val="171716"/>
                </a:solidFill>
                <a:effectLst/>
              </a:rPr>
              <a:t>/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additive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effect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of </a:t>
            </a:r>
            <a:r>
              <a:rPr lang="tr-TR" b="0" i="0" dirty="0" err="1">
                <a:solidFill>
                  <a:srgbClr val="C00000"/>
                </a:solidFill>
                <a:effectLst/>
              </a:rPr>
              <a:t>concurrent</a:t>
            </a:r>
            <a:r>
              <a:rPr lang="tr-TR" b="0" i="0" dirty="0">
                <a:solidFill>
                  <a:srgbClr val="C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C00000"/>
                </a:solidFill>
                <a:effectLst/>
              </a:rPr>
              <a:t>thoracic</a:t>
            </a:r>
            <a:r>
              <a:rPr lang="tr-TR" b="0" i="0" dirty="0">
                <a:solidFill>
                  <a:srgbClr val="C00000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C00000"/>
                </a:solidFill>
                <a:effectLst/>
              </a:rPr>
              <a:t>radiotherapy</a:t>
            </a:r>
            <a:r>
              <a:rPr lang="tr-TR" b="0" i="0" dirty="0">
                <a:solidFill>
                  <a:srgbClr val="C00000"/>
                </a:solidFill>
                <a:effectLst/>
              </a:rPr>
              <a:t> (30 </a:t>
            </a:r>
            <a:r>
              <a:rPr lang="tr-TR" b="0" i="0" dirty="0" err="1">
                <a:solidFill>
                  <a:srgbClr val="C00000"/>
                </a:solidFill>
                <a:effectLst/>
              </a:rPr>
              <a:t>Gy</a:t>
            </a:r>
            <a:r>
              <a:rPr lang="tr-TR" b="0" i="0" dirty="0">
                <a:solidFill>
                  <a:srgbClr val="C00000"/>
                </a:solidFill>
                <a:effectLst/>
              </a:rPr>
              <a:t>/10 </a:t>
            </a:r>
            <a:r>
              <a:rPr lang="tr-TR" b="0" i="0" dirty="0" err="1">
                <a:solidFill>
                  <a:srgbClr val="C00000"/>
                </a:solidFill>
                <a:effectLst/>
              </a:rPr>
              <a:t>fx</a:t>
            </a:r>
            <a:r>
              <a:rPr lang="tr-TR" b="0" i="0" dirty="0">
                <a:solidFill>
                  <a:srgbClr val="C00000"/>
                </a:solidFill>
                <a:effectLst/>
              </a:rPr>
              <a:t>) </a:t>
            </a:r>
            <a:r>
              <a:rPr lang="tr-TR" b="0" i="0" dirty="0">
                <a:solidFill>
                  <a:srgbClr val="171716"/>
                </a:solidFill>
                <a:effectLst/>
              </a:rPr>
              <a:t>in ES SCLC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patients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receiving</a:t>
            </a:r>
            <a:r>
              <a:rPr lang="tr-TR" b="0" i="0" dirty="0">
                <a:solidFill>
                  <a:srgbClr val="171716"/>
                </a:solidFill>
                <a:effectLst/>
              </a:rPr>
              <a:t> 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carboplatin</a:t>
            </a:r>
            <a:r>
              <a:rPr lang="tr-TR" b="0" i="0" dirty="0">
                <a:solidFill>
                  <a:srgbClr val="171716"/>
                </a:solidFill>
                <a:effectLst/>
              </a:rPr>
              <a:t>/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etoposide</a:t>
            </a:r>
            <a:r>
              <a:rPr lang="tr-TR" b="0" i="0" dirty="0">
                <a:solidFill>
                  <a:srgbClr val="171716"/>
                </a:solidFill>
                <a:effectLst/>
              </a:rPr>
              <a:t>/</a:t>
            </a:r>
            <a:r>
              <a:rPr lang="tr-TR" b="0" i="0" dirty="0" err="1">
                <a:solidFill>
                  <a:srgbClr val="171716"/>
                </a:solidFill>
                <a:effectLst/>
              </a:rPr>
              <a:t>durvalumab</a:t>
            </a:r>
            <a:r>
              <a:rPr lang="tr-TR" b="0" i="0" dirty="0">
                <a:solidFill>
                  <a:srgbClr val="171716"/>
                </a:solidFill>
                <a:effectLst/>
              </a:rPr>
              <a:t>.</a:t>
            </a:r>
          </a:p>
          <a:p>
            <a:pPr marL="285750" indent="-285750" algn="l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171716"/>
                </a:solidFill>
              </a:rPr>
              <a:t>OS, PFS, </a:t>
            </a:r>
            <a:r>
              <a:rPr lang="tr-TR" dirty="0" err="1">
                <a:solidFill>
                  <a:srgbClr val="171716"/>
                </a:solidFill>
              </a:rPr>
              <a:t>toksisite</a:t>
            </a:r>
            <a:r>
              <a:rPr lang="tr-TR" dirty="0">
                <a:solidFill>
                  <a:srgbClr val="171716"/>
                </a:solidFill>
              </a:rPr>
              <a:t>, </a:t>
            </a:r>
            <a:r>
              <a:rPr lang="tr-TR" dirty="0" err="1">
                <a:solidFill>
                  <a:srgbClr val="171716"/>
                </a:solidFill>
              </a:rPr>
              <a:t>HRQoL</a:t>
            </a:r>
            <a:r>
              <a:rPr lang="tr-TR" dirty="0">
                <a:solidFill>
                  <a:srgbClr val="171716"/>
                </a:solidFill>
              </a:rPr>
              <a:t>, Kognitif </a:t>
            </a:r>
            <a:r>
              <a:rPr lang="tr-TR" dirty="0" err="1">
                <a:solidFill>
                  <a:srgbClr val="171716"/>
                </a:solidFill>
              </a:rPr>
              <a:t>fxn</a:t>
            </a:r>
            <a:r>
              <a:rPr lang="tr-TR" dirty="0">
                <a:solidFill>
                  <a:srgbClr val="171716"/>
                </a:solidFill>
              </a:rPr>
              <a:t>, yanıt oranı…..</a:t>
            </a:r>
            <a:endParaRPr lang="tr-TR" b="0" i="0" dirty="0">
              <a:solidFill>
                <a:srgbClr val="1B1B1B"/>
              </a:solidFill>
              <a:effectLst/>
            </a:endParaRPr>
          </a:p>
          <a:p>
            <a:pPr algn="l">
              <a:lnSpc>
                <a:spcPct val="150000"/>
              </a:lnSpc>
              <a:buClr>
                <a:srgbClr val="C00000"/>
              </a:buClr>
            </a:pPr>
            <a:endParaRPr lang="tr-TR" sz="2000" b="0" i="0" dirty="0">
              <a:solidFill>
                <a:srgbClr val="1B1B1B"/>
              </a:solidFill>
              <a:effectLst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0C3AB68-D26F-3518-4322-9D2AE34C974F}"/>
              </a:ext>
            </a:extLst>
          </p:cNvPr>
          <p:cNvSpPr txBox="1"/>
          <p:nvPr/>
        </p:nvSpPr>
        <p:spPr>
          <a:xfrm>
            <a:off x="768626" y="5062329"/>
            <a:ext cx="5115339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4 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</a:rPr>
              <a:t>kür 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</a:rPr>
              <a:t>karbo+eto+durvalumab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</a:rPr>
              <a:t> </a:t>
            </a:r>
            <a:r>
              <a:rPr lang="tr-TR" sz="1200" dirty="0">
                <a:solidFill>
                  <a:srgbClr val="1B1B1B"/>
                </a:solidFill>
                <a:latin typeface="Roboto" panose="02000000000000000000" pitchFamily="2" charset="0"/>
              </a:rPr>
              <a:t>(3 haftada bir)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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durvalumab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 idame </a:t>
            </a:r>
            <a:r>
              <a:rPr lang="tr-TR" sz="1200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(4 haftada bir)  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(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progresyon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, 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tolere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 edilemeyen  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toksisite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 ya da hasta devam etmeme isteğine kadar)</a:t>
            </a:r>
          </a:p>
          <a:p>
            <a:pPr algn="l"/>
            <a:endParaRPr lang="tr-TR" dirty="0">
              <a:solidFill>
                <a:srgbClr val="1B1B1B"/>
              </a:solidFill>
              <a:latin typeface="Roboto" panose="02000000000000000000" pitchFamily="2" charset="0"/>
              <a:sym typeface="Wingdings" pitchFamily="2" charset="2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C71DEB3-557E-9637-2EAC-6E34248AA16E}"/>
              </a:ext>
            </a:extLst>
          </p:cNvPr>
          <p:cNvSpPr txBox="1"/>
          <p:nvPr/>
        </p:nvSpPr>
        <p:spPr>
          <a:xfrm>
            <a:off x="6407433" y="5082209"/>
            <a:ext cx="5115339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tr-TR" b="0" i="0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 4 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</a:rPr>
              <a:t>kür 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</a:rPr>
              <a:t>karbo+eto+durvalumab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durvalumab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 idame</a:t>
            </a:r>
          </a:p>
          <a:p>
            <a:pPr algn="l"/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TRT 30 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Gy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/10 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fx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 2.- 3. (</a:t>
            </a:r>
            <a:r>
              <a:rPr lang="tr-TR" dirty="0" err="1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karbo-eto-durva</a:t>
            </a:r>
            <a:r>
              <a:rPr lang="tr-TR" dirty="0">
                <a:solidFill>
                  <a:srgbClr val="1B1B1B"/>
                </a:solidFill>
                <a:latin typeface="Roboto" panose="02000000000000000000" pitchFamily="2" charset="0"/>
                <a:sym typeface="Wingdings" pitchFamily="2" charset="2"/>
              </a:rPr>
              <a:t>) kürler arası</a:t>
            </a:r>
          </a:p>
          <a:p>
            <a:pPr algn="l"/>
            <a:endParaRPr lang="tr-TR" dirty="0">
              <a:solidFill>
                <a:srgbClr val="1B1B1B"/>
              </a:solidFill>
              <a:latin typeface="Roboto" panose="02000000000000000000" pitchFamily="2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82608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>
            <a:extLst>
              <a:ext uri="{FF2B5EF4-FFF2-40B4-BE49-F238E27FC236}">
                <a16:creationId xmlns:a16="http://schemas.microsoft.com/office/drawing/2014/main" id="{1BEAC300-4A60-FB45-D4C0-FFA7B15CBD54}"/>
              </a:ext>
            </a:extLst>
          </p:cNvPr>
          <p:cNvSpPr/>
          <p:nvPr/>
        </p:nvSpPr>
        <p:spPr>
          <a:xfrm>
            <a:off x="6625" y="1850151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A5C52BBA-044E-0807-0284-539550F0C2CC}"/>
              </a:ext>
            </a:extLst>
          </p:cNvPr>
          <p:cNvSpPr txBox="1">
            <a:spLocks/>
          </p:cNvSpPr>
          <p:nvPr/>
        </p:nvSpPr>
        <p:spPr>
          <a:xfrm>
            <a:off x="278295" y="119271"/>
            <a:ext cx="11648661" cy="15449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4000" b="1" dirty="0" err="1">
                <a:solidFill>
                  <a:srgbClr val="C00000"/>
                </a:solidFill>
              </a:rPr>
              <a:t>TREASURE:</a:t>
            </a:r>
            <a:r>
              <a:rPr lang="tr-TR" sz="1400" b="1" i="1" dirty="0" err="1">
                <a:solidFill>
                  <a:srgbClr val="C00000"/>
                </a:solidFill>
              </a:rPr>
              <a:t>Translational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Lung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Research</a:t>
            </a:r>
            <a:r>
              <a:rPr lang="tr-TR" sz="1400" b="1" i="1" dirty="0">
                <a:solidFill>
                  <a:srgbClr val="C00000"/>
                </a:solidFill>
              </a:rPr>
              <a:t> Center </a:t>
            </a:r>
            <a:r>
              <a:rPr lang="tr-TR" sz="1400" b="1" i="1" dirty="0" err="1">
                <a:solidFill>
                  <a:srgbClr val="C00000"/>
                </a:solidFill>
              </a:rPr>
              <a:t>Heidelberg</a:t>
            </a:r>
            <a:r>
              <a:rPr lang="tr-TR" sz="1400" b="1" i="1" dirty="0">
                <a:solidFill>
                  <a:srgbClr val="C00000"/>
                </a:solidFill>
              </a:rPr>
              <a:t> TLRCH, </a:t>
            </a:r>
            <a:r>
              <a:rPr lang="tr-TR" sz="1400" b="1" i="1" dirty="0" err="1">
                <a:solidFill>
                  <a:srgbClr val="C00000"/>
                </a:solidFill>
              </a:rPr>
              <a:t>Member</a:t>
            </a:r>
            <a:r>
              <a:rPr lang="tr-TR" sz="1400" b="1" i="1" dirty="0">
                <a:solidFill>
                  <a:srgbClr val="C00000"/>
                </a:solidFill>
              </a:rPr>
              <a:t> of </a:t>
            </a:r>
            <a:r>
              <a:rPr lang="tr-TR" sz="1400" b="1" i="1" dirty="0" err="1">
                <a:solidFill>
                  <a:srgbClr val="C00000"/>
                </a:solidFill>
              </a:rPr>
              <a:t>the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German</a:t>
            </a:r>
            <a:r>
              <a:rPr lang="tr-TR" sz="1400" b="1" i="1" dirty="0">
                <a:solidFill>
                  <a:srgbClr val="C00000"/>
                </a:solidFill>
              </a:rPr>
              <a:t> Center </a:t>
            </a:r>
            <a:r>
              <a:rPr lang="tr-TR" sz="1400" b="1" i="1" dirty="0" err="1">
                <a:solidFill>
                  <a:srgbClr val="C00000"/>
                </a:solidFill>
              </a:rPr>
              <a:t>for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Lung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Research</a:t>
            </a:r>
            <a:r>
              <a:rPr lang="tr-TR" sz="1400" b="1" i="1" dirty="0">
                <a:solidFill>
                  <a:srgbClr val="C00000"/>
                </a:solidFill>
              </a:rPr>
              <a:t> DZL, </a:t>
            </a:r>
            <a:r>
              <a:rPr lang="tr-TR" sz="1400" b="1" i="1" dirty="0" err="1">
                <a:solidFill>
                  <a:srgbClr val="C00000"/>
                </a:solidFill>
              </a:rPr>
              <a:t>Im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Neuenheimer</a:t>
            </a:r>
            <a:r>
              <a:rPr lang="tr-TR" sz="1400" b="1" i="1" dirty="0">
                <a:solidFill>
                  <a:srgbClr val="C00000"/>
                </a:solidFill>
              </a:rPr>
              <a:t> </a:t>
            </a:r>
            <a:r>
              <a:rPr lang="tr-TR" sz="1400" b="1" i="1" dirty="0" err="1">
                <a:solidFill>
                  <a:srgbClr val="C00000"/>
                </a:solidFill>
              </a:rPr>
              <a:t>Feld</a:t>
            </a:r>
            <a:r>
              <a:rPr lang="tr-TR" sz="1400" b="1" i="1" dirty="0">
                <a:solidFill>
                  <a:srgbClr val="C00000"/>
                </a:solidFill>
              </a:rPr>
              <a:t> 156, 69120 </a:t>
            </a:r>
            <a:r>
              <a:rPr lang="tr-TR" sz="1400" b="1" i="1" dirty="0" err="1">
                <a:solidFill>
                  <a:srgbClr val="C00000"/>
                </a:solidFill>
              </a:rPr>
              <a:t>Heidelberg</a:t>
            </a:r>
            <a:r>
              <a:rPr lang="tr-TR" sz="1400" b="1" i="1" dirty="0">
                <a:solidFill>
                  <a:srgbClr val="C00000"/>
                </a:solidFill>
              </a:rPr>
              <a:t>, Germany,  (NCT04462276) </a:t>
            </a:r>
          </a:p>
          <a:p>
            <a:r>
              <a:rPr lang="tr-TR" sz="2000" b="1" i="1" dirty="0"/>
              <a:t>«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Thoracic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RadiothErapy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with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Atezolizumab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in Small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cell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lUng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canceR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Extensive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disease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- a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randomized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,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open-label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,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multicenter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phase</a:t>
            </a:r>
            <a:r>
              <a:rPr lang="tr-TR" sz="2000" b="1" i="0" dirty="0">
                <a:solidFill>
                  <a:srgbClr val="212121"/>
                </a:solidFill>
                <a:effectLst/>
                <a:latin typeface="+mn-lt"/>
              </a:rPr>
              <a:t> II </a:t>
            </a:r>
            <a:r>
              <a:rPr lang="tr-TR" sz="2000" b="1" i="0" dirty="0" err="1">
                <a:solidFill>
                  <a:srgbClr val="212121"/>
                </a:solidFill>
                <a:effectLst/>
                <a:latin typeface="+mn-lt"/>
              </a:rPr>
              <a:t>trial</a:t>
            </a:r>
            <a:r>
              <a:rPr lang="tr-TR" sz="2000" b="1" i="1" dirty="0"/>
              <a:t>»</a:t>
            </a:r>
            <a:endParaRPr lang="tr-TR" b="1" i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5BCC91A-2DAC-3AD8-B9D1-A42423CF2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86" y="2111330"/>
            <a:ext cx="9876122" cy="367752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FDCA15F-48CF-01CC-B731-82726A9C2896}"/>
              </a:ext>
            </a:extLst>
          </p:cNvPr>
          <p:cNvSpPr txBox="1"/>
          <p:nvPr/>
        </p:nvSpPr>
        <p:spPr>
          <a:xfrm>
            <a:off x="278296" y="5822004"/>
            <a:ext cx="11648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i="1" dirty="0" err="1"/>
              <a:t>The</a:t>
            </a:r>
            <a:r>
              <a:rPr lang="tr-TR" sz="1600" i="1" dirty="0"/>
              <a:t> </a:t>
            </a:r>
            <a:r>
              <a:rPr lang="tr-TR" sz="1600" i="1" dirty="0" err="1"/>
              <a:t>primary</a:t>
            </a:r>
            <a:r>
              <a:rPr lang="tr-TR" sz="1600" i="1" dirty="0"/>
              <a:t> </a:t>
            </a:r>
            <a:r>
              <a:rPr lang="tr-TR" sz="1600" i="1" dirty="0" err="1"/>
              <a:t>endpoint</a:t>
            </a:r>
            <a:r>
              <a:rPr lang="tr-TR" sz="1600" i="1" dirty="0"/>
              <a:t> of </a:t>
            </a:r>
            <a:r>
              <a:rPr lang="tr-TR" sz="1600" i="1" dirty="0" err="1"/>
              <a:t>this</a:t>
            </a:r>
            <a:r>
              <a:rPr lang="tr-TR" sz="1600" i="1" dirty="0"/>
              <a:t> </a:t>
            </a:r>
            <a:r>
              <a:rPr lang="tr-TR" sz="1600" i="1" dirty="0" err="1"/>
              <a:t>study</a:t>
            </a:r>
            <a:r>
              <a:rPr lang="tr-TR" sz="1600" i="1" dirty="0"/>
              <a:t> is </a:t>
            </a:r>
            <a:r>
              <a:rPr lang="tr-TR" sz="1600" i="1" dirty="0" err="1"/>
              <a:t>overall</a:t>
            </a:r>
            <a:r>
              <a:rPr lang="tr-TR" sz="1600" i="1" dirty="0"/>
              <a:t> </a:t>
            </a:r>
            <a:r>
              <a:rPr lang="tr-TR" sz="1600" i="1" dirty="0" err="1"/>
              <a:t>survival</a:t>
            </a:r>
            <a:r>
              <a:rPr lang="tr-TR" sz="1600" i="1" dirty="0"/>
              <a:t> (OS). </a:t>
            </a:r>
            <a:r>
              <a:rPr lang="tr-TR" sz="1600" i="1" dirty="0" err="1"/>
              <a:t>Secondary</a:t>
            </a:r>
            <a:r>
              <a:rPr lang="tr-TR" sz="1600" i="1" dirty="0"/>
              <a:t> </a:t>
            </a:r>
            <a:r>
              <a:rPr lang="tr-TR" sz="1600" i="1" dirty="0" err="1"/>
              <a:t>endpoints</a:t>
            </a:r>
            <a:r>
              <a:rPr lang="tr-TR" sz="1600" i="1" dirty="0"/>
              <a:t> </a:t>
            </a:r>
            <a:r>
              <a:rPr lang="tr-TR" sz="1600" i="1" dirty="0" err="1"/>
              <a:t>include</a:t>
            </a:r>
            <a:r>
              <a:rPr lang="tr-TR" sz="1600" i="1" dirty="0"/>
              <a:t> </a:t>
            </a:r>
            <a:r>
              <a:rPr lang="tr-TR" sz="1600" i="1" dirty="0" err="1"/>
              <a:t>further</a:t>
            </a:r>
            <a:r>
              <a:rPr lang="tr-TR" sz="1600" i="1" dirty="0"/>
              <a:t> </a:t>
            </a:r>
            <a:r>
              <a:rPr lang="tr-TR" sz="1600" i="1" dirty="0" err="1"/>
              <a:t>measures</a:t>
            </a:r>
            <a:r>
              <a:rPr lang="tr-TR" sz="1600" i="1" dirty="0"/>
              <a:t> of </a:t>
            </a:r>
            <a:r>
              <a:rPr lang="tr-TR" sz="1600" i="1" dirty="0" err="1"/>
              <a:t>efcacy</a:t>
            </a:r>
            <a:r>
              <a:rPr lang="tr-TR" sz="1600" i="1" dirty="0"/>
              <a:t>, </a:t>
            </a:r>
            <a:r>
              <a:rPr lang="tr-TR" sz="1600" i="1" dirty="0" err="1"/>
              <a:t>safety</a:t>
            </a:r>
            <a:r>
              <a:rPr lang="tr-TR" sz="1600" i="1" dirty="0"/>
              <a:t>, </a:t>
            </a:r>
            <a:r>
              <a:rPr lang="tr-TR" sz="1600" i="1" dirty="0" err="1"/>
              <a:t>and</a:t>
            </a:r>
            <a:r>
              <a:rPr lang="tr-TR" sz="1600" i="1" dirty="0"/>
              <a:t> </a:t>
            </a:r>
            <a:r>
              <a:rPr lang="tr-TR" sz="1600" i="1" dirty="0" err="1"/>
              <a:t>the</a:t>
            </a:r>
            <a:r>
              <a:rPr lang="tr-TR" sz="1600" i="1" dirty="0"/>
              <a:t> </a:t>
            </a:r>
            <a:r>
              <a:rPr lang="tr-TR" sz="1600" i="1" dirty="0" err="1"/>
              <a:t>collection</a:t>
            </a:r>
            <a:r>
              <a:rPr lang="tr-TR" sz="1600" i="1" dirty="0"/>
              <a:t> of </a:t>
            </a:r>
            <a:r>
              <a:rPr lang="tr-TR" sz="1600" i="1" dirty="0" err="1"/>
              <a:t>biomarker</a:t>
            </a:r>
            <a:r>
              <a:rPr lang="tr-TR" sz="1600" i="1" dirty="0"/>
              <a:t> </a:t>
            </a:r>
            <a:r>
              <a:rPr lang="tr-TR" sz="1600" i="1" dirty="0" err="1"/>
              <a:t>samples</a:t>
            </a:r>
            <a:r>
              <a:rPr lang="tr-TR" sz="1600" i="1" dirty="0"/>
              <a:t>. A </a:t>
            </a:r>
            <a:r>
              <a:rPr lang="tr-TR" sz="1600" i="1" dirty="0" err="1"/>
              <a:t>safety</a:t>
            </a:r>
            <a:r>
              <a:rPr lang="tr-TR" sz="1600" i="1" dirty="0"/>
              <a:t> </a:t>
            </a:r>
            <a:r>
              <a:rPr lang="tr-TR" sz="1600" i="1" dirty="0" err="1"/>
              <a:t>interim</a:t>
            </a:r>
            <a:r>
              <a:rPr lang="tr-TR" sz="1600" i="1" dirty="0"/>
              <a:t> </a:t>
            </a:r>
            <a:r>
              <a:rPr lang="tr-TR" sz="1600" i="1" dirty="0" err="1"/>
              <a:t>analysis</a:t>
            </a:r>
            <a:r>
              <a:rPr lang="tr-TR" sz="1600" i="1" dirty="0"/>
              <a:t> </a:t>
            </a:r>
            <a:r>
              <a:rPr lang="tr-TR" sz="1600" i="1" dirty="0" err="1"/>
              <a:t>will</a:t>
            </a:r>
            <a:r>
              <a:rPr lang="tr-TR" sz="1600" i="1" dirty="0"/>
              <a:t> </a:t>
            </a:r>
            <a:r>
              <a:rPr lang="tr-TR" sz="1600" i="1" dirty="0" err="1"/>
              <a:t>take</a:t>
            </a:r>
            <a:r>
              <a:rPr lang="tr-TR" sz="1600" i="1" dirty="0"/>
              <a:t> </a:t>
            </a:r>
            <a:r>
              <a:rPr lang="tr-TR" sz="1600" i="1" dirty="0" err="1"/>
              <a:t>place</a:t>
            </a:r>
            <a:r>
              <a:rPr lang="tr-TR" sz="1600" i="1" dirty="0"/>
              <a:t> </a:t>
            </a:r>
            <a:r>
              <a:rPr lang="tr-TR" sz="1600" i="1" dirty="0" err="1"/>
              <a:t>after</a:t>
            </a:r>
            <a:r>
              <a:rPr lang="tr-TR" sz="1600" i="1" dirty="0"/>
              <a:t> n=23 </a:t>
            </a:r>
            <a:r>
              <a:rPr lang="tr-TR" sz="1600" i="1" dirty="0" err="1"/>
              <a:t>patients</a:t>
            </a:r>
            <a:r>
              <a:rPr lang="tr-TR" sz="1600" i="1" dirty="0"/>
              <a:t> </a:t>
            </a:r>
            <a:r>
              <a:rPr lang="tr-TR" sz="1600" i="1" dirty="0" err="1"/>
              <a:t>receiving</a:t>
            </a:r>
            <a:r>
              <a:rPr lang="tr-TR" sz="1600" i="1" dirty="0"/>
              <a:t> TRT </a:t>
            </a:r>
            <a:r>
              <a:rPr lang="tr-TR" sz="1600" i="1" dirty="0" err="1"/>
              <a:t>have</a:t>
            </a:r>
            <a:r>
              <a:rPr lang="tr-TR" sz="1600" i="1" dirty="0"/>
              <a:t> </a:t>
            </a:r>
            <a:r>
              <a:rPr lang="tr-TR" sz="1600" i="1" dirty="0" err="1"/>
              <a:t>been</a:t>
            </a:r>
            <a:r>
              <a:rPr lang="tr-TR" sz="1600" i="1" dirty="0"/>
              <a:t> </a:t>
            </a:r>
            <a:r>
              <a:rPr lang="tr-TR" sz="1600" i="1" dirty="0" err="1"/>
              <a:t>observed</a:t>
            </a:r>
            <a:r>
              <a:rPr lang="tr-TR" sz="1600" i="1" dirty="0"/>
              <a:t> </a:t>
            </a:r>
            <a:r>
              <a:rPr lang="tr-TR" sz="1600" i="1" dirty="0" err="1"/>
              <a:t>for</a:t>
            </a:r>
            <a:r>
              <a:rPr lang="tr-TR" sz="1600" i="1" dirty="0"/>
              <a:t> </a:t>
            </a:r>
            <a:r>
              <a:rPr lang="tr-TR" sz="1600" i="1" dirty="0" err="1"/>
              <a:t>three</a:t>
            </a:r>
            <a:r>
              <a:rPr lang="tr-TR" sz="1600" i="1" dirty="0"/>
              <a:t> </a:t>
            </a:r>
            <a:r>
              <a:rPr lang="tr-TR" sz="1600" i="1" dirty="0" err="1"/>
              <a:t>months</a:t>
            </a:r>
            <a:r>
              <a:rPr lang="tr-TR" sz="1600" i="1" dirty="0"/>
              <a:t> </a:t>
            </a:r>
            <a:r>
              <a:rPr lang="tr-TR" sz="1600" i="1" dirty="0" err="1"/>
              <a:t>after</a:t>
            </a:r>
            <a:r>
              <a:rPr lang="tr-TR" sz="1600" i="1" dirty="0"/>
              <a:t> </a:t>
            </a:r>
            <a:r>
              <a:rPr lang="tr-TR" sz="1600" i="1" dirty="0" err="1"/>
              <a:t>the</a:t>
            </a:r>
            <a:r>
              <a:rPr lang="tr-TR" sz="1600" i="1" dirty="0"/>
              <a:t> </a:t>
            </a:r>
            <a:r>
              <a:rPr lang="tr-TR" sz="1600" i="1" dirty="0" err="1"/>
              <a:t>end</a:t>
            </a:r>
            <a:r>
              <a:rPr lang="tr-TR" sz="1600" i="1" dirty="0"/>
              <a:t> of TRT.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85A3DAE-FB5C-649E-17CC-18FF7EED4FB8}"/>
              </a:ext>
            </a:extLst>
          </p:cNvPr>
          <p:cNvSpPr txBox="1"/>
          <p:nvPr/>
        </p:nvSpPr>
        <p:spPr>
          <a:xfrm>
            <a:off x="8428383" y="1298713"/>
            <a:ext cx="327328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b="1" dirty="0" err="1">
                <a:solidFill>
                  <a:schemeClr val="bg1"/>
                </a:solidFill>
              </a:rPr>
              <a:t>IMpower</a:t>
            </a:r>
            <a:r>
              <a:rPr lang="tr-TR" b="1" dirty="0">
                <a:solidFill>
                  <a:schemeClr val="bg1"/>
                </a:solidFill>
              </a:rPr>
              <a:t> 133 </a:t>
            </a:r>
            <a:r>
              <a:rPr lang="tr-TR" b="1" dirty="0" err="1">
                <a:solidFill>
                  <a:schemeClr val="bg1"/>
                </a:solidFill>
              </a:rPr>
              <a:t>regimen+TRT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Oval Belirtme Çizgisi 3">
            <a:extLst>
              <a:ext uri="{FF2B5EF4-FFF2-40B4-BE49-F238E27FC236}">
                <a16:creationId xmlns:a16="http://schemas.microsoft.com/office/drawing/2014/main" id="{DDA3CD2B-6264-D80E-56CD-479249649804}"/>
              </a:ext>
            </a:extLst>
          </p:cNvPr>
          <p:cNvSpPr/>
          <p:nvPr/>
        </p:nvSpPr>
        <p:spPr>
          <a:xfrm>
            <a:off x="10031895" y="1925364"/>
            <a:ext cx="1895061" cy="865255"/>
          </a:xfrm>
          <a:prstGeom prst="wedgeEllipseCallout">
            <a:avLst>
              <a:gd name="adj1" fmla="val -51729"/>
              <a:gd name="adj2" fmla="val 42295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/>
              <a:t>300 </a:t>
            </a:r>
            <a:r>
              <a:rPr lang="tr-TR" sz="1400" b="1" dirty="0" err="1"/>
              <a:t>cGy</a:t>
            </a:r>
            <a:r>
              <a:rPr lang="tr-TR" sz="1400" b="1" dirty="0"/>
              <a:t> x10 </a:t>
            </a:r>
            <a:r>
              <a:rPr lang="tr-TR" sz="1400" b="1" dirty="0" err="1"/>
              <a:t>fx</a:t>
            </a:r>
            <a:r>
              <a:rPr lang="tr-TR" sz="1400" b="1" dirty="0"/>
              <a:t>: </a:t>
            </a:r>
            <a:r>
              <a:rPr lang="tr-TR" sz="1600" b="1" dirty="0"/>
              <a:t>3000 </a:t>
            </a:r>
            <a:r>
              <a:rPr lang="tr-TR" sz="1600" b="1" dirty="0" err="1"/>
              <a:t>cGy</a:t>
            </a:r>
            <a:endParaRPr lang="tr-TR" sz="1600" b="1" dirty="0"/>
          </a:p>
        </p:txBody>
      </p:sp>
    </p:spTree>
    <p:extLst>
      <p:ext uri="{BB962C8B-B14F-4D97-AF65-F5344CB8AC3E}">
        <p14:creationId xmlns:p14="http://schemas.microsoft.com/office/powerpoint/2010/main" val="16774823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Sunum Planı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/>
              <a:t>Yaygın evre KHAK TRT rasyoneli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İmmün</a:t>
            </a:r>
            <a:r>
              <a:rPr lang="tr-TR" dirty="0"/>
              <a:t> tedaviler öncesi dönemde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dirty="0" err="1"/>
              <a:t>İmmün</a:t>
            </a:r>
            <a:r>
              <a:rPr lang="tr-TR" dirty="0"/>
              <a:t> tedaviler döneminde konsolidasyon TRT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b="1" dirty="0">
                <a:solidFill>
                  <a:srgbClr val="C00000"/>
                </a:solidFill>
              </a:rPr>
              <a:t>Sonuç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42056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903E2A52-AA1D-D157-BE36-2454C109F6EC}"/>
              </a:ext>
            </a:extLst>
          </p:cNvPr>
          <p:cNvSpPr txBox="1"/>
          <p:nvPr/>
        </p:nvSpPr>
        <p:spPr>
          <a:xfrm>
            <a:off x="0" y="2794000"/>
            <a:ext cx="18669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27090025-0AB8-9073-592C-C2C227E25F9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solidFill>
                  <a:srgbClr val="C00000"/>
                </a:solidFill>
              </a:rPr>
              <a:t>2023 yılı  YE-KHAK…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773F132-F6D9-887C-A3CC-B59CEE081469}"/>
              </a:ext>
            </a:extLst>
          </p:cNvPr>
          <p:cNvSpPr txBox="1"/>
          <p:nvPr/>
        </p:nvSpPr>
        <p:spPr>
          <a:xfrm>
            <a:off x="7467600" y="6083300"/>
            <a:ext cx="3886200" cy="409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DCD6514-BC81-BBDB-600D-3180A03E9F7C}"/>
              </a:ext>
            </a:extLst>
          </p:cNvPr>
          <p:cNvSpPr txBox="1"/>
          <p:nvPr/>
        </p:nvSpPr>
        <p:spPr>
          <a:xfrm>
            <a:off x="5528365" y="5924276"/>
            <a:ext cx="637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400" dirty="0" err="1">
                <a:solidFill>
                  <a:srgbClr val="C00000"/>
                </a:solidFill>
              </a:rPr>
              <a:t>Horn</a:t>
            </a:r>
            <a:r>
              <a:rPr lang="tr-TR" sz="1400" dirty="0">
                <a:solidFill>
                  <a:srgbClr val="C00000"/>
                </a:solidFill>
              </a:rPr>
              <a:t> et al. N </a:t>
            </a:r>
            <a:r>
              <a:rPr lang="tr-TR" sz="1400" dirty="0" err="1">
                <a:solidFill>
                  <a:srgbClr val="C00000"/>
                </a:solidFill>
              </a:rPr>
              <a:t>Engl</a:t>
            </a:r>
            <a:r>
              <a:rPr lang="tr-TR" sz="1400" dirty="0">
                <a:solidFill>
                  <a:srgbClr val="C00000"/>
                </a:solidFill>
              </a:rPr>
              <a:t> J </a:t>
            </a:r>
            <a:r>
              <a:rPr lang="tr-TR" sz="1400" dirty="0" err="1">
                <a:solidFill>
                  <a:srgbClr val="C00000"/>
                </a:solidFill>
              </a:rPr>
              <a:t>Med</a:t>
            </a:r>
            <a:r>
              <a:rPr lang="tr-TR" sz="1400" dirty="0">
                <a:solidFill>
                  <a:srgbClr val="C00000"/>
                </a:solidFill>
              </a:rPr>
              <a:t> 2018;379: 2220-229</a:t>
            </a:r>
          </a:p>
          <a:p>
            <a:pPr algn="r"/>
            <a:r>
              <a:rPr lang="tr-TR" sz="1400" dirty="0">
                <a:solidFill>
                  <a:srgbClr val="C00000"/>
                </a:solidFill>
              </a:rPr>
              <a:t>Paz-</a:t>
            </a:r>
            <a:r>
              <a:rPr lang="tr-TR" sz="1400" dirty="0" err="1">
                <a:solidFill>
                  <a:srgbClr val="C00000"/>
                </a:solidFill>
              </a:rPr>
              <a:t>Ares</a:t>
            </a:r>
            <a:r>
              <a:rPr lang="tr-TR" sz="1400" dirty="0">
                <a:solidFill>
                  <a:srgbClr val="C00000"/>
                </a:solidFill>
              </a:rPr>
              <a:t> et al. </a:t>
            </a:r>
            <a:r>
              <a:rPr lang="tr-TR" sz="1400" dirty="0" err="1">
                <a:solidFill>
                  <a:srgbClr val="C00000"/>
                </a:solidFill>
              </a:rPr>
              <a:t>Lancet</a:t>
            </a:r>
            <a:r>
              <a:rPr lang="tr-TR" sz="1400" dirty="0">
                <a:solidFill>
                  <a:srgbClr val="C00000"/>
                </a:solidFill>
              </a:rPr>
              <a:t> 2019; 394:1929-1939</a:t>
            </a:r>
          </a:p>
          <a:p>
            <a:pPr algn="r"/>
            <a:r>
              <a:rPr lang="tr-TR" sz="1400" dirty="0" err="1">
                <a:solidFill>
                  <a:srgbClr val="C00000"/>
                </a:solidFill>
              </a:rPr>
              <a:t>Simone</a:t>
            </a:r>
            <a:r>
              <a:rPr lang="tr-TR" sz="1400" dirty="0">
                <a:solidFill>
                  <a:srgbClr val="C00000"/>
                </a:solidFill>
              </a:rPr>
              <a:t> et al. </a:t>
            </a:r>
            <a:r>
              <a:rPr lang="tr-TR" sz="1400" dirty="0" err="1">
                <a:solidFill>
                  <a:srgbClr val="C00000"/>
                </a:solidFill>
              </a:rPr>
              <a:t>Pract</a:t>
            </a:r>
            <a:r>
              <a:rPr lang="tr-TR" sz="1400" dirty="0">
                <a:solidFill>
                  <a:srgbClr val="C00000"/>
                </a:solidFill>
              </a:rPr>
              <a:t>  </a:t>
            </a:r>
            <a:r>
              <a:rPr lang="tr-TR" sz="1400" dirty="0" err="1">
                <a:solidFill>
                  <a:srgbClr val="C00000"/>
                </a:solidFill>
              </a:rPr>
              <a:t>Radiat</a:t>
            </a:r>
            <a:r>
              <a:rPr lang="tr-TR" sz="1400" dirty="0">
                <a:solidFill>
                  <a:srgbClr val="C00000"/>
                </a:solidFill>
              </a:rPr>
              <a:t> </a:t>
            </a:r>
            <a:r>
              <a:rPr lang="tr-TR" sz="1400" dirty="0" err="1">
                <a:solidFill>
                  <a:srgbClr val="C00000"/>
                </a:solidFill>
              </a:rPr>
              <a:t>Oncol</a:t>
            </a:r>
            <a:r>
              <a:rPr lang="tr-TR" sz="1400" dirty="0">
                <a:solidFill>
                  <a:srgbClr val="C00000"/>
                </a:solidFill>
              </a:rPr>
              <a:t>, 2020;10(3):158-173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0570219-3C8E-1851-1B9B-434458FFAFAA}"/>
              </a:ext>
            </a:extLst>
          </p:cNvPr>
          <p:cNvSpPr txBox="1"/>
          <p:nvPr/>
        </p:nvSpPr>
        <p:spPr>
          <a:xfrm>
            <a:off x="0" y="1484415"/>
            <a:ext cx="469900" cy="39643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6EF812D-8060-EEF4-A55F-4F388A56DE52}"/>
              </a:ext>
            </a:extLst>
          </p:cNvPr>
          <p:cNvSpPr txBox="1"/>
          <p:nvPr/>
        </p:nvSpPr>
        <p:spPr>
          <a:xfrm>
            <a:off x="609600" y="5645428"/>
            <a:ext cx="6586329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Konsolidasyon amaçlı TRT ve PCI nasıl kombine edeceğiz???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0D267B1-6E21-2E69-5138-6172ACBA8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27" y="1765901"/>
            <a:ext cx="11207019" cy="35566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7" name="object 9">
            <a:extLst>
              <a:ext uri="{FF2B5EF4-FFF2-40B4-BE49-F238E27FC236}">
                <a16:creationId xmlns:a16="http://schemas.microsoft.com/office/drawing/2014/main" id="{9C179B83-185A-4B49-8F18-8A297BFFFD34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77775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538603-1D79-61F2-4B97-C63C6FFD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Konsolidasyon TRT çalışmalar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E798DA-C60B-4B49-635C-AE9B29CF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 err="1"/>
              <a:t>İmmüntedaviler</a:t>
            </a:r>
            <a:r>
              <a:rPr lang="tr-TR" sz="2400" dirty="0"/>
              <a:t> döneminde sınırlı veri olsa da kılavuzlar </a:t>
            </a:r>
            <a:r>
              <a:rPr lang="tr-TR" sz="2400" dirty="0">
                <a:solidFill>
                  <a:srgbClr val="C00000"/>
                </a:solidFill>
              </a:rPr>
              <a:t>halen </a:t>
            </a:r>
            <a:r>
              <a:rPr lang="tr-TR" sz="2400" dirty="0" err="1">
                <a:solidFill>
                  <a:srgbClr val="C00000"/>
                </a:solidFill>
              </a:rPr>
              <a:t>konsolidatif</a:t>
            </a:r>
            <a:r>
              <a:rPr lang="tr-TR" sz="2400" dirty="0">
                <a:solidFill>
                  <a:srgbClr val="C00000"/>
                </a:solidFill>
              </a:rPr>
              <a:t> TRT önermekte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/>
              <a:t>Devam eden NRG LUU7, </a:t>
            </a:r>
            <a:r>
              <a:rPr lang="tr-TR" sz="2400" dirty="0" err="1"/>
              <a:t>Treasue</a:t>
            </a:r>
            <a:r>
              <a:rPr lang="tr-TR" sz="2400" dirty="0"/>
              <a:t> ve </a:t>
            </a:r>
            <a:r>
              <a:rPr lang="tr-TR" sz="2400" dirty="0" err="1"/>
              <a:t>Triplex</a:t>
            </a:r>
            <a:r>
              <a:rPr lang="tr-TR" sz="2400" dirty="0"/>
              <a:t>  sonuçları (2026-2027)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/>
              <a:t>Doz/</a:t>
            </a:r>
            <a:r>
              <a:rPr lang="tr-TR" sz="2400" dirty="0" err="1"/>
              <a:t>fraksinizasyon</a:t>
            </a:r>
            <a:r>
              <a:rPr lang="tr-TR" sz="2400" dirty="0"/>
              <a:t> şeması/zamanı?</a:t>
            </a:r>
          </a:p>
          <a:p>
            <a:pPr>
              <a:lnSpc>
                <a:spcPct val="200000"/>
              </a:lnSpc>
              <a:buClr>
                <a:srgbClr val="C00000"/>
              </a:buClr>
            </a:pPr>
            <a:r>
              <a:rPr lang="tr-TR" sz="2400" dirty="0"/>
              <a:t>Hasta seçimi? PCI ve TRT kombinasyonu?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BF5BC47-0966-168D-3EA6-6BAB093BB459}"/>
              </a:ext>
            </a:extLst>
          </p:cNvPr>
          <p:cNvSpPr/>
          <p:nvPr/>
        </p:nvSpPr>
        <p:spPr>
          <a:xfrm>
            <a:off x="0" y="1409202"/>
            <a:ext cx="12192000" cy="75213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980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5360</TotalTime>
  <Words>5120</Words>
  <Application>Microsoft Macintosh PowerPoint</Application>
  <PresentationFormat>Geniş ekran</PresentationFormat>
  <Paragraphs>519</Paragraphs>
  <Slides>57</Slides>
  <Notes>34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57</vt:i4>
      </vt:variant>
    </vt:vector>
  </HeadingPairs>
  <TitlesOfParts>
    <vt:vector size="67" baseType="lpstr">
      <vt:lpstr>Arial</vt:lpstr>
      <vt:lpstr>Calibri</vt:lpstr>
      <vt:lpstr>Calibri Light</vt:lpstr>
      <vt:lpstr>Cambria Math</vt:lpstr>
      <vt:lpstr>Helvetica</vt:lpstr>
      <vt:lpstr>Roboto</vt:lpstr>
      <vt:lpstr>StarSymbol</vt:lpstr>
      <vt:lpstr>Symbol</vt:lpstr>
      <vt:lpstr>Wingdings</vt:lpstr>
      <vt:lpstr>Office Teması</vt:lpstr>
      <vt:lpstr>Yaygın Evre KHAK’de Konsolidasyon TRT</vt:lpstr>
      <vt:lpstr>Sunum Planı</vt:lpstr>
      <vt:lpstr>Yaygın evre KHAK TRT rasyoneli</vt:lpstr>
      <vt:lpstr>Yaygın evre KHAK sağkalım ↑ stratejileri</vt:lpstr>
      <vt:lpstr>Sunum Planı</vt:lpstr>
      <vt:lpstr>PowerPoint Sunusu</vt:lpstr>
      <vt:lpstr>Konsolidasyon TRT çalışmalar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YE-KHAK TRT 3 prospektif çalışma sonuç</vt:lpstr>
      <vt:lpstr>Konsolidasyon TRT çalışmalar:metaanalizler</vt:lpstr>
      <vt:lpstr>PowerPoint Sunusu</vt:lpstr>
      <vt:lpstr>PowerPoint Sunusu</vt:lpstr>
      <vt:lpstr>PowerPoint Sunusu</vt:lpstr>
      <vt:lpstr>Sunum Planı</vt:lpstr>
      <vt:lpstr>PowerPoint Sunusu</vt:lpstr>
      <vt:lpstr>İmmün tedaviler döneminde konsolidasyon TRT </vt:lpstr>
      <vt:lpstr>PowerPoint Sunusu</vt:lpstr>
      <vt:lpstr>PowerPoint Sunusu</vt:lpstr>
      <vt:lpstr>CASPIAN çalışması sekonder analiz</vt:lpstr>
      <vt:lpstr>CASPIAN ve Impower 133 çalışmalarından TRT için sonuçlar?</vt:lpstr>
      <vt:lpstr>YE-KHAK’de immün tedaviler döneminde TRT?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Devam eden çalışmalar</vt:lpstr>
      <vt:lpstr>PowerPoint Sunusu</vt:lpstr>
      <vt:lpstr>PowerPoint Sunusu</vt:lpstr>
      <vt:lpstr>PowerPoint Sunusu</vt:lpstr>
      <vt:lpstr>PowerPoint Sunusu</vt:lpstr>
      <vt:lpstr>PowerPoint Sunusu</vt:lpstr>
      <vt:lpstr>Sunum Planı</vt:lpstr>
      <vt:lpstr>PowerPoint Sunusu</vt:lpstr>
      <vt:lpstr>Konsolidasyon TRT çalışmalar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Yaygın Evre KHAK’de Konsolidasyon TRT</dc:title>
  <dc:creator>Güler Yavaş </dc:creator>
  <cp:lastModifiedBy>Güler Yavaş </cp:lastModifiedBy>
  <cp:revision>454</cp:revision>
  <dcterms:created xsi:type="dcterms:W3CDTF">2023-09-19T12:30:54Z</dcterms:created>
  <dcterms:modified xsi:type="dcterms:W3CDTF">2023-11-24T12:56:44Z</dcterms:modified>
</cp:coreProperties>
</file>